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54" r:id="rId2"/>
  </p:sldMasterIdLst>
  <p:notesMasterIdLst>
    <p:notesMasterId r:id="rId11"/>
  </p:notesMasterIdLst>
  <p:handoutMasterIdLst>
    <p:handoutMasterId r:id="rId12"/>
  </p:handoutMasterIdLst>
  <p:sldIdLst>
    <p:sldId id="311" r:id="rId3"/>
    <p:sldId id="340" r:id="rId4"/>
    <p:sldId id="341" r:id="rId5"/>
    <p:sldId id="312" r:id="rId6"/>
    <p:sldId id="322" r:id="rId7"/>
    <p:sldId id="329" r:id="rId8"/>
    <p:sldId id="330" r:id="rId9"/>
    <p:sldId id="333" r:id="rId10"/>
  </p:sldIdLst>
  <p:sldSz cx="9144000" cy="6858000" type="screen4x3"/>
  <p:notesSz cx="9874250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s, Bridget (GfK)" initials="WB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CECFF"/>
    <a:srgbClr val="ECECE0"/>
    <a:srgbClr val="15C7B6"/>
    <a:srgbClr val="8E7A66"/>
    <a:srgbClr val="DC7676"/>
    <a:srgbClr val="DBF268"/>
    <a:srgbClr val="3F4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398" autoAdjust="0"/>
    <p:restoredTop sz="85104" autoAdjust="0"/>
  </p:normalViewPr>
  <p:slideViewPr>
    <p:cSldViewPr>
      <p:cViewPr varScale="1">
        <p:scale>
          <a:sx n="91" d="100"/>
          <a:sy n="91" d="100"/>
        </p:scale>
        <p:origin x="65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1530" y="-90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BBB7B4B-0246-407D-82F7-86E751DA27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194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2763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00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93F7CCC-33EC-42BB-80BA-45AFCF0B5F7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235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F7CCC-33EC-42BB-80BA-45AFCF0B5F7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3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F7CCC-33EC-42BB-80BA-45AFCF0B5F7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4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F7CCC-33EC-42BB-80BA-45AFCF0B5F7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4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F7CCC-33EC-42BB-80BA-45AFCF0B5F7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61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F7CCC-33EC-42BB-80BA-45AFCF0B5F7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3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F7CCC-33EC-42BB-80BA-45AFCF0B5F7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8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F7CCC-33EC-42BB-80BA-45AFCF0B5F7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54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3F7CCC-33EC-42BB-80BA-45AFCF0B5F79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1A16-ED77-4C48-B402-1ACE070674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F6D38-B891-428B-BCCB-9E5C8795ED9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E837-C004-4285-B61B-4C0286FDDC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91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2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06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6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874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28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64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01FD-4E8B-4F31-BFD9-F4E9187C78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626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19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DBA8-A530-498B-A268-4FFFA5ABEE3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B38F-1891-4E28-8CB9-535CCCE3E4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011C-29AD-41CF-B5A6-671DDE8E13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4330E-E1B0-46E0-BE8D-D0477C9712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5BDD-92A4-4538-8D58-6F66A90AE0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4A236-EF74-431B-B540-7EA5D309AF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4A4A-F6A8-41D8-8433-D6ADC94C51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C59886F-F4C4-4DD0-BD2F-D6ECA16D24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668384" y="0"/>
            <a:ext cx="1387883" cy="804674"/>
            <a:chOff x="7668384" y="0"/>
            <a:chExt cx="1387883" cy="804674"/>
          </a:xfrm>
        </p:grpSpPr>
        <p:pic>
          <p:nvPicPr>
            <p:cNvPr id="8" name="Picture 2" descr="Link to homepage"/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61"/>
            <a:stretch/>
          </p:blipFill>
          <p:spPr bwMode="auto">
            <a:xfrm>
              <a:off x="7962355" y="0"/>
              <a:ext cx="1093912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pbs.twimg.com/profile_images/600301976757342208/SniRDzbi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84" y="444674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84" y="44624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037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 sz="25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FF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3000" b="1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GB" sz="2400" b="1" dirty="0"/>
              <a:t>How can the social work role be supported, now and in the future, through the use of information and technology</a:t>
            </a:r>
            <a:r>
              <a:rPr lang="en-GB" sz="2400" b="1" dirty="0" smtClean="0"/>
              <a:t>?</a:t>
            </a:r>
            <a:endParaRPr lang="en-GB" sz="2400" dirty="0"/>
          </a:p>
          <a:p>
            <a:pPr algn="ctr">
              <a:buNone/>
            </a:pPr>
            <a:r>
              <a:rPr lang="en-GB" sz="2400" dirty="0" smtClean="0"/>
              <a:t>NCAS</a:t>
            </a:r>
            <a:endParaRPr lang="en-GB" sz="2600" dirty="0" smtClean="0"/>
          </a:p>
          <a:p>
            <a:pPr algn="ctr" eaLnBrk="1" hangingPunct="1">
              <a:buNone/>
            </a:pPr>
            <a:r>
              <a:rPr lang="en-GB" sz="2600" dirty="0" smtClean="0"/>
              <a:t>3 November 2016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000" b="1" dirty="0" smtClean="0"/>
          </a:p>
        </p:txBody>
      </p:sp>
      <p:pic>
        <p:nvPicPr>
          <p:cNvPr id="3076" name="Picture 13" descr="L:\Communications Team\Publications\Images SCIE has purchased\Adults\Disability\1105663.jpg"/>
          <p:cNvPicPr>
            <a:picLocks noChangeAspect="1" noChangeArrowheads="1"/>
          </p:cNvPicPr>
          <p:nvPr/>
        </p:nvPicPr>
        <p:blipFill>
          <a:blip r:embed="rId3" cstate="print"/>
          <a:srcRect l="25917" r="22275" b="16615"/>
          <a:stretch>
            <a:fillRect/>
          </a:stretch>
        </p:blipFill>
        <p:spPr bwMode="auto">
          <a:xfrm>
            <a:off x="0" y="0"/>
            <a:ext cx="233997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L:\Communications Team\Publications\Images SCIE has purchased\Childrens\LT Landing Page\Scoping review 1.jpg"/>
          <p:cNvPicPr>
            <a:picLocks noChangeAspect="1" noChangeArrowheads="1"/>
          </p:cNvPicPr>
          <p:nvPr/>
        </p:nvPicPr>
        <p:blipFill>
          <a:blip r:embed="rId4" cstate="print"/>
          <a:srcRect l="25116" t="22636" r="1981" b="26433"/>
          <a:stretch>
            <a:fillRect/>
          </a:stretch>
        </p:blipFill>
        <p:spPr bwMode="auto">
          <a:xfrm>
            <a:off x="2339975" y="0"/>
            <a:ext cx="230346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0" descr="L:\Communications Team\Publications\Images SCIE has purchased\Adults\Disability\iStock_000012310125Medium.jpg"/>
          <p:cNvPicPr>
            <a:picLocks noChangeAspect="1" noChangeArrowheads="1"/>
          </p:cNvPicPr>
          <p:nvPr/>
        </p:nvPicPr>
        <p:blipFill>
          <a:blip r:embed="rId5" cstate="print"/>
          <a:srcRect l="47127" t="18773" r="3696" b="2533"/>
          <a:stretch>
            <a:fillRect/>
          </a:stretch>
        </p:blipFill>
        <p:spPr bwMode="auto">
          <a:xfrm>
            <a:off x="6869113" y="0"/>
            <a:ext cx="22748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2420938"/>
            <a:ext cx="9144000" cy="0"/>
          </a:xfrm>
          <a:prstGeom prst="line">
            <a:avLst/>
          </a:prstGeom>
          <a:ln w="142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005921.jpg"/>
          <p:cNvPicPr>
            <a:picLocks noChangeAspect="1"/>
          </p:cNvPicPr>
          <p:nvPr/>
        </p:nvPicPr>
        <p:blipFill>
          <a:blip r:embed="rId6" cstate="print"/>
          <a:srcRect l="13796" r="14929"/>
          <a:stretch>
            <a:fillRect/>
          </a:stretch>
        </p:blipFill>
        <p:spPr>
          <a:xfrm>
            <a:off x="4644008" y="0"/>
            <a:ext cx="2232248" cy="23488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49496" y="5644087"/>
            <a:ext cx="1387883" cy="804674"/>
            <a:chOff x="7668384" y="0"/>
            <a:chExt cx="1387883" cy="804674"/>
          </a:xfrm>
        </p:grpSpPr>
        <p:pic>
          <p:nvPicPr>
            <p:cNvPr id="11" name="Picture 2" descr="Link to homepage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61"/>
            <a:stretch/>
          </p:blipFill>
          <p:spPr bwMode="auto">
            <a:xfrm>
              <a:off x="7962355" y="0"/>
              <a:ext cx="1093912" cy="800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s://pbs.twimg.com/profile_images/600301976757342208/SniRDzb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84" y="444674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84" y="44624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63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685800"/>
          </a:xfrm>
        </p:spPr>
        <p:txBody>
          <a:bodyPr/>
          <a:lstStyle/>
          <a:p>
            <a:r>
              <a:rPr lang="en-GB" sz="2600" dirty="0" smtClean="0"/>
              <a:t>Background </a:t>
            </a:r>
            <a:endParaRPr lang="en-GB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268760"/>
            <a:ext cx="77724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endParaRPr lang="en-GB" sz="1800" dirty="0" smtClean="0"/>
          </a:p>
          <a:p>
            <a:pPr lvl="0"/>
            <a:r>
              <a:rPr lang="en-GB" sz="1800" dirty="0"/>
              <a:t>T</a:t>
            </a:r>
            <a:r>
              <a:rPr lang="en-GB" sz="1800" dirty="0" smtClean="0"/>
              <a:t>o better understand </a:t>
            </a:r>
            <a:r>
              <a:rPr lang="en-GB" sz="1800" dirty="0"/>
              <a:t>how </a:t>
            </a:r>
            <a:r>
              <a:rPr lang="en-GB" sz="1800" b="1" dirty="0" smtClean="0"/>
              <a:t>social workers are using </a:t>
            </a:r>
            <a:r>
              <a:rPr lang="en-GB" sz="1800" b="1" dirty="0"/>
              <a:t>information and technology </a:t>
            </a:r>
            <a:r>
              <a:rPr lang="en-GB" sz="1800" dirty="0"/>
              <a:t>at work and how these </a:t>
            </a:r>
            <a:r>
              <a:rPr lang="en-GB" sz="1800" dirty="0" smtClean="0"/>
              <a:t>could be used more effectively to support practice</a:t>
            </a:r>
          </a:p>
          <a:p>
            <a:pPr lvl="0"/>
            <a:r>
              <a:rPr lang="en-GB" sz="1800" dirty="0" smtClean="0"/>
              <a:t>To help inform </a:t>
            </a:r>
            <a:r>
              <a:rPr lang="en-GB" sz="1800" dirty="0"/>
              <a:t>the development of </a:t>
            </a:r>
            <a:r>
              <a:rPr lang="en-GB" sz="1800" b="1" dirty="0" smtClean="0"/>
              <a:t>products</a:t>
            </a:r>
            <a:r>
              <a:rPr lang="en-GB" sz="1800" dirty="0" smtClean="0"/>
              <a:t> </a:t>
            </a:r>
            <a:r>
              <a:rPr lang="en-GB" sz="1800" dirty="0"/>
              <a:t>for social </a:t>
            </a:r>
            <a:r>
              <a:rPr lang="en-GB" sz="1800" dirty="0" smtClean="0"/>
              <a:t>care</a:t>
            </a:r>
            <a:endParaRPr lang="en-GB" sz="1800" dirty="0"/>
          </a:p>
          <a:p>
            <a:r>
              <a:rPr lang="en-GB" sz="1800" dirty="0" smtClean="0"/>
              <a:t>Literature review; 4 focus groups with social workers; interviews; survey with social workers 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Social workers</a:t>
            </a:r>
            <a:r>
              <a:rPr lang="en-GB" sz="1800" dirty="0"/>
              <a:t>’ </a:t>
            </a:r>
            <a:r>
              <a:rPr lang="en-GB" sz="1800" b="1" dirty="0"/>
              <a:t>use of information and </a:t>
            </a:r>
            <a:r>
              <a:rPr lang="en-GB" sz="1800" b="1" dirty="0" smtClean="0"/>
              <a:t>technology</a:t>
            </a:r>
            <a:r>
              <a:rPr lang="en-GB" sz="1800" dirty="0" smtClean="0"/>
              <a:t>; Identifying the key challenges, barriers and enablers</a:t>
            </a:r>
          </a:p>
          <a:p>
            <a:r>
              <a:rPr lang="en-GB" sz="1800" dirty="0" smtClean="0"/>
              <a:t>The </a:t>
            </a:r>
            <a:r>
              <a:rPr lang="en-GB" sz="1800" b="1" dirty="0" smtClean="0"/>
              <a:t>types of support </a:t>
            </a:r>
            <a:r>
              <a:rPr lang="en-GB" sz="1800" dirty="0" smtClean="0"/>
              <a:t>social workers may need to utilise technology more effectively </a:t>
            </a:r>
          </a:p>
          <a:p>
            <a:r>
              <a:rPr lang="en-GB" sz="1800" dirty="0" smtClean="0"/>
              <a:t>Ideas around </a:t>
            </a:r>
            <a:r>
              <a:rPr lang="en-GB" sz="1800" b="1" dirty="0" smtClean="0"/>
              <a:t>innovation or changes in technology and information  </a:t>
            </a:r>
            <a:r>
              <a:rPr lang="en-GB" sz="1800" dirty="0" smtClean="0"/>
              <a:t>access which would better support their role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405235" y="1196752"/>
            <a:ext cx="6912768" cy="3600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en-US" sz="2000" b="1" kern="0" dirty="0" smtClean="0"/>
              <a:t>Aims and methodology </a:t>
            </a:r>
            <a:endParaRPr lang="en-US" sz="2000" b="1" kern="0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3573016"/>
            <a:ext cx="6912768" cy="3600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en-US" sz="2000" b="1" kern="0" dirty="0" smtClean="0"/>
              <a:t>Key lines of enquiry 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9076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685800"/>
          </a:xfrm>
        </p:spPr>
        <p:txBody>
          <a:bodyPr/>
          <a:lstStyle/>
          <a:p>
            <a:r>
              <a:rPr lang="en-GB" sz="2600" dirty="0" smtClean="0"/>
              <a:t>Where we are now with technology</a:t>
            </a:r>
            <a:endParaRPr lang="en-GB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412776"/>
            <a:ext cx="590465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endParaRPr lang="en-GB" sz="1800" dirty="0" smtClean="0"/>
          </a:p>
          <a:p>
            <a:pPr marL="0" lvl="0" indent="0">
              <a:buNone/>
            </a:pPr>
            <a:endParaRPr lang="en-GB" sz="2000" dirty="0" smtClean="0"/>
          </a:p>
          <a:p>
            <a:pPr lvl="0"/>
            <a:r>
              <a:rPr lang="en-GB" sz="2000" dirty="0" smtClean="0"/>
              <a:t>To support the </a:t>
            </a:r>
            <a:r>
              <a:rPr lang="en-GB" sz="2000" b="1" dirty="0" smtClean="0"/>
              <a:t>collation and use of case specific data.</a:t>
            </a:r>
          </a:p>
          <a:p>
            <a:pPr lvl="0"/>
            <a:r>
              <a:rPr lang="en-GB" sz="2000" dirty="0" smtClean="0"/>
              <a:t>Case data is drawn from a </a:t>
            </a:r>
            <a:r>
              <a:rPr lang="en-GB" sz="2000" b="1" dirty="0" smtClean="0"/>
              <a:t>wide range of systems.</a:t>
            </a:r>
            <a:r>
              <a:rPr lang="en-GB" sz="2000" dirty="0" smtClean="0"/>
              <a:t> </a:t>
            </a:r>
          </a:p>
          <a:p>
            <a:pPr lvl="0"/>
            <a:r>
              <a:rPr lang="en-GB" sz="2000" dirty="0" smtClean="0">
                <a:solidFill>
                  <a:srgbClr val="000000"/>
                </a:solidFill>
              </a:rPr>
              <a:t>Information needs to be drawn from a </a:t>
            </a:r>
            <a:r>
              <a:rPr lang="en-GB" sz="2000" b="1" dirty="0" smtClean="0">
                <a:solidFill>
                  <a:srgbClr val="000000"/>
                </a:solidFill>
              </a:rPr>
              <a:t>wide range of systems </a:t>
            </a:r>
            <a:r>
              <a:rPr lang="en-GB" sz="2000" dirty="0" smtClean="0">
                <a:solidFill>
                  <a:srgbClr val="000000"/>
                </a:solidFill>
              </a:rPr>
              <a:t>in other organisations</a:t>
            </a:r>
          </a:p>
          <a:p>
            <a:pPr lvl="0"/>
            <a:r>
              <a:rPr lang="en-GB" sz="2000" b="1" dirty="0" smtClean="0">
                <a:solidFill>
                  <a:srgbClr val="000000"/>
                </a:solidFill>
              </a:rPr>
              <a:t>Lack of interoperability </a:t>
            </a:r>
            <a:r>
              <a:rPr lang="en-GB" sz="2000" dirty="0" smtClean="0">
                <a:solidFill>
                  <a:srgbClr val="000000"/>
                </a:solidFill>
              </a:rPr>
              <a:t>between systems.</a:t>
            </a:r>
          </a:p>
          <a:p>
            <a:pPr lvl="0"/>
            <a:r>
              <a:rPr lang="en-GB" sz="2000" dirty="0" smtClean="0">
                <a:solidFill>
                  <a:srgbClr val="000000"/>
                </a:solidFill>
              </a:rPr>
              <a:t>Social workers need a </a:t>
            </a:r>
            <a:r>
              <a:rPr lang="en-GB" sz="2000" b="1" dirty="0" smtClean="0">
                <a:solidFill>
                  <a:srgbClr val="000000"/>
                </a:solidFill>
              </a:rPr>
              <a:t>wide range of information. </a:t>
            </a:r>
          </a:p>
          <a:p>
            <a:pPr lvl="0"/>
            <a:r>
              <a:rPr lang="en-GB" sz="2000" dirty="0" smtClean="0">
                <a:solidFill>
                  <a:srgbClr val="000000"/>
                </a:solidFill>
              </a:rPr>
              <a:t>Technology increasingly supports communications with clients and </a:t>
            </a:r>
            <a:r>
              <a:rPr lang="en-GB" sz="2000" b="1" dirty="0" smtClean="0">
                <a:solidFill>
                  <a:srgbClr val="000000"/>
                </a:solidFill>
              </a:rPr>
              <a:t>team working</a:t>
            </a:r>
          </a:p>
          <a:p>
            <a:pPr lvl="0"/>
            <a:r>
              <a:rPr lang="en-GB" sz="2000" dirty="0" smtClean="0">
                <a:solidFill>
                  <a:srgbClr val="000000"/>
                </a:solidFill>
              </a:rPr>
              <a:t>Similar issues </a:t>
            </a:r>
            <a:r>
              <a:rPr lang="en-GB" sz="2000" b="1" dirty="0" smtClean="0">
                <a:solidFill>
                  <a:srgbClr val="000000"/>
                </a:solidFill>
              </a:rPr>
              <a:t>facing children and adults.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5235" y="1340768"/>
            <a:ext cx="6912768" cy="3600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en-US" sz="2000" b="1" kern="0" dirty="0" smtClean="0"/>
              <a:t>Current use of information and technology</a:t>
            </a:r>
            <a:endParaRPr lang="en-US" sz="2000" b="1" kern="0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10544"/>
            <a:ext cx="260234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005064"/>
            <a:ext cx="267435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0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685800"/>
          </a:xfrm>
        </p:spPr>
        <p:txBody>
          <a:bodyPr/>
          <a:lstStyle/>
          <a:p>
            <a:r>
              <a:rPr lang="en-GB" sz="2600" dirty="0" smtClean="0"/>
              <a:t>Information and knowledge sharing </a:t>
            </a:r>
            <a:endParaRPr lang="en-GB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628800"/>
            <a:ext cx="7772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 smtClean="0">
              <a:solidFill>
                <a:srgbClr val="000000"/>
              </a:solidFill>
            </a:endParaRPr>
          </a:p>
          <a:p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Accessing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information from other organisations in a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timely and efficient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manner.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en-GB" sz="1800" b="1" dirty="0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</a:rPr>
              <a:t>Most agencies fall short in information sharing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</a:rPr>
              <a:t>.’</a:t>
            </a:r>
            <a:endParaRPr lang="en-GB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800" dirty="0" smtClean="0">
                <a:solidFill>
                  <a:srgbClr val="000000"/>
                </a:solidFill>
              </a:rPr>
              <a:t>Sector has too many </a:t>
            </a:r>
            <a:r>
              <a:rPr lang="en-GB" sz="1800" b="1" dirty="0" smtClean="0">
                <a:solidFill>
                  <a:srgbClr val="000000"/>
                </a:solidFill>
              </a:rPr>
              <a:t>different recording systems </a:t>
            </a:r>
            <a:r>
              <a:rPr lang="en-GB" sz="1800" dirty="0" smtClean="0">
                <a:solidFill>
                  <a:srgbClr val="000000"/>
                </a:solidFill>
              </a:rPr>
              <a:t>which can make information sharing difficult.</a:t>
            </a:r>
          </a:p>
          <a:p>
            <a:pPr marL="0" indent="0">
              <a:buNone/>
            </a:pPr>
            <a:endParaRPr lang="en-GB" sz="1800" b="1" i="1" kern="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800" b="1" i="1" kern="0" dirty="0" smtClean="0">
                <a:solidFill>
                  <a:srgbClr val="000000"/>
                </a:solidFill>
              </a:rPr>
              <a:t>‘</a:t>
            </a:r>
            <a:r>
              <a:rPr lang="en-GB" sz="1800" b="1" i="1" kern="0" dirty="0">
                <a:solidFill>
                  <a:schemeClr val="accent1">
                    <a:lumMod val="75000"/>
                  </a:schemeClr>
                </a:solidFill>
              </a:rPr>
              <a:t>Everyone should have the same system.  It doesn’t matter what it </a:t>
            </a:r>
            <a:r>
              <a:rPr lang="en-GB" sz="1800" b="1" i="1" kern="0" dirty="0" smtClean="0">
                <a:solidFill>
                  <a:schemeClr val="accent1">
                    <a:lumMod val="75000"/>
                  </a:schemeClr>
                </a:solidFill>
              </a:rPr>
              <a:t>is’.</a:t>
            </a:r>
            <a:endParaRPr lang="en-GB" sz="1800" dirty="0" smtClean="0"/>
          </a:p>
          <a:p>
            <a:r>
              <a:rPr lang="en-GB" sz="1800" dirty="0" smtClean="0"/>
              <a:t>Social workers use a variety of sources of information, but lack time to access and read. </a:t>
            </a:r>
          </a:p>
          <a:p>
            <a:pPr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rganisations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are reluctant to share information and use the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Data Protection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 reason not to share. </a:t>
            </a:r>
            <a:endParaRPr lang="en-GB" sz="1800" dirty="0"/>
          </a:p>
          <a:p>
            <a:pPr marL="0" indent="0">
              <a:buNone/>
            </a:pPr>
            <a:endParaRPr lang="en-GB" sz="1100" b="1" i="1" dirty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4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95536" y="1268760"/>
            <a:ext cx="6912768" cy="3600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en-US" sz="2000" b="1" kern="0" dirty="0" smtClean="0"/>
              <a:t>Challenges of information sharing </a:t>
            </a:r>
            <a:endParaRPr lang="en-US" sz="2000" b="1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86948"/>
            <a:ext cx="2213569" cy="1316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16028"/>
            <a:ext cx="2228632" cy="14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685800"/>
          </a:xfrm>
        </p:spPr>
        <p:txBody>
          <a:bodyPr/>
          <a:lstStyle/>
          <a:p>
            <a:r>
              <a:rPr lang="en-GB" sz="2800" dirty="0"/>
              <a:t>Information and knowledge sharing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628800"/>
            <a:ext cx="77048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kern="0" dirty="0" smtClean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eed to </a:t>
            </a:r>
            <a:r>
              <a:rPr lang="en-GB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share information securely 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but there remains much anxiety at an organisational level about security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breaches.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</a:rPr>
              <a:t>‘No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</a:rPr>
              <a:t>one puts client information on a cloud. They are stored in folders on computers that have password protection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</a:rPr>
              <a:t>.’</a:t>
            </a:r>
          </a:p>
          <a:p>
            <a:pPr marL="0" indent="0">
              <a:spcAft>
                <a:spcPts val="0"/>
              </a:spcAft>
              <a:buNone/>
            </a:pPr>
            <a:endParaRPr lang="en-GB" sz="1800" dirty="0" smtClean="0"/>
          </a:p>
          <a:p>
            <a:pPr>
              <a:spcAft>
                <a:spcPts val="0"/>
              </a:spcAft>
            </a:pPr>
            <a:r>
              <a:rPr lang="en-GB" sz="1800" dirty="0" smtClean="0"/>
              <a:t>Need to </a:t>
            </a:r>
            <a:r>
              <a:rPr lang="en-GB" sz="1800" b="1" dirty="0"/>
              <a:t>h</a:t>
            </a:r>
            <a:r>
              <a:rPr lang="en-GB" sz="1800" b="1" dirty="0" smtClean="0"/>
              <a:t>armonise information systems</a:t>
            </a:r>
            <a:r>
              <a:rPr lang="en-GB" sz="1800" dirty="0" smtClean="0"/>
              <a:t> over time. </a:t>
            </a:r>
          </a:p>
          <a:p>
            <a:pPr>
              <a:spcAft>
                <a:spcPts val="0"/>
              </a:spcAft>
            </a:pPr>
            <a:r>
              <a:rPr lang="en-GB" sz="1800" dirty="0" smtClean="0"/>
              <a:t>Demand for </a:t>
            </a:r>
            <a:r>
              <a:rPr lang="en-GB" sz="1800" b="1" dirty="0" smtClean="0"/>
              <a:t>better signposting </a:t>
            </a:r>
            <a:r>
              <a:rPr lang="en-GB" sz="1800" dirty="0" smtClean="0"/>
              <a:t>to sources of knowledge or single site.  </a:t>
            </a:r>
          </a:p>
          <a:p>
            <a:pPr>
              <a:spcAft>
                <a:spcPts val="0"/>
              </a:spcAft>
            </a:pPr>
            <a:r>
              <a:rPr lang="en-GB" sz="1800" dirty="0" smtClean="0"/>
              <a:t>Secure </a:t>
            </a:r>
            <a:r>
              <a:rPr lang="en-GB" sz="1800" b="1" dirty="0" smtClean="0"/>
              <a:t>online forums</a:t>
            </a:r>
            <a:r>
              <a:rPr lang="en-GB" sz="1800" dirty="0" smtClean="0"/>
              <a:t> are often helpful in promote peer support. </a:t>
            </a:r>
          </a:p>
          <a:p>
            <a:pPr>
              <a:spcAft>
                <a:spcPts val="0"/>
              </a:spcAft>
            </a:pPr>
            <a:r>
              <a:rPr lang="en-GB" sz="1800" dirty="0" smtClean="0"/>
              <a:t>Enhance </a:t>
            </a:r>
            <a:r>
              <a:rPr lang="en-GB" sz="1800" b="1" dirty="0" smtClean="0"/>
              <a:t>remote applications </a:t>
            </a:r>
            <a:r>
              <a:rPr lang="en-GB" sz="1800" dirty="0" smtClean="0"/>
              <a:t>to ensure that information can be digitally recorded and remotely shared. </a:t>
            </a:r>
            <a:endParaRPr lang="en-GB" sz="1800" dirty="0"/>
          </a:p>
          <a:p>
            <a:pPr marL="0" indent="0">
              <a:spcAft>
                <a:spcPts val="0"/>
              </a:spcAft>
              <a:buNone/>
            </a:pP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endParaRPr lang="en-GB" sz="1100" dirty="0" smtClean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0890" y="1268760"/>
            <a:ext cx="6912768" cy="3600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/>
            <a:r>
              <a:rPr lang="en-US" sz="2000" b="1" kern="0" dirty="0" smtClean="0">
                <a:solidFill>
                  <a:srgbClr val="FFFFFF"/>
                </a:solidFill>
              </a:rPr>
              <a:t>Sharing information between organisations</a:t>
            </a:r>
            <a:endParaRPr lang="en-US" sz="2000" b="1" kern="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07963"/>
            <a:ext cx="3477772" cy="1416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38" y="5200479"/>
            <a:ext cx="2481064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1560" y="1100673"/>
            <a:ext cx="8424936" cy="495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endParaRPr lang="en-GB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ystems and technology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 coproduced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with social workers 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Lack of interoperability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between different organisations’ systems.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Social workers are spending too much amount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time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inputting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data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‘I spend less time with clients…in an 8 hour day I spend 4 to 7 hours inputting’.</a:t>
            </a:r>
            <a:endParaRPr lang="en-GB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Different electronic recording, assessment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planning systems in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use; which are frequently replaced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 upgraded.</a:t>
            </a:r>
            <a:endParaRPr lang="en-GB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Concern that technology cannot replacement with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face-to-face engagement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Increased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use of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digital technology in supervision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was also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criticised</a:t>
            </a:r>
          </a:p>
          <a:p>
            <a:pPr>
              <a:spcAft>
                <a:spcPts val="600"/>
              </a:spcAft>
            </a:pPr>
            <a:r>
              <a:rPr lang="en-GB" sz="1800" b="1" dirty="0" smtClean="0"/>
              <a:t>Expansion in remote working</a:t>
            </a:r>
            <a:r>
              <a:rPr lang="en-GB" sz="1800" dirty="0" smtClean="0"/>
              <a:t> </a:t>
            </a:r>
            <a:r>
              <a:rPr lang="en-GB" sz="1800" dirty="0"/>
              <a:t>but </a:t>
            </a:r>
            <a:r>
              <a:rPr lang="en-GB" sz="1800" dirty="0" smtClean="0"/>
              <a:t>can </a:t>
            </a:r>
            <a:r>
              <a:rPr lang="en-GB" sz="1800" dirty="0"/>
              <a:t>result in </a:t>
            </a:r>
            <a:r>
              <a:rPr lang="en-GB" sz="1800" dirty="0" smtClean="0"/>
              <a:t>a loss </a:t>
            </a:r>
            <a:r>
              <a:rPr lang="en-GB" sz="1800" dirty="0"/>
              <a:t>of peer </a:t>
            </a:r>
            <a:r>
              <a:rPr lang="en-GB" sz="1800" dirty="0" smtClean="0"/>
              <a:t>support.</a:t>
            </a:r>
            <a:endParaRPr lang="en-GB" sz="1800" dirty="0"/>
          </a:p>
          <a:p>
            <a:pPr marL="0" indent="0">
              <a:spcAft>
                <a:spcPts val="0"/>
              </a:spcAft>
              <a:buNone/>
              <a:tabLst>
                <a:tab pos="3107055" algn="l"/>
                <a:tab pos="6142355" algn="l"/>
              </a:tabLst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1517" y="920653"/>
            <a:ext cx="7747046" cy="36004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en-US" sz="2000" b="1" kern="0" dirty="0" smtClean="0"/>
              <a:t>Challenges and concerns </a:t>
            </a:r>
            <a:endParaRPr lang="en-US" sz="2000" b="1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6163" y="205374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800" kern="0" smtClean="0"/>
              <a:t>Changes in use of technology </a:t>
            </a:r>
            <a:endParaRPr lang="en-GB" sz="26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215605"/>
            <a:ext cx="2448272" cy="1634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34" y="5272144"/>
            <a:ext cx="2686980" cy="15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63" y="205374"/>
            <a:ext cx="7772400" cy="685800"/>
          </a:xfrm>
        </p:spPr>
        <p:txBody>
          <a:bodyPr/>
          <a:lstStyle/>
          <a:p>
            <a:r>
              <a:rPr lang="en-GB" sz="2800" dirty="0" smtClean="0"/>
              <a:t>Changes in use of technology </a:t>
            </a:r>
            <a:endParaRPr lang="en-GB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1556792"/>
            <a:ext cx="8568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sz="1400" dirty="0" smtClean="0"/>
          </a:p>
          <a:p>
            <a:r>
              <a:rPr lang="en-GB" sz="1800" dirty="0" smtClean="0"/>
              <a:t>Enabling </a:t>
            </a:r>
            <a:r>
              <a:rPr lang="en-GB" sz="1800" dirty="0"/>
              <a:t>social workers to work more </a:t>
            </a:r>
            <a:r>
              <a:rPr lang="en-GB" sz="1800" dirty="0" smtClean="0"/>
              <a:t>flexibly; </a:t>
            </a:r>
            <a:r>
              <a:rPr lang="en-GB" sz="1800" b="1" dirty="0" smtClean="0"/>
              <a:t>better laptops, smart phones and tablets </a:t>
            </a:r>
          </a:p>
          <a:p>
            <a:r>
              <a:rPr lang="en-GB" sz="1800" dirty="0" smtClean="0"/>
              <a:t>Single </a:t>
            </a:r>
            <a:r>
              <a:rPr lang="en-GB" sz="1800" b="1" dirty="0" smtClean="0"/>
              <a:t>go-to site for information</a:t>
            </a:r>
            <a:r>
              <a:rPr lang="en-GB" sz="1800" dirty="0" smtClean="0"/>
              <a:t> </a:t>
            </a:r>
            <a:r>
              <a:rPr lang="en-GB" sz="1800" dirty="0"/>
              <a:t>on policy, practice and </a:t>
            </a:r>
            <a:r>
              <a:rPr lang="en-GB" sz="1800" dirty="0" smtClean="0"/>
              <a:t>resources</a:t>
            </a:r>
          </a:p>
          <a:p>
            <a:r>
              <a:rPr lang="en-GB" sz="1800" dirty="0" smtClean="0"/>
              <a:t>Access to </a:t>
            </a:r>
            <a:r>
              <a:rPr lang="en-GB" sz="1800" b="1" dirty="0" smtClean="0"/>
              <a:t>e-learning and webinars </a:t>
            </a:r>
            <a:r>
              <a:rPr lang="en-GB" sz="1800" dirty="0" smtClean="0"/>
              <a:t>for professional development </a:t>
            </a:r>
          </a:p>
          <a:p>
            <a:r>
              <a:rPr lang="en-GB" sz="1800" b="1" dirty="0" smtClean="0"/>
              <a:t>Online </a:t>
            </a:r>
            <a:r>
              <a:rPr lang="en-GB" sz="1800" b="1" dirty="0"/>
              <a:t>self-assessments </a:t>
            </a:r>
            <a:r>
              <a:rPr lang="en-GB" sz="1800" dirty="0"/>
              <a:t>for clients </a:t>
            </a:r>
            <a:r>
              <a:rPr lang="en-GB" sz="1800" dirty="0" smtClean="0"/>
              <a:t>that are user friendly and agile </a:t>
            </a:r>
          </a:p>
          <a:p>
            <a:r>
              <a:rPr lang="en-GB" sz="1800" dirty="0"/>
              <a:t>A</a:t>
            </a:r>
            <a:r>
              <a:rPr lang="en-GB" sz="1800" dirty="0" smtClean="0"/>
              <a:t>ssistive </a:t>
            </a:r>
            <a:r>
              <a:rPr lang="en-GB" sz="1800" dirty="0"/>
              <a:t>technology </a:t>
            </a:r>
            <a:r>
              <a:rPr lang="en-GB" sz="1800" dirty="0" smtClean="0"/>
              <a:t>for </a:t>
            </a:r>
            <a:r>
              <a:rPr lang="en-GB" sz="1800" dirty="0"/>
              <a:t>clients delivered remotely without direct </a:t>
            </a:r>
            <a:r>
              <a:rPr lang="en-GB" sz="1800" dirty="0" smtClean="0"/>
              <a:t>input</a:t>
            </a:r>
          </a:p>
          <a:p>
            <a:r>
              <a:rPr lang="en-GB" sz="1800" dirty="0" smtClean="0"/>
              <a:t>Technology </a:t>
            </a:r>
            <a:r>
              <a:rPr lang="en-GB" sz="1800" dirty="0"/>
              <a:t>to support work with </a:t>
            </a:r>
            <a:r>
              <a:rPr lang="en-GB" sz="1800" b="1" dirty="0"/>
              <a:t>vulnerable </a:t>
            </a:r>
            <a:r>
              <a:rPr lang="en-GB" sz="1800" b="1" dirty="0" smtClean="0"/>
              <a:t>children, young people and those </a:t>
            </a:r>
            <a:r>
              <a:rPr lang="en-GB" sz="1800" b="1" dirty="0"/>
              <a:t>with </a:t>
            </a:r>
            <a:r>
              <a:rPr lang="en-GB" sz="1800" b="1" dirty="0" smtClean="0"/>
              <a:t>disabilities. 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‘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</a:rPr>
              <a:t>It can make communication faster and more fluid and helps to simplify things for 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</a:rPr>
              <a:t>them’.</a:t>
            </a:r>
          </a:p>
          <a:p>
            <a:pPr marL="0" indent="0">
              <a:buNone/>
            </a:pPr>
            <a:endParaRPr lang="en-GB" sz="18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800" dirty="0" smtClean="0"/>
              <a:t>Increasing </a:t>
            </a:r>
            <a:r>
              <a:rPr lang="en-GB" sz="1800" dirty="0"/>
              <a:t>use of </a:t>
            </a:r>
            <a:r>
              <a:rPr lang="en-GB" sz="1800" b="1" dirty="0"/>
              <a:t>Skype </a:t>
            </a:r>
            <a:r>
              <a:rPr lang="en-GB" sz="1800" dirty="0" smtClean="0"/>
              <a:t>to </a:t>
            </a:r>
            <a:r>
              <a:rPr lang="en-GB" sz="1800" dirty="0"/>
              <a:t>reduce the number of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home </a:t>
            </a:r>
            <a:r>
              <a:rPr lang="en-GB" sz="1800" dirty="0" smtClean="0"/>
              <a:t>visits.</a:t>
            </a:r>
            <a:endParaRPr lang="en-GB" sz="1800" dirty="0"/>
          </a:p>
        </p:txBody>
      </p:sp>
      <p:sp>
        <p:nvSpPr>
          <p:cNvPr id="4" name="Rounded Rectangle 3"/>
          <p:cNvSpPr/>
          <p:nvPr/>
        </p:nvSpPr>
        <p:spPr>
          <a:xfrm>
            <a:off x="451517" y="1017036"/>
            <a:ext cx="7747046" cy="46774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en-US" sz="2000" b="1" kern="0" dirty="0" smtClean="0"/>
              <a:t>Opportunities for improvement </a:t>
            </a:r>
            <a:endParaRPr lang="en-US" sz="2000" b="1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1168"/>
            <a:ext cx="2468684" cy="16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63" y="205374"/>
            <a:ext cx="7772400" cy="685800"/>
          </a:xfrm>
        </p:spPr>
        <p:txBody>
          <a:bodyPr/>
          <a:lstStyle/>
          <a:p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>	Supporting the sector </a:t>
            </a:r>
            <a:br>
              <a:rPr lang="en-GB" sz="2800" dirty="0" smtClean="0"/>
            </a:br>
            <a:endParaRPr lang="en-GB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3528" y="998882"/>
            <a:ext cx="6192688" cy="473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12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endParaRPr lang="en-GB" sz="16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Drive </a:t>
            </a:r>
            <a:r>
              <a:rPr lang="en-GB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at all levels 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to support social workers in using technology. 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Appetite for involving social workers in </a:t>
            </a:r>
            <a:r>
              <a:rPr lang="en-GB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co-production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of new tools and support 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Potential areas of support: </a:t>
            </a:r>
          </a:p>
          <a:p>
            <a:pPr lvl="1"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Sharing best practice examples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digital technology</a:t>
            </a:r>
          </a:p>
          <a:p>
            <a:pPr lvl="1"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Developing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hosting communities of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practice</a:t>
            </a:r>
          </a:p>
          <a:p>
            <a:pPr lvl="1"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Providing guidance on the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Data Protection Act</a:t>
            </a:r>
          </a:p>
          <a:p>
            <a:pPr lvl="1">
              <a:spcAft>
                <a:spcPts val="600"/>
              </a:spcAft>
            </a:pP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Ensuring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software and IT systems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meet social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workers’ requirements.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Developing a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toolkit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 social workers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digital technology</a:t>
            </a:r>
          </a:p>
          <a:p>
            <a:pPr lvl="1">
              <a:spcAft>
                <a:spcPts val="0"/>
              </a:spcAft>
            </a:pP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Providing </a:t>
            </a:r>
            <a:r>
              <a:rPr lang="en-GB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research </a:t>
            </a:r>
            <a:r>
              <a:rPr lang="en-GB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updates 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organised in a user friendly way – brief and easy to </a:t>
            </a:r>
            <a:r>
              <a:rPr lang="en-GB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digest</a:t>
            </a:r>
          </a:p>
          <a:p>
            <a:pPr marL="0" indent="0">
              <a:spcAft>
                <a:spcPts val="600"/>
              </a:spcAft>
              <a:buNone/>
            </a:pPr>
            <a:endParaRPr lang="en-GB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9552" y="1196752"/>
            <a:ext cx="7747046" cy="50405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en-US" sz="2000" b="1" kern="0" dirty="0" smtClean="0"/>
              <a:t>Leading change at all levels </a:t>
            </a:r>
            <a:endParaRPr lang="en-US" sz="2000" b="1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44" y="1898678"/>
            <a:ext cx="2520280" cy="1902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32735"/>
            <a:ext cx="2627784" cy="19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395130F-AF69-42E9-B9C7-300779F16715}" vid="{53C9202F-9DC1-43E0-B382-C10D0F2120B9}"/>
    </a:ext>
  </a:extLst>
</a:theme>
</file>

<file path=ppt/theme/theme2.xml><?xml version="1.0" encoding="utf-8"?>
<a:theme xmlns:a="http://schemas.openxmlformats.org/drawingml/2006/main" name="1_SCIE powerpoint">
  <a:themeElements>
    <a:clrScheme name="SCIE powerpoi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CIE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IE powerpoi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 powerpo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 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395130F-AF69-42E9-B9C7-300779F16715}" vid="{1CB48CF6-D29E-4972-9822-6633EDC3F28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2648</TotalTime>
  <Words>609</Words>
  <Application>Microsoft Office PowerPoint</Application>
  <PresentationFormat>On-screen Show (4:3)</PresentationFormat>
  <Paragraphs>94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Custom Design</vt:lpstr>
      <vt:lpstr>1_SCIE powerpoint</vt:lpstr>
      <vt:lpstr>PowerPoint Presentation</vt:lpstr>
      <vt:lpstr>Background </vt:lpstr>
      <vt:lpstr>Where we are now with technology</vt:lpstr>
      <vt:lpstr>Information and knowledge sharing </vt:lpstr>
      <vt:lpstr>Information and knowledge sharing </vt:lpstr>
      <vt:lpstr>PowerPoint Presentation</vt:lpstr>
      <vt:lpstr>Changes in use of technology </vt:lpstr>
      <vt:lpstr>   Supporting the sector  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Johnson</dc:creator>
  <cp:lastModifiedBy>Steve Palmer</cp:lastModifiedBy>
  <cp:revision>109</cp:revision>
  <cp:lastPrinted>2016-10-31T08:18:41Z</cp:lastPrinted>
  <dcterms:created xsi:type="dcterms:W3CDTF">2016-10-07T09:17:37Z</dcterms:created>
  <dcterms:modified xsi:type="dcterms:W3CDTF">2016-11-01T16:26:06Z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iginal Author">
    <vt:lpwstr>Iris</vt:lpwstr>
  </property>
</Properties>
</file>