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5" r:id="rId1"/>
  </p:sldMasterIdLst>
  <p:notesMasterIdLst>
    <p:notesMasterId r:id="rId14"/>
  </p:notesMasterIdLst>
  <p:sldIdLst>
    <p:sldId id="260" r:id="rId2"/>
    <p:sldId id="256" r:id="rId3"/>
    <p:sldId id="257" r:id="rId4"/>
    <p:sldId id="258" r:id="rId5"/>
    <p:sldId id="261" r:id="rId6"/>
    <p:sldId id="262" r:id="rId7"/>
    <p:sldId id="265" r:id="rId8"/>
    <p:sldId id="268" r:id="rId9"/>
    <p:sldId id="267" r:id="rId10"/>
    <p:sldId id="269" r:id="rId11"/>
    <p:sldId id="27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D3"/>
    <a:srgbClr val="787878"/>
    <a:srgbClr val="646464"/>
    <a:srgbClr val="505050"/>
    <a:srgbClr val="3C3C3C"/>
    <a:srgbClr val="282828"/>
    <a:srgbClr val="141414"/>
    <a:srgbClr val="0A0A0A"/>
    <a:srgbClr val="FF0000"/>
    <a:srgbClr val="4EE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71628" autoAdjust="0"/>
  </p:normalViewPr>
  <p:slideViewPr>
    <p:cSldViewPr snapToGrid="0">
      <p:cViewPr varScale="1">
        <p:scale>
          <a:sx n="82" d="100"/>
          <a:sy n="82" d="100"/>
        </p:scale>
        <p:origin x="159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.emory.edu/ram/" TargetMode="External"/><Relationship Id="rId1" Type="http://schemas.openxmlformats.org/officeDocument/2006/relationships/hyperlink" Target="http://en.wikipedia.org/wiki/John_McCarthy_(computer_scientist)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.emory.edu/ram/" TargetMode="External"/><Relationship Id="rId1" Type="http://schemas.openxmlformats.org/officeDocument/2006/relationships/hyperlink" Target="http://en.wikipedia.org/wiki/John_McCarthy_(computer_scientist)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F055A2-F043-4FF4-ABC5-CB3BB02CB7D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59088A0-156F-477D-8C29-23450F800DC3}">
      <dgm:prSet phldrT="[Text]" custT="1"/>
      <dgm:spPr/>
      <dgm:t>
        <a:bodyPr/>
        <a:lstStyle/>
        <a:p>
          <a:r>
            <a:rPr lang="en-GB" sz="1100" b="1" dirty="0" smtClean="0">
              <a:latin typeface="Arial" panose="020B0604020202020204" pitchFamily="34" charset="0"/>
              <a:cs typeface="Arial" panose="020B0604020202020204" pitchFamily="34" charset="0"/>
            </a:rPr>
            <a:t>1961 -</a:t>
          </a:r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tooltip="John McCarthy"/>
            </a:rPr>
            <a:t>John McCarthy</a:t>
          </a:r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 gives speech ,"computation may someday be organized as a public utility.” This became the underlying theory for cloud computing.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A223C-4CD3-46D0-9DBF-E16EEDF180CC}" type="parTrans" cxnId="{276EBBA8-4CF3-4F15-AA7F-EDF64D356440}">
      <dgm:prSet/>
      <dgm:spPr/>
      <dgm:t>
        <a:bodyPr/>
        <a:lstStyle/>
        <a:p>
          <a:endParaRPr lang="en-US"/>
        </a:p>
      </dgm:t>
    </dgm:pt>
    <dgm:pt modelId="{7AB8B4CD-D62D-498C-AF55-B4950B21BB04}" type="sibTrans" cxnId="{276EBBA8-4CF3-4F15-AA7F-EDF64D356440}">
      <dgm:prSet/>
      <dgm:spPr/>
      <dgm:t>
        <a:bodyPr/>
        <a:lstStyle/>
        <a:p>
          <a:endParaRPr lang="en-US"/>
        </a:p>
      </dgm:t>
    </dgm:pt>
    <dgm:pt modelId="{A02C7FB7-5B52-4579-8552-2B5F60B0485D}">
      <dgm:prSet phldrT="[Text]" custT="1"/>
      <dgm:spPr/>
      <dgm:t>
        <a:bodyPr/>
        <a:lstStyle/>
        <a:p>
          <a:r>
            <a:rPr lang="en-GB" sz="1100" b="1" dirty="0" smtClean="0">
              <a:latin typeface="Arial" panose="020B0604020202020204" pitchFamily="34" charset="0"/>
              <a:cs typeface="Arial" panose="020B0604020202020204" pitchFamily="34" charset="0"/>
            </a:rPr>
            <a:t>2002 </a:t>
          </a:r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- Amazon Web Services entered the market by providing storage options, computation, and other web services.</a:t>
          </a:r>
          <a:endParaRPr lang="en-U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10D655-9F26-4E82-87CE-950DF5F209A2}" type="parTrans" cxnId="{55097F3A-DD0D-418D-8877-6785A7E9A5B6}">
      <dgm:prSet/>
      <dgm:spPr/>
      <dgm:t>
        <a:bodyPr/>
        <a:lstStyle/>
        <a:p>
          <a:endParaRPr lang="en-US"/>
        </a:p>
      </dgm:t>
    </dgm:pt>
    <dgm:pt modelId="{109E98C5-0CAD-4706-B3CE-636FE73A0C65}" type="sibTrans" cxnId="{55097F3A-DD0D-418D-8877-6785A7E9A5B6}">
      <dgm:prSet/>
      <dgm:spPr/>
      <dgm:t>
        <a:bodyPr/>
        <a:lstStyle/>
        <a:p>
          <a:endParaRPr lang="en-US"/>
        </a:p>
      </dgm:t>
    </dgm:pt>
    <dgm:pt modelId="{9E9FD759-3CF8-4FD4-8C2E-2EE8E78E3DAB}">
      <dgm:prSet phldrT="[Text]" custT="1"/>
      <dgm:spPr/>
      <dgm:t>
        <a:bodyPr/>
        <a:lstStyle/>
        <a:p>
          <a:r>
            <a:rPr lang="en-GB" sz="1100" b="1" dirty="0" smtClean="0">
              <a:latin typeface="Arial" panose="020B0604020202020204" pitchFamily="34" charset="0"/>
              <a:cs typeface="Arial" panose="020B0604020202020204" pitchFamily="34" charset="0"/>
            </a:rPr>
            <a:t>2006</a:t>
          </a:r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- Google announces their entry with the debut of Google Docs.  The power of document sharing through</a:t>
          </a:r>
          <a:r>
            <a:rPr lang="en-GB" sz="1100" i="1" dirty="0" smtClean="0">
              <a:latin typeface="Arial" panose="020B0604020202020204" pitchFamily="34" charset="0"/>
              <a:cs typeface="Arial" panose="020B0604020202020204" pitchFamily="34" charset="0"/>
            </a:rPr>
            <a:t> the cloud</a:t>
          </a:r>
          <a:r>
            <a:rPr lang="en-GB" sz="1100" dirty="0" smtClean="0">
              <a:latin typeface="Arial" panose="020B0604020202020204" pitchFamily="34" charset="0"/>
              <a:cs typeface="Arial" panose="020B0604020202020204" pitchFamily="34" charset="0"/>
            </a:rPr>
            <a:t> was given to end users</a:t>
          </a:r>
          <a:r>
            <a:rPr lang="en-GB" sz="9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66C07-229C-4F6F-BC08-B67AE53DBF8A}" type="parTrans" cxnId="{B7463565-2511-4F0D-ACD8-B0043ADA17C4}">
      <dgm:prSet/>
      <dgm:spPr/>
      <dgm:t>
        <a:bodyPr/>
        <a:lstStyle/>
        <a:p>
          <a:endParaRPr lang="en-US"/>
        </a:p>
      </dgm:t>
    </dgm:pt>
    <dgm:pt modelId="{C86CD44C-E5BA-4188-AB7E-1BACCC9D71BF}" type="sibTrans" cxnId="{B7463565-2511-4F0D-ACD8-B0043ADA17C4}">
      <dgm:prSet/>
      <dgm:spPr/>
      <dgm:t>
        <a:bodyPr/>
        <a:lstStyle/>
        <a:p>
          <a:endParaRPr lang="en-US"/>
        </a:p>
      </dgm:t>
    </dgm:pt>
    <dgm:pt modelId="{1C7368F1-9B09-4187-BD40-E961BBD84D26}">
      <dgm:prSet phldrT="[Text]" custT="1"/>
      <dgm:spPr/>
      <dgm:t>
        <a:bodyPr/>
        <a:lstStyle/>
        <a:p>
          <a:r>
            <a:rPr lang="en-GB" sz="1100" b="0" dirty="0" smtClean="0">
              <a:latin typeface="Arial" panose="020B0604020202020204" pitchFamily="34" charset="0"/>
              <a:cs typeface="Arial" panose="020B0604020202020204" pitchFamily="34" charset="0"/>
            </a:rPr>
            <a:t>2009- Microsoft joins the party with Windows Azure. By providing platform as a service (PaaS) and infrastructure as a service (IaaS), Microsoft aimed to provide a platform for deployment through a global network of Microsoft managed datacentres</a:t>
          </a:r>
          <a:r>
            <a:rPr lang="en-GB" sz="1400" b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F035BF-2D1F-4E87-9E29-E94ED166896F}" type="parTrans" cxnId="{EF3F085F-63C0-421E-859C-BFE82568A981}">
      <dgm:prSet/>
      <dgm:spPr/>
      <dgm:t>
        <a:bodyPr/>
        <a:lstStyle/>
        <a:p>
          <a:endParaRPr lang="en-US"/>
        </a:p>
      </dgm:t>
    </dgm:pt>
    <dgm:pt modelId="{98BB1F99-CF88-4089-B0C6-E6BDEC0F0DC8}" type="sibTrans" cxnId="{EF3F085F-63C0-421E-859C-BFE82568A981}">
      <dgm:prSet/>
      <dgm:spPr/>
      <dgm:t>
        <a:bodyPr/>
        <a:lstStyle/>
        <a:p>
          <a:endParaRPr lang="en-US"/>
        </a:p>
      </dgm:t>
    </dgm:pt>
    <dgm:pt modelId="{785D0395-1B86-4224-B1B3-B4736FD7AFAC}">
      <dgm:prSet phldrT="[Text]"/>
      <dgm:spPr/>
      <dgm:t>
        <a:bodyPr/>
        <a:lstStyle/>
        <a:p>
          <a:endParaRPr lang="en-US" dirty="0"/>
        </a:p>
      </dgm:t>
    </dgm:pt>
    <dgm:pt modelId="{D1ECFB78-32FF-469A-B723-BE7B6CA0485E}" type="parTrans" cxnId="{BB84523B-445A-4DED-8DBE-213F693007FA}">
      <dgm:prSet/>
      <dgm:spPr/>
      <dgm:t>
        <a:bodyPr/>
        <a:lstStyle/>
        <a:p>
          <a:endParaRPr lang="en-US"/>
        </a:p>
      </dgm:t>
    </dgm:pt>
    <dgm:pt modelId="{8687AB95-3BCE-443C-8B25-4E901E731266}" type="sibTrans" cxnId="{BB84523B-445A-4DED-8DBE-213F693007FA}">
      <dgm:prSet/>
      <dgm:spPr/>
      <dgm:t>
        <a:bodyPr/>
        <a:lstStyle/>
        <a:p>
          <a:endParaRPr lang="en-US"/>
        </a:p>
      </dgm:t>
    </dgm:pt>
    <dgm:pt modelId="{F370B6E1-62BF-4B4F-8EDD-CA03B3ECDE08}">
      <dgm:prSet phldrT="[Text]" custT="1"/>
      <dgm:spPr/>
      <dgm:t>
        <a:bodyPr/>
        <a:lstStyle/>
        <a:p>
          <a:r>
            <a:rPr lang="en-GB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1997 - </a:t>
          </a:r>
          <a:r>
            <a:rPr lang="en-GB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term </a:t>
          </a:r>
          <a:r>
            <a:rPr lang="en-GB" sz="11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cloud computing</a:t>
          </a:r>
          <a:r>
            <a:rPr lang="en-GB" sz="11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was officially used for the first time during a lecture by </a:t>
          </a:r>
          <a:r>
            <a:rPr lang="en-GB" sz="110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tooltip="Professor Ramnath K. Challappa, PhD  "/>
            </a:rPr>
            <a:t>Professor Ramnath K. Challappa, PhD </a:t>
          </a:r>
          <a:r>
            <a:rPr lang="en-GB" sz="110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100" u="none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A8D191-F1C0-4457-A439-30C67F7463B0}" type="parTrans" cxnId="{28204170-1B62-4BE6-B77E-CF8738F93F46}">
      <dgm:prSet/>
      <dgm:spPr/>
      <dgm:t>
        <a:bodyPr/>
        <a:lstStyle/>
        <a:p>
          <a:endParaRPr lang="en-US"/>
        </a:p>
      </dgm:t>
    </dgm:pt>
    <dgm:pt modelId="{DC42840E-C67B-4668-8677-CD75D23B96C4}" type="sibTrans" cxnId="{28204170-1B62-4BE6-B77E-CF8738F93F46}">
      <dgm:prSet/>
      <dgm:spPr/>
      <dgm:t>
        <a:bodyPr/>
        <a:lstStyle/>
        <a:p>
          <a:endParaRPr lang="en-US"/>
        </a:p>
      </dgm:t>
    </dgm:pt>
    <dgm:pt modelId="{BFFDB97C-7C6D-4638-965D-DCC0FF47EA62}" type="pres">
      <dgm:prSet presAssocID="{CAF055A2-F043-4FF4-ABC5-CB3BB02CB7DD}" presName="arrowDiagram" presStyleCnt="0">
        <dgm:presLayoutVars>
          <dgm:chMax val="5"/>
          <dgm:dir/>
          <dgm:resizeHandles val="exact"/>
        </dgm:presLayoutVars>
      </dgm:prSet>
      <dgm:spPr/>
    </dgm:pt>
    <dgm:pt modelId="{50CA208A-58A6-400E-8F8C-00622BF66A17}" type="pres">
      <dgm:prSet presAssocID="{CAF055A2-F043-4FF4-ABC5-CB3BB02CB7DD}" presName="arrow" presStyleLbl="bgShp" presStyleIdx="0" presStyleCnt="1" custScaleX="106710" custLinFactNeighborX="18232" custLinFactNeighborY="1742"/>
      <dgm:spPr>
        <a:solidFill>
          <a:schemeClr val="bg2">
            <a:lumMod val="75000"/>
          </a:schemeClr>
        </a:solidFill>
      </dgm:spPr>
    </dgm:pt>
    <dgm:pt modelId="{C7937E4B-4790-4D77-AE0B-0302E66D8C14}" type="pres">
      <dgm:prSet presAssocID="{CAF055A2-F043-4FF4-ABC5-CB3BB02CB7DD}" presName="arrowDiagram5" presStyleCnt="0"/>
      <dgm:spPr/>
    </dgm:pt>
    <dgm:pt modelId="{A53213FF-A052-405F-A9D1-821AF4475230}" type="pres">
      <dgm:prSet presAssocID="{B59088A0-156F-477D-8C29-23450F800DC3}" presName="bullet5a" presStyleLbl="node1" presStyleIdx="0" presStyleCnt="5" custLinFactNeighborX="-48269" custLinFactNeighborY="-44121"/>
      <dgm:spPr>
        <a:solidFill>
          <a:srgbClr val="0070C0"/>
        </a:solidFill>
      </dgm:spPr>
    </dgm:pt>
    <dgm:pt modelId="{8A908381-3F73-46B8-A840-13E8175E7AAD}" type="pres">
      <dgm:prSet presAssocID="{B59088A0-156F-477D-8C29-23450F800DC3}" presName="textBox5a" presStyleLbl="revTx" presStyleIdx="0" presStyleCnt="5" custScaleX="121304" custLinFactNeighborX="11114" custLinFactNeighborY="-236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40E06-27AE-4208-8B54-AED50A1FE081}" type="pres">
      <dgm:prSet presAssocID="{F370B6E1-62BF-4B4F-8EDD-CA03B3ECDE08}" presName="bullet5b" presStyleLbl="node1" presStyleIdx="1" presStyleCnt="5" custLinFactNeighborX="-20560" custLinFactNeighborY="12124"/>
      <dgm:spPr>
        <a:solidFill>
          <a:srgbClr val="4EE29F"/>
        </a:solidFill>
      </dgm:spPr>
    </dgm:pt>
    <dgm:pt modelId="{ED1AC2D9-73B4-4F4F-A9DF-CA9870DAAF0C}" type="pres">
      <dgm:prSet presAssocID="{F370B6E1-62BF-4B4F-8EDD-CA03B3ECDE08}" presName="textBox5b" presStyleLbl="revTx" presStyleIdx="1" presStyleCnt="5" custScaleX="103601" custLinFactNeighborX="9568" custLinFactNeighborY="-3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C7834-6917-4B35-8C18-E8E4FBBD809F}" type="pres">
      <dgm:prSet presAssocID="{A02C7FB7-5B52-4579-8552-2B5F60B0485D}" presName="bullet5c" presStyleLbl="node1" presStyleIdx="2" presStyleCnt="5" custLinFactNeighborX="-30719" custLinFactNeighborY="29953"/>
      <dgm:spPr>
        <a:solidFill>
          <a:srgbClr val="92D050"/>
        </a:solidFill>
      </dgm:spPr>
    </dgm:pt>
    <dgm:pt modelId="{A04E7F18-8E14-4F3F-81B0-591FE5E33163}" type="pres">
      <dgm:prSet presAssocID="{A02C7FB7-5B52-4579-8552-2B5F60B0485D}" presName="textBox5c" presStyleLbl="revTx" presStyleIdx="2" presStyleCnt="5" custLinFactNeighborX="2499" custLinFactNeighborY="-3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CF5EB-653D-425F-B60D-569249808450}" type="pres">
      <dgm:prSet presAssocID="{9E9FD759-3CF8-4FD4-8C2E-2EE8E78E3DAB}" presName="bullet5d" presStyleLbl="node1" presStyleIdx="3" presStyleCnt="5" custLinFactNeighborX="-13267" custLinFactNeighborY="24747"/>
      <dgm:spPr>
        <a:solidFill>
          <a:srgbClr val="FFC000"/>
        </a:solidFill>
      </dgm:spPr>
    </dgm:pt>
    <dgm:pt modelId="{8092D48A-D1CF-4EC9-9673-84B110C5E2B5}" type="pres">
      <dgm:prSet presAssocID="{9E9FD759-3CF8-4FD4-8C2E-2EE8E78E3DAB}" presName="textBox5d" presStyleLbl="revTx" presStyleIdx="3" presStyleCnt="5" custScaleY="23526" custLinFactNeighborX="4912" custLinFactNeighborY="-32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F1166-B439-4677-9045-D190F0D13530}" type="pres">
      <dgm:prSet presAssocID="{1C7368F1-9B09-4187-BD40-E961BBD84D26}" presName="bullet5e" presStyleLbl="node1" presStyleIdx="4" presStyleCnt="5" custLinFactNeighborX="-14889" custLinFactNeighborY="6381"/>
      <dgm:spPr>
        <a:solidFill>
          <a:srgbClr val="FF0000"/>
        </a:solidFill>
      </dgm:spPr>
    </dgm:pt>
    <dgm:pt modelId="{4643A54C-3DFA-4B2A-B6E3-76BF2D8FF237}" type="pres">
      <dgm:prSet presAssocID="{1C7368F1-9B09-4187-BD40-E961BBD84D26}" presName="textBox5e" presStyleLbl="revTx" presStyleIdx="4" presStyleCnt="5" custLinFactNeighborY="-10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C732A7-F69B-4A26-B675-36134E1E1EA2}" type="presOf" srcId="{1C7368F1-9B09-4187-BD40-E961BBD84D26}" destId="{4643A54C-3DFA-4B2A-B6E3-76BF2D8FF237}" srcOrd="0" destOrd="0" presId="urn:microsoft.com/office/officeart/2005/8/layout/arrow2"/>
    <dgm:cxn modelId="{BB84523B-445A-4DED-8DBE-213F693007FA}" srcId="{CAF055A2-F043-4FF4-ABC5-CB3BB02CB7DD}" destId="{785D0395-1B86-4224-B1B3-B4736FD7AFAC}" srcOrd="5" destOrd="0" parTransId="{D1ECFB78-32FF-469A-B723-BE7B6CA0485E}" sibTransId="{8687AB95-3BCE-443C-8B25-4E901E731266}"/>
    <dgm:cxn modelId="{3A25FDB5-6627-44CB-AF9E-745D92188181}" type="presOf" srcId="{B59088A0-156F-477D-8C29-23450F800DC3}" destId="{8A908381-3F73-46B8-A840-13E8175E7AAD}" srcOrd="0" destOrd="0" presId="urn:microsoft.com/office/officeart/2005/8/layout/arrow2"/>
    <dgm:cxn modelId="{28204170-1B62-4BE6-B77E-CF8738F93F46}" srcId="{CAF055A2-F043-4FF4-ABC5-CB3BB02CB7DD}" destId="{F370B6E1-62BF-4B4F-8EDD-CA03B3ECDE08}" srcOrd="1" destOrd="0" parTransId="{34A8D191-F1C0-4457-A439-30C67F7463B0}" sibTransId="{DC42840E-C67B-4668-8677-CD75D23B96C4}"/>
    <dgm:cxn modelId="{717F0AD0-C94B-4113-8264-C5881D441FE3}" type="presOf" srcId="{F370B6E1-62BF-4B4F-8EDD-CA03B3ECDE08}" destId="{ED1AC2D9-73B4-4F4F-A9DF-CA9870DAAF0C}" srcOrd="0" destOrd="0" presId="urn:microsoft.com/office/officeart/2005/8/layout/arrow2"/>
    <dgm:cxn modelId="{276EBBA8-4CF3-4F15-AA7F-EDF64D356440}" srcId="{CAF055A2-F043-4FF4-ABC5-CB3BB02CB7DD}" destId="{B59088A0-156F-477D-8C29-23450F800DC3}" srcOrd="0" destOrd="0" parTransId="{72EA223C-4CD3-46D0-9DBF-E16EEDF180CC}" sibTransId="{7AB8B4CD-D62D-498C-AF55-B4950B21BB04}"/>
    <dgm:cxn modelId="{EF3F085F-63C0-421E-859C-BFE82568A981}" srcId="{CAF055A2-F043-4FF4-ABC5-CB3BB02CB7DD}" destId="{1C7368F1-9B09-4187-BD40-E961BBD84D26}" srcOrd="4" destOrd="0" parTransId="{E2F035BF-2D1F-4E87-9E29-E94ED166896F}" sibTransId="{98BB1F99-CF88-4089-B0C6-E6BDEC0F0DC8}"/>
    <dgm:cxn modelId="{2E0E0A82-34B0-4A16-8129-3227A83C9869}" type="presOf" srcId="{9E9FD759-3CF8-4FD4-8C2E-2EE8E78E3DAB}" destId="{8092D48A-D1CF-4EC9-9673-84B110C5E2B5}" srcOrd="0" destOrd="0" presId="urn:microsoft.com/office/officeart/2005/8/layout/arrow2"/>
    <dgm:cxn modelId="{B7463565-2511-4F0D-ACD8-B0043ADA17C4}" srcId="{CAF055A2-F043-4FF4-ABC5-CB3BB02CB7DD}" destId="{9E9FD759-3CF8-4FD4-8C2E-2EE8E78E3DAB}" srcOrd="3" destOrd="0" parTransId="{F9166C07-229C-4F6F-BC08-B67AE53DBF8A}" sibTransId="{C86CD44C-E5BA-4188-AB7E-1BACCC9D71BF}"/>
    <dgm:cxn modelId="{55097F3A-DD0D-418D-8877-6785A7E9A5B6}" srcId="{CAF055A2-F043-4FF4-ABC5-CB3BB02CB7DD}" destId="{A02C7FB7-5B52-4579-8552-2B5F60B0485D}" srcOrd="2" destOrd="0" parTransId="{3610D655-9F26-4E82-87CE-950DF5F209A2}" sibTransId="{109E98C5-0CAD-4706-B3CE-636FE73A0C65}"/>
    <dgm:cxn modelId="{004D1FD6-E0A0-4E03-B3D1-C491F664ED96}" type="presOf" srcId="{A02C7FB7-5B52-4579-8552-2B5F60B0485D}" destId="{A04E7F18-8E14-4F3F-81B0-591FE5E33163}" srcOrd="0" destOrd="0" presId="urn:microsoft.com/office/officeart/2005/8/layout/arrow2"/>
    <dgm:cxn modelId="{C4B413E8-ACF4-4B97-AEA7-FDF812847C90}" type="presOf" srcId="{CAF055A2-F043-4FF4-ABC5-CB3BB02CB7DD}" destId="{BFFDB97C-7C6D-4638-965D-DCC0FF47EA62}" srcOrd="0" destOrd="0" presId="urn:microsoft.com/office/officeart/2005/8/layout/arrow2"/>
    <dgm:cxn modelId="{66655AAD-3127-451A-8997-339B0AC59ED6}" type="presParOf" srcId="{BFFDB97C-7C6D-4638-965D-DCC0FF47EA62}" destId="{50CA208A-58A6-400E-8F8C-00622BF66A17}" srcOrd="0" destOrd="0" presId="urn:microsoft.com/office/officeart/2005/8/layout/arrow2"/>
    <dgm:cxn modelId="{7703E17A-51BE-45B7-99D1-A9FBB7281EB5}" type="presParOf" srcId="{BFFDB97C-7C6D-4638-965D-DCC0FF47EA62}" destId="{C7937E4B-4790-4D77-AE0B-0302E66D8C14}" srcOrd="1" destOrd="0" presId="urn:microsoft.com/office/officeart/2005/8/layout/arrow2"/>
    <dgm:cxn modelId="{98CFD348-5A83-4F05-9790-E143E68C73FB}" type="presParOf" srcId="{C7937E4B-4790-4D77-AE0B-0302E66D8C14}" destId="{A53213FF-A052-405F-A9D1-821AF4475230}" srcOrd="0" destOrd="0" presId="urn:microsoft.com/office/officeart/2005/8/layout/arrow2"/>
    <dgm:cxn modelId="{1E50F9C0-5DBE-4363-BC42-F97DC0506B38}" type="presParOf" srcId="{C7937E4B-4790-4D77-AE0B-0302E66D8C14}" destId="{8A908381-3F73-46B8-A840-13E8175E7AAD}" srcOrd="1" destOrd="0" presId="urn:microsoft.com/office/officeart/2005/8/layout/arrow2"/>
    <dgm:cxn modelId="{9413C716-CE3F-4310-9ED9-8D8881500CA5}" type="presParOf" srcId="{C7937E4B-4790-4D77-AE0B-0302E66D8C14}" destId="{1D240E06-27AE-4208-8B54-AED50A1FE081}" srcOrd="2" destOrd="0" presId="urn:microsoft.com/office/officeart/2005/8/layout/arrow2"/>
    <dgm:cxn modelId="{07E917B9-A800-44A1-B36A-2FF198499DC7}" type="presParOf" srcId="{C7937E4B-4790-4D77-AE0B-0302E66D8C14}" destId="{ED1AC2D9-73B4-4F4F-A9DF-CA9870DAAF0C}" srcOrd="3" destOrd="0" presId="urn:microsoft.com/office/officeart/2005/8/layout/arrow2"/>
    <dgm:cxn modelId="{F4529453-B58F-4EED-B454-5245E3679794}" type="presParOf" srcId="{C7937E4B-4790-4D77-AE0B-0302E66D8C14}" destId="{2D8C7834-6917-4B35-8C18-E8E4FBBD809F}" srcOrd="4" destOrd="0" presId="urn:microsoft.com/office/officeart/2005/8/layout/arrow2"/>
    <dgm:cxn modelId="{A6648BF3-37DF-4C7C-A744-F1FCF9FF9490}" type="presParOf" srcId="{C7937E4B-4790-4D77-AE0B-0302E66D8C14}" destId="{A04E7F18-8E14-4F3F-81B0-591FE5E33163}" srcOrd="5" destOrd="0" presId="urn:microsoft.com/office/officeart/2005/8/layout/arrow2"/>
    <dgm:cxn modelId="{9657B43B-76DF-4D8E-8FA9-AD00C5AE7C50}" type="presParOf" srcId="{C7937E4B-4790-4D77-AE0B-0302E66D8C14}" destId="{C64CF5EB-653D-425F-B60D-569249808450}" srcOrd="6" destOrd="0" presId="urn:microsoft.com/office/officeart/2005/8/layout/arrow2"/>
    <dgm:cxn modelId="{CA888736-C32D-4E4D-A8BD-94C17DBC10AC}" type="presParOf" srcId="{C7937E4B-4790-4D77-AE0B-0302E66D8C14}" destId="{8092D48A-D1CF-4EC9-9673-84B110C5E2B5}" srcOrd="7" destOrd="0" presId="urn:microsoft.com/office/officeart/2005/8/layout/arrow2"/>
    <dgm:cxn modelId="{04961D22-5E5F-41D9-91FB-21567FE2AB7F}" type="presParOf" srcId="{C7937E4B-4790-4D77-AE0B-0302E66D8C14}" destId="{840F1166-B439-4677-9045-D190F0D13530}" srcOrd="8" destOrd="0" presId="urn:microsoft.com/office/officeart/2005/8/layout/arrow2"/>
    <dgm:cxn modelId="{C3510CD1-547D-4A9F-9ABE-B707D3A2BDAF}" type="presParOf" srcId="{C7937E4B-4790-4D77-AE0B-0302E66D8C14}" destId="{4643A54C-3DFA-4B2A-B6E3-76BF2D8FF23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A208A-58A6-400E-8F8C-00622BF66A17}">
      <dsp:nvSpPr>
        <dsp:cNvPr id="0" name=""/>
        <dsp:cNvSpPr/>
      </dsp:nvSpPr>
      <dsp:spPr>
        <a:xfrm>
          <a:off x="-272440" y="260113"/>
          <a:ext cx="8665298" cy="5075261"/>
        </a:xfrm>
        <a:prstGeom prst="swooshArrow">
          <a:avLst>
            <a:gd name="adj1" fmla="val 25000"/>
            <a:gd name="adj2" fmla="val 25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3213FF-A052-405F-A9D1-821AF4475230}">
      <dsp:nvSpPr>
        <dsp:cNvPr id="0" name=""/>
        <dsp:cNvSpPr/>
      </dsp:nvSpPr>
      <dsp:spPr>
        <a:xfrm>
          <a:off x="709709" y="3863262"/>
          <a:ext cx="186769" cy="186769"/>
        </a:xfrm>
        <a:prstGeom prst="ellipse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08381-3F73-46B8-A840-13E8175E7AAD}">
      <dsp:nvSpPr>
        <dsp:cNvPr id="0" name=""/>
        <dsp:cNvSpPr/>
      </dsp:nvSpPr>
      <dsp:spPr>
        <a:xfrm>
          <a:off x="898160" y="3753900"/>
          <a:ext cx="1290401" cy="12079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965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1961 -</a:t>
          </a: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 tooltip="John McCarthy"/>
            </a:rPr>
            <a:t>John McCarthy</a:t>
          </a: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gives speech ,"computation may someday be organized as a public utility.” This became the underlying theory for cloud computing.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8160" y="3753900"/>
        <a:ext cx="1290401" cy="1207912"/>
      </dsp:txXfrm>
    </dsp:sp>
    <dsp:sp modelId="{1D240E06-27AE-4208-8B54-AED50A1FE081}">
      <dsp:nvSpPr>
        <dsp:cNvPr id="0" name=""/>
        <dsp:cNvSpPr/>
      </dsp:nvSpPr>
      <dsp:spPr>
        <a:xfrm>
          <a:off x="1750749" y="3009704"/>
          <a:ext cx="292335" cy="292335"/>
        </a:xfrm>
        <a:prstGeom prst="ellipse">
          <a:avLst/>
        </a:prstGeom>
        <a:solidFill>
          <a:srgbClr val="4EE29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AC2D9-73B4-4F4F-A9DF-CA9870DAAF0C}">
      <dsp:nvSpPr>
        <dsp:cNvPr id="0" name=""/>
        <dsp:cNvSpPr/>
      </dsp:nvSpPr>
      <dsp:spPr>
        <a:xfrm>
          <a:off x="2061725" y="3045214"/>
          <a:ext cx="1396530" cy="21265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902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1997 - </a:t>
          </a:r>
          <a:r>
            <a:rPr lang="en-GB" sz="11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term </a:t>
          </a:r>
          <a:r>
            <a:rPr lang="en-GB" sz="1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cloud computing</a:t>
          </a:r>
          <a:r>
            <a:rPr lang="en-GB" sz="11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was officially used for the first time during a lecture by </a:t>
          </a:r>
          <a:r>
            <a:rPr lang="en-GB" sz="110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 tooltip="Professor Ramnath K. Challappa, PhD  "/>
            </a:rPr>
            <a:t>Professor Ramnath K. Challappa, PhD </a:t>
          </a:r>
          <a:r>
            <a:rPr lang="en-GB" sz="110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100" u="none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1725" y="3045214"/>
        <a:ext cx="1396530" cy="2126534"/>
      </dsp:txXfrm>
    </dsp:sp>
    <dsp:sp modelId="{2D8C7834-6917-4B35-8C18-E8E4FBBD809F}">
      <dsp:nvSpPr>
        <dsp:cNvPr id="0" name=""/>
        <dsp:cNvSpPr/>
      </dsp:nvSpPr>
      <dsp:spPr>
        <a:xfrm>
          <a:off x="2990383" y="2316528"/>
          <a:ext cx="389780" cy="389780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4E7F18-8E14-4F3F-81B0-591FE5E33163}">
      <dsp:nvSpPr>
        <dsp:cNvPr id="0" name=""/>
        <dsp:cNvSpPr/>
      </dsp:nvSpPr>
      <dsp:spPr>
        <a:xfrm>
          <a:off x="3344175" y="2287192"/>
          <a:ext cx="1567240" cy="2852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36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2002 </a:t>
          </a: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- Amazon Web Services entered the market by providing storage options, computation, and other web services.</a:t>
          </a:r>
          <a:endParaRPr lang="en-U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44175" y="2287192"/>
        <a:ext cx="1567240" cy="2852296"/>
      </dsp:txXfrm>
    </dsp:sp>
    <dsp:sp modelId="{C64CF5EB-653D-425F-B60D-569249808450}">
      <dsp:nvSpPr>
        <dsp:cNvPr id="0" name=""/>
        <dsp:cNvSpPr/>
      </dsp:nvSpPr>
      <dsp:spPr>
        <a:xfrm>
          <a:off x="4553723" y="1719398"/>
          <a:ext cx="503465" cy="503465"/>
        </a:xfrm>
        <a:prstGeom prst="ellips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2D48A-D1CF-4EC9-9673-84B110C5E2B5}">
      <dsp:nvSpPr>
        <dsp:cNvPr id="0" name=""/>
        <dsp:cNvSpPr/>
      </dsp:nvSpPr>
      <dsp:spPr>
        <a:xfrm>
          <a:off x="4952025" y="2028291"/>
          <a:ext cx="1624083" cy="799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76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2006</a:t>
          </a: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- Google announces their entry with the debut of Google Docs.  The power of document sharing through</a:t>
          </a:r>
          <a:r>
            <a:rPr lang="en-GB" sz="11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the cloud</a:t>
          </a:r>
          <a:r>
            <a:rPr lang="en-GB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was given to end users</a:t>
          </a:r>
          <a:r>
            <a:rPr lang="en-GB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52025" y="2028291"/>
        <a:ext cx="1624083" cy="799983"/>
      </dsp:txXfrm>
    </dsp:sp>
    <dsp:sp modelId="{840F1166-B439-4677-9045-D190F0D13530}">
      <dsp:nvSpPr>
        <dsp:cNvPr id="0" name=""/>
        <dsp:cNvSpPr/>
      </dsp:nvSpPr>
      <dsp:spPr>
        <a:xfrm>
          <a:off x="6080063" y="1231750"/>
          <a:ext cx="641513" cy="641513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3A54C-3DFA-4B2A-B6E3-76BF2D8FF237}">
      <dsp:nvSpPr>
        <dsp:cNvPr id="0" name=""/>
        <dsp:cNvSpPr/>
      </dsp:nvSpPr>
      <dsp:spPr>
        <a:xfrm>
          <a:off x="6496334" y="1120177"/>
          <a:ext cx="1624083" cy="3735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924" tIns="0" rIns="0" bIns="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2009- Microsoft joins the party with Windows Azure. By providing platform as a service (PaaS) and infrastructure as a service (IaaS), Microsoft aimed to provide a platform for deployment through a global network of Microsoft managed datacentres</a:t>
          </a:r>
          <a:r>
            <a:rPr lang="en-GB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96334" y="1120177"/>
        <a:ext cx="1624083" cy="3735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431E6-947A-46C6-84FC-657DEAE227B8}" type="datetimeFigureOut">
              <a:rPr lang="en-GB" smtClean="0"/>
              <a:t>23/01/2018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992D9-217F-4207-9410-BC9C0544EC0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58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992D9-217F-4207-9410-BC9C0544EC0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22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992D9-217F-4207-9410-BC9C0544EC0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0238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992D9-217F-4207-9410-BC9C0544EC03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27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992D9-217F-4207-9410-BC9C0544EC03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0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992D9-217F-4207-9410-BC9C0544EC0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65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992D9-217F-4207-9410-BC9C0544EC0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10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992D9-217F-4207-9410-BC9C0544EC0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527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992D9-217F-4207-9410-BC9C0544EC0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461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992D9-217F-4207-9410-BC9C0544EC0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770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992D9-217F-4207-9410-BC9C0544EC0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478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992D9-217F-4207-9410-BC9C0544EC0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88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992D9-217F-4207-9410-BC9C0544EC03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8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F4D8630-8C5F-4FA6-82AE-3B3F01BAC40B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4629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7925F-CDAE-420B-B646-B547489EFB21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51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0AD2-67CF-4E70-9B07-30EBB607864E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26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5471A-32FD-4A52-9F38-FCAF8913092A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66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F2FA-574E-4C30-8A3F-207161F44B81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8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65ACA-203C-4484-937E-1CBA3B0EDEB6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9828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D1050-80B1-4656-B225-2960CC135A8F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318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B4593-249E-413D-B164-152C3E40FA0D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646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875D4-E731-4D04-93BB-687801818188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057950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0258-E87C-47B8-B544-A857278A207A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10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C91E-BFBE-487B-BE5C-F63984D98401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7630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A477-7DAA-474D-AB4F-4F31B2F0D08C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44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5AF9-C7ED-491B-BFC0-8EAD033349C2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18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25CE-041F-4D46-BC88-D8CDC1BDF2BB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87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6B19-052B-44D4-AF73-8808DD9FD9A0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7860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63E75-CBF3-4BBB-800B-25B9298111BD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217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85B9F-B367-4D97-AED9-0C7F0EE6A664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Robert Tinkler - Senior Project Manager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52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B66C8-63E6-4F95-A2DC-A40318FAE6B6}" type="datetime1">
              <a:rPr lang="en-GB" smtClean="0"/>
              <a:t>23/01/2018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Robert Tinkler - Senior Project Manager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C450-23F2-4508-9F15-6F2F719C454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142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  <p:sldLayoutId id="2147484211" r:id="rId16"/>
    <p:sldLayoutId id="2147484212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4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3.png"/><Relationship Id="rId9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17.em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2.png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3.png"/><Relationship Id="rId9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>
                <a:lumMod val="85000"/>
                <a:lumOff val="15000"/>
              </a:schemeClr>
            </a:gs>
            <a:gs pos="0">
              <a:schemeClr val="bg1"/>
            </a:gs>
            <a:gs pos="100000">
              <a:schemeClr val="bg1">
                <a:lumMod val="50000"/>
                <a:lumOff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Cloud and the NHS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Cloud Technology enabling Communication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562540"/>
            <a:ext cx="12192000" cy="9600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59" y="5750659"/>
            <a:ext cx="4228792" cy="5683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092" y="5758379"/>
            <a:ext cx="544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Christine Walters – Director of Informatics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280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39452" y="207806"/>
            <a:ext cx="854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our cloud projects?</a:t>
            </a:r>
            <a:endParaRPr lang="en-US" sz="5400" spc="-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84" y="186417"/>
            <a:ext cx="3543300" cy="476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6668" y="1533950"/>
            <a:ext cx="912632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Communications &amp; Call Recording for St Helens, Knowsley and Halton GP Surgeries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 consultations replaced with video consultations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see the patient and improve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alternative communication channels like instant messaging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foundation for telehealth projects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Recording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telephone conversations between clinician and patient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details of the call, both video and audio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call quality for service improvement and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complaint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projects are in initiation phase with planned implementation for Q3/4 2018/19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036" y="2851156"/>
            <a:ext cx="2290011" cy="22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39452" y="207806"/>
            <a:ext cx="854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our cloud projects?</a:t>
            </a:r>
            <a:endParaRPr lang="en-US" sz="5400" spc="-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84" y="186417"/>
            <a:ext cx="3543300" cy="476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6668" y="1533950"/>
            <a:ext cx="912632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Health and Social Care organisations in St Helens – St Helens Cares – Microsoft Office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365 &amp; Azure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365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shared documentation between multiple organisations including Council, Citizens Advice, NHS Healthcare, Housing and Police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the establishment of a shared citizen record within St Helens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Initially this is sharing project documentation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shared document management that is secure within St Helens Cares organisations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 is currently live for sharing project documentation between organisations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4" y="2681268"/>
            <a:ext cx="2198902" cy="219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9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>
                <a:lumMod val="85000"/>
                <a:lumOff val="15000"/>
              </a:schemeClr>
            </a:gs>
            <a:gs pos="0">
              <a:schemeClr val="bg1"/>
            </a:gs>
            <a:gs pos="100000">
              <a:schemeClr val="bg1">
                <a:lumMod val="50000"/>
                <a:lumOff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562540"/>
            <a:ext cx="12192000" cy="96006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59" y="5750659"/>
            <a:ext cx="4228792" cy="5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84" y="186417"/>
            <a:ext cx="3543300" cy="47625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38181" y="561711"/>
            <a:ext cx="7465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St Helens and Knowsley Health Informatics?</a:t>
            </a:r>
            <a:endParaRPr lang="en-US" sz="4800" spc="-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35000" y="2427320"/>
            <a:ext cx="3015744" cy="1172779"/>
            <a:chOff x="635000" y="2813050"/>
            <a:chExt cx="3015744" cy="1172779"/>
          </a:xfrm>
        </p:grpSpPr>
        <p:sp>
          <p:nvSpPr>
            <p:cNvPr id="59" name="Rectangle 58"/>
            <p:cNvSpPr/>
            <p:nvPr/>
          </p:nvSpPr>
          <p:spPr>
            <a:xfrm>
              <a:off x="635000" y="2813050"/>
              <a:ext cx="3015744" cy="11727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08000" rtlCol="0" anchor="ctr"/>
            <a:lstStyle/>
            <a:p>
              <a:pPr marL="120650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35000" y="2813050"/>
              <a:ext cx="447351" cy="11727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spc="-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156996" y="2878917"/>
              <a:ext cx="23979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Shared Informatics Service provider to six partner NHS organisations and GP surgeries in the locality</a:t>
              </a:r>
              <a:endParaRPr lang="en-GB" sz="16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790101" y="2443489"/>
            <a:ext cx="3017099" cy="1172779"/>
            <a:chOff x="3790101" y="2813050"/>
            <a:chExt cx="3017099" cy="1172779"/>
          </a:xfrm>
        </p:grpSpPr>
        <p:sp>
          <p:nvSpPr>
            <p:cNvPr id="60" name="Rectangle 59"/>
            <p:cNvSpPr/>
            <p:nvPr/>
          </p:nvSpPr>
          <p:spPr>
            <a:xfrm>
              <a:off x="3791456" y="2813050"/>
              <a:ext cx="3015744" cy="11727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790101" y="2813050"/>
              <a:ext cx="445997" cy="117277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spc="-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22665" y="2915529"/>
              <a:ext cx="23979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Service Desk, Infrastructure, Project Management, System Administration &amp; IG Services</a:t>
              </a:r>
              <a:endParaRPr lang="en-GB" sz="1400" dirty="0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35000" y="3817262"/>
            <a:ext cx="3015744" cy="1187049"/>
            <a:chOff x="635000" y="4167571"/>
            <a:chExt cx="3015744" cy="1187049"/>
          </a:xfrm>
        </p:grpSpPr>
        <p:sp>
          <p:nvSpPr>
            <p:cNvPr id="61" name="Rectangle 60"/>
            <p:cNvSpPr/>
            <p:nvPr/>
          </p:nvSpPr>
          <p:spPr>
            <a:xfrm>
              <a:off x="635000" y="4167571"/>
              <a:ext cx="3015744" cy="11727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35000" y="4181841"/>
              <a:ext cx="447351" cy="117277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spc="-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151627" y="4231802"/>
              <a:ext cx="2397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Responsible for clinical and non clinical system data availability and Integrity</a:t>
              </a:r>
              <a:endParaRPr lang="en-GB" sz="1600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790778" y="3812115"/>
            <a:ext cx="3017099" cy="1172779"/>
            <a:chOff x="3790101" y="4167571"/>
            <a:chExt cx="3017099" cy="1172779"/>
          </a:xfrm>
        </p:grpSpPr>
        <p:sp>
          <p:nvSpPr>
            <p:cNvPr id="62" name="Rectangle 61"/>
            <p:cNvSpPr/>
            <p:nvPr/>
          </p:nvSpPr>
          <p:spPr>
            <a:xfrm>
              <a:off x="3791456" y="4167571"/>
              <a:ext cx="3015744" cy="1172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790101" y="4167571"/>
              <a:ext cx="445997" cy="117277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spc="-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268079" y="4231801"/>
              <a:ext cx="239796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Provide IT security</a:t>
              </a:r>
              <a:endParaRPr lang="en-GB" sz="16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635000" y="5202058"/>
            <a:ext cx="3015744" cy="1167632"/>
            <a:chOff x="635000" y="5202058"/>
            <a:chExt cx="3015744" cy="1167632"/>
          </a:xfrm>
        </p:grpSpPr>
        <p:grpSp>
          <p:nvGrpSpPr>
            <p:cNvPr id="98" name="Group 97"/>
            <p:cNvGrpSpPr/>
            <p:nvPr/>
          </p:nvGrpSpPr>
          <p:grpSpPr>
            <a:xfrm>
              <a:off x="635000" y="5202058"/>
              <a:ext cx="3015744" cy="1167632"/>
              <a:chOff x="635000" y="5202058"/>
              <a:chExt cx="3015744" cy="116763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635000" y="5202058"/>
                <a:ext cx="3015744" cy="1167632"/>
              </a:xfrm>
              <a:prstGeom prst="rect">
                <a:avLst/>
              </a:prstGeom>
              <a:solidFill>
                <a:schemeClr val="bg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206500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35000" y="5207204"/>
                <a:ext cx="447351" cy="1162485"/>
              </a:xfrm>
              <a:prstGeom prst="rect">
                <a:avLst/>
              </a:prstGeom>
              <a:solidFill>
                <a:schemeClr val="bg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spc="-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7" name="TextBox 86"/>
            <p:cNvSpPr txBox="1"/>
            <p:nvPr/>
          </p:nvSpPr>
          <p:spPr>
            <a:xfrm>
              <a:off x="1151627" y="5266288"/>
              <a:ext cx="2397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IP Telephony and Unified Communications</a:t>
              </a:r>
              <a:endParaRPr lang="en-GB" sz="1600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790101" y="5202058"/>
            <a:ext cx="3015744" cy="1167632"/>
            <a:chOff x="3790101" y="5202058"/>
            <a:chExt cx="3015744" cy="1167632"/>
          </a:xfrm>
        </p:grpSpPr>
        <p:sp>
          <p:nvSpPr>
            <p:cNvPr id="92" name="Rectangle 91"/>
            <p:cNvSpPr/>
            <p:nvPr/>
          </p:nvSpPr>
          <p:spPr>
            <a:xfrm>
              <a:off x="3790101" y="5202058"/>
              <a:ext cx="3015744" cy="116763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206500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790101" y="5207204"/>
              <a:ext cx="447351" cy="116248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spc="-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306728" y="5266288"/>
              <a:ext cx="23979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Library and Knowledge Services, Website Services</a:t>
              </a:r>
              <a:endParaRPr lang="en-GB" sz="1600" dirty="0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438820" y="2635672"/>
            <a:ext cx="4311650" cy="3322637"/>
            <a:chOff x="7438820" y="2635672"/>
            <a:chExt cx="4311650" cy="3322637"/>
          </a:xfrm>
        </p:grpSpPr>
        <p:grpSp>
          <p:nvGrpSpPr>
            <p:cNvPr id="56" name="Group 36"/>
            <p:cNvGrpSpPr>
              <a:grpSpLocks noChangeAspect="1"/>
            </p:cNvGrpSpPr>
            <p:nvPr/>
          </p:nvGrpSpPr>
          <p:grpSpPr bwMode="auto">
            <a:xfrm>
              <a:off x="7438820" y="2635672"/>
              <a:ext cx="4311650" cy="3322637"/>
              <a:chOff x="255" y="1263"/>
              <a:chExt cx="2716" cy="2093"/>
            </a:xfrm>
          </p:grpSpPr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1162" y="2963"/>
                <a:ext cx="908" cy="393"/>
              </a:xfrm>
              <a:custGeom>
                <a:avLst/>
                <a:gdLst>
                  <a:gd name="T0" fmla="*/ 432 w 453"/>
                  <a:gd name="T1" fmla="*/ 171 h 196"/>
                  <a:gd name="T2" fmla="*/ 396 w 453"/>
                  <a:gd name="T3" fmla="*/ 138 h 196"/>
                  <a:gd name="T4" fmla="*/ 379 w 453"/>
                  <a:gd name="T5" fmla="*/ 110 h 196"/>
                  <a:gd name="T6" fmla="*/ 369 w 453"/>
                  <a:gd name="T7" fmla="*/ 0 h 196"/>
                  <a:gd name="T8" fmla="*/ 84 w 453"/>
                  <a:gd name="T9" fmla="*/ 0 h 196"/>
                  <a:gd name="T10" fmla="*/ 74 w 453"/>
                  <a:gd name="T11" fmla="*/ 110 h 196"/>
                  <a:gd name="T12" fmla="*/ 58 w 453"/>
                  <a:gd name="T13" fmla="*/ 139 h 196"/>
                  <a:gd name="T14" fmla="*/ 21 w 453"/>
                  <a:gd name="T15" fmla="*/ 172 h 196"/>
                  <a:gd name="T16" fmla="*/ 32 w 453"/>
                  <a:gd name="T17" fmla="*/ 191 h 196"/>
                  <a:gd name="T18" fmla="*/ 196 w 453"/>
                  <a:gd name="T19" fmla="*/ 196 h 196"/>
                  <a:gd name="T20" fmla="*/ 257 w 453"/>
                  <a:gd name="T21" fmla="*/ 196 h 196"/>
                  <a:gd name="T22" fmla="*/ 422 w 453"/>
                  <a:gd name="T23" fmla="*/ 191 h 196"/>
                  <a:gd name="T24" fmla="*/ 432 w 453"/>
                  <a:gd name="T25" fmla="*/ 17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3" h="196">
                    <a:moveTo>
                      <a:pt x="432" y="171"/>
                    </a:moveTo>
                    <a:cubicBezTo>
                      <a:pt x="432" y="171"/>
                      <a:pt x="409" y="151"/>
                      <a:pt x="396" y="138"/>
                    </a:cubicBezTo>
                    <a:cubicBezTo>
                      <a:pt x="383" y="125"/>
                      <a:pt x="379" y="110"/>
                      <a:pt x="379" y="110"/>
                    </a:cubicBezTo>
                    <a:cubicBezTo>
                      <a:pt x="369" y="0"/>
                      <a:pt x="369" y="0"/>
                      <a:pt x="369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74" y="110"/>
                      <a:pt x="74" y="110"/>
                      <a:pt x="74" y="110"/>
                    </a:cubicBezTo>
                    <a:cubicBezTo>
                      <a:pt x="74" y="110"/>
                      <a:pt x="70" y="126"/>
                      <a:pt x="58" y="139"/>
                    </a:cubicBezTo>
                    <a:cubicBezTo>
                      <a:pt x="45" y="152"/>
                      <a:pt x="21" y="172"/>
                      <a:pt x="21" y="172"/>
                    </a:cubicBezTo>
                    <a:cubicBezTo>
                      <a:pt x="21" y="172"/>
                      <a:pt x="0" y="187"/>
                      <a:pt x="32" y="191"/>
                    </a:cubicBezTo>
                    <a:cubicBezTo>
                      <a:pt x="50" y="194"/>
                      <a:pt x="131" y="196"/>
                      <a:pt x="196" y="196"/>
                    </a:cubicBezTo>
                    <a:cubicBezTo>
                      <a:pt x="257" y="196"/>
                      <a:pt x="257" y="196"/>
                      <a:pt x="257" y="196"/>
                    </a:cubicBezTo>
                    <a:cubicBezTo>
                      <a:pt x="324" y="196"/>
                      <a:pt x="403" y="194"/>
                      <a:pt x="422" y="191"/>
                    </a:cubicBezTo>
                    <a:cubicBezTo>
                      <a:pt x="453" y="186"/>
                      <a:pt x="432" y="171"/>
                      <a:pt x="432" y="17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38"/>
              <p:cNvSpPr>
                <a:spLocks noEditPoints="1"/>
              </p:cNvSpPr>
              <p:nvPr/>
            </p:nvSpPr>
            <p:spPr bwMode="auto">
              <a:xfrm>
                <a:off x="255" y="1263"/>
                <a:ext cx="2716" cy="1660"/>
              </a:xfrm>
              <a:custGeom>
                <a:avLst/>
                <a:gdLst>
                  <a:gd name="T0" fmla="*/ 1323 w 1356"/>
                  <a:gd name="T1" fmla="*/ 0 h 828"/>
                  <a:gd name="T2" fmla="*/ 35 w 1356"/>
                  <a:gd name="T3" fmla="*/ 0 h 828"/>
                  <a:gd name="T4" fmla="*/ 0 w 1356"/>
                  <a:gd name="T5" fmla="*/ 36 h 828"/>
                  <a:gd name="T6" fmla="*/ 0 w 1356"/>
                  <a:gd name="T7" fmla="*/ 792 h 828"/>
                  <a:gd name="T8" fmla="*/ 35 w 1356"/>
                  <a:gd name="T9" fmla="*/ 828 h 828"/>
                  <a:gd name="T10" fmla="*/ 512 w 1356"/>
                  <a:gd name="T11" fmla="*/ 828 h 828"/>
                  <a:gd name="T12" fmla="*/ 539 w 1356"/>
                  <a:gd name="T13" fmla="*/ 828 h 828"/>
                  <a:gd name="T14" fmla="*/ 820 w 1356"/>
                  <a:gd name="T15" fmla="*/ 828 h 828"/>
                  <a:gd name="T16" fmla="*/ 849 w 1356"/>
                  <a:gd name="T17" fmla="*/ 828 h 828"/>
                  <a:gd name="T18" fmla="*/ 1323 w 1356"/>
                  <a:gd name="T19" fmla="*/ 828 h 828"/>
                  <a:gd name="T20" fmla="*/ 1356 w 1356"/>
                  <a:gd name="T21" fmla="*/ 792 h 828"/>
                  <a:gd name="T22" fmla="*/ 1356 w 1356"/>
                  <a:gd name="T23" fmla="*/ 36 h 828"/>
                  <a:gd name="T24" fmla="*/ 1323 w 1356"/>
                  <a:gd name="T25" fmla="*/ 0 h 828"/>
                  <a:gd name="T26" fmla="*/ 1300 w 1356"/>
                  <a:gd name="T27" fmla="*/ 768 h 828"/>
                  <a:gd name="T28" fmla="*/ 52 w 1356"/>
                  <a:gd name="T29" fmla="*/ 768 h 828"/>
                  <a:gd name="T30" fmla="*/ 52 w 1356"/>
                  <a:gd name="T31" fmla="*/ 60 h 828"/>
                  <a:gd name="T32" fmla="*/ 1300 w 1356"/>
                  <a:gd name="T33" fmla="*/ 60 h 828"/>
                  <a:gd name="T34" fmla="*/ 1300 w 1356"/>
                  <a:gd name="T35" fmla="*/ 768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56" h="828">
                    <a:moveTo>
                      <a:pt x="1323" y="0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16" y="0"/>
                      <a:pt x="0" y="17"/>
                      <a:pt x="0" y="36"/>
                    </a:cubicBezTo>
                    <a:cubicBezTo>
                      <a:pt x="0" y="792"/>
                      <a:pt x="0" y="792"/>
                      <a:pt x="0" y="792"/>
                    </a:cubicBezTo>
                    <a:cubicBezTo>
                      <a:pt x="0" y="811"/>
                      <a:pt x="16" y="828"/>
                      <a:pt x="35" y="828"/>
                    </a:cubicBezTo>
                    <a:cubicBezTo>
                      <a:pt x="512" y="828"/>
                      <a:pt x="512" y="828"/>
                      <a:pt x="512" y="828"/>
                    </a:cubicBezTo>
                    <a:cubicBezTo>
                      <a:pt x="539" y="828"/>
                      <a:pt x="539" y="828"/>
                      <a:pt x="539" y="828"/>
                    </a:cubicBezTo>
                    <a:cubicBezTo>
                      <a:pt x="820" y="828"/>
                      <a:pt x="820" y="828"/>
                      <a:pt x="820" y="828"/>
                    </a:cubicBezTo>
                    <a:cubicBezTo>
                      <a:pt x="849" y="828"/>
                      <a:pt x="849" y="828"/>
                      <a:pt x="849" y="828"/>
                    </a:cubicBezTo>
                    <a:cubicBezTo>
                      <a:pt x="1323" y="828"/>
                      <a:pt x="1323" y="828"/>
                      <a:pt x="1323" y="828"/>
                    </a:cubicBezTo>
                    <a:cubicBezTo>
                      <a:pt x="1342" y="828"/>
                      <a:pt x="1356" y="811"/>
                      <a:pt x="1356" y="792"/>
                    </a:cubicBezTo>
                    <a:cubicBezTo>
                      <a:pt x="1356" y="36"/>
                      <a:pt x="1356" y="36"/>
                      <a:pt x="1356" y="36"/>
                    </a:cubicBezTo>
                    <a:cubicBezTo>
                      <a:pt x="1356" y="17"/>
                      <a:pt x="1342" y="0"/>
                      <a:pt x="1323" y="0"/>
                    </a:cubicBezTo>
                    <a:close/>
                    <a:moveTo>
                      <a:pt x="1300" y="768"/>
                    </a:moveTo>
                    <a:cubicBezTo>
                      <a:pt x="52" y="768"/>
                      <a:pt x="52" y="768"/>
                      <a:pt x="52" y="768"/>
                    </a:cubicBezTo>
                    <a:cubicBezTo>
                      <a:pt x="52" y="60"/>
                      <a:pt x="52" y="60"/>
                      <a:pt x="52" y="60"/>
                    </a:cubicBezTo>
                    <a:cubicBezTo>
                      <a:pt x="1300" y="60"/>
                      <a:pt x="1300" y="60"/>
                      <a:pt x="1300" y="60"/>
                    </a:cubicBezTo>
                    <a:lnTo>
                      <a:pt x="1300" y="76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0203" y="2825943"/>
              <a:ext cx="4015783" cy="22547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79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39453" y="207806"/>
            <a:ext cx="62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Technology</a:t>
            </a:r>
            <a:endParaRPr lang="en-US" sz="6000" spc="-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84" y="186417"/>
            <a:ext cx="3543300" cy="47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453" y="1223469"/>
            <a:ext cx="322707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decades in, the cloud computing industry has grown from a "intergalactic fantasy" to an integral  part of our lives.  If you take a moment to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realise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has influenced our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behaviours,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be amazed.  From streaming a movie on Netflix, to uploading your camera photos to the </a:t>
            </a: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sharing </a:t>
            </a: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website, Dropbox, the growth of cloud computing has been impressive and wide-reaching.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83094" y="4302317"/>
            <a:ext cx="39032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a relatively short amount of time,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the cloud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has made gigantic strides in the technology landscape.  All signs seem to point up, and we are only scratching the surface on cloud computing's true capabilities. 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4276" y="965655"/>
            <a:ext cx="11122078" cy="5418667"/>
            <a:chOff x="764276" y="965655"/>
            <a:chExt cx="11122078" cy="5418667"/>
          </a:xfrm>
        </p:grpSpPr>
        <p:graphicFrame>
          <p:nvGraphicFramePr>
            <p:cNvPr id="52" name="Diagram 51"/>
            <p:cNvGraphicFramePr/>
            <p:nvPr>
              <p:extLst>
                <p:ext uri="{D42A27DB-BD31-4B8C-83A1-F6EECF244321}">
                  <p14:modId xmlns:p14="http://schemas.microsoft.com/office/powerpoint/2010/main" val="3011328877"/>
                </p:ext>
              </p:extLst>
            </p:nvPr>
          </p:nvGraphicFramePr>
          <p:xfrm>
            <a:off x="764276" y="965655"/>
            <a:ext cx="8120418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9517" y="1223469"/>
              <a:ext cx="2476837" cy="2243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171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453" y="207806"/>
            <a:ext cx="1086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and the NHS</a:t>
            </a:r>
            <a:endParaRPr lang="en-US" sz="6000" spc="-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84" y="186417"/>
            <a:ext cx="3543300" cy="4762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405709"/>
            <a:ext cx="12192000" cy="105350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00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05709"/>
            <a:ext cx="634701" cy="71233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spc="-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036" y="1469165"/>
            <a:ext cx="9694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Are benefits to be realised for St Helens &amp; Knowsley Health Informatics Partners?</a:t>
            </a:r>
            <a:endParaRPr lang="en-GB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54632" y="2912677"/>
            <a:ext cx="1548000" cy="2276349"/>
            <a:chOff x="254632" y="2912677"/>
            <a:chExt cx="1548000" cy="2276349"/>
          </a:xfrm>
        </p:grpSpPr>
        <p:grpSp>
          <p:nvGrpSpPr>
            <p:cNvPr id="26" name="Group 25"/>
            <p:cNvGrpSpPr/>
            <p:nvPr/>
          </p:nvGrpSpPr>
          <p:grpSpPr>
            <a:xfrm>
              <a:off x="254632" y="2912677"/>
              <a:ext cx="1548000" cy="2276349"/>
              <a:chOff x="1185074" y="1786809"/>
              <a:chExt cx="1517468" cy="2276349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349448" y="1786809"/>
                <a:ext cx="1188720" cy="1188720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185074" y="3139828"/>
                <a:ext cx="151746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Collaborate and Integrate</a:t>
                </a: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41" y="3152734"/>
              <a:ext cx="675570" cy="67557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008112" y="2912677"/>
            <a:ext cx="1548000" cy="1722351"/>
            <a:chOff x="2008112" y="2912677"/>
            <a:chExt cx="1548000" cy="1722351"/>
          </a:xfrm>
        </p:grpSpPr>
        <p:grpSp>
          <p:nvGrpSpPr>
            <p:cNvPr id="10" name="Group 9"/>
            <p:cNvGrpSpPr/>
            <p:nvPr/>
          </p:nvGrpSpPr>
          <p:grpSpPr>
            <a:xfrm>
              <a:off x="2008112" y="2912677"/>
              <a:ext cx="1548000" cy="1722351"/>
              <a:chOff x="3323564" y="1786809"/>
              <a:chExt cx="1517468" cy="1722351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3487938" y="1786809"/>
                <a:ext cx="1188720" cy="118872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323564" y="3139828"/>
                <a:ext cx="15174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  <a:latin typeface="Calibri" panose="020F0502020204030204"/>
                  </a:rPr>
                  <a:t>Resilience</a:t>
                </a: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025" y="3152734"/>
              <a:ext cx="644172" cy="6792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710406" y="2800110"/>
            <a:ext cx="1548000" cy="1834918"/>
            <a:chOff x="3710406" y="2800110"/>
            <a:chExt cx="1548000" cy="1834918"/>
          </a:xfrm>
        </p:grpSpPr>
        <p:grpSp>
          <p:nvGrpSpPr>
            <p:cNvPr id="14" name="Group 13"/>
            <p:cNvGrpSpPr/>
            <p:nvPr/>
          </p:nvGrpSpPr>
          <p:grpSpPr>
            <a:xfrm>
              <a:off x="3710406" y="2912677"/>
              <a:ext cx="1548000" cy="1722351"/>
              <a:chOff x="5378787" y="1786809"/>
              <a:chExt cx="1517468" cy="172235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543161" y="1786809"/>
                <a:ext cx="1188720" cy="1188720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378787" y="3139828"/>
                <a:ext cx="15174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Agility</a:t>
                </a: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7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379" y="2800110"/>
              <a:ext cx="1301287" cy="1301287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428746" y="2912677"/>
            <a:ext cx="1548000" cy="2276349"/>
            <a:chOff x="5428746" y="2912677"/>
            <a:chExt cx="1548000" cy="2276349"/>
          </a:xfrm>
        </p:grpSpPr>
        <p:grpSp>
          <p:nvGrpSpPr>
            <p:cNvPr id="18" name="Group 17"/>
            <p:cNvGrpSpPr/>
            <p:nvPr/>
          </p:nvGrpSpPr>
          <p:grpSpPr>
            <a:xfrm>
              <a:off x="5428746" y="2912677"/>
              <a:ext cx="1548000" cy="2276349"/>
              <a:chOff x="7434010" y="1786809"/>
              <a:chExt cx="1517468" cy="227634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7598384" y="1786809"/>
                <a:ext cx="1188720" cy="1188720"/>
              </a:xfrm>
              <a:prstGeom prst="ellipse">
                <a:avLst/>
              </a:prstGeom>
              <a:solidFill>
                <a:schemeClr val="accent3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434010" y="3139828"/>
                <a:ext cx="151746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 working practice</a:t>
                </a: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8544" y="3117911"/>
              <a:ext cx="854983" cy="85498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153210" y="2912677"/>
            <a:ext cx="1548000" cy="2830347"/>
            <a:chOff x="7153210" y="2912677"/>
            <a:chExt cx="1548000" cy="2830347"/>
          </a:xfrm>
        </p:grpSpPr>
        <p:grpSp>
          <p:nvGrpSpPr>
            <p:cNvPr id="38" name="Group 37"/>
            <p:cNvGrpSpPr/>
            <p:nvPr/>
          </p:nvGrpSpPr>
          <p:grpSpPr>
            <a:xfrm>
              <a:off x="7153210" y="2912677"/>
              <a:ext cx="1548000" cy="2830347"/>
              <a:chOff x="9489233" y="1786809"/>
              <a:chExt cx="1517468" cy="2830347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9653607" y="1786809"/>
                <a:ext cx="1188720" cy="118872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9489233" y="3139828"/>
                <a:ext cx="151746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Reduced Operation and Ownership costs</a:t>
                </a: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9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832" y="3048977"/>
              <a:ext cx="886753" cy="88675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0473924" y="2936741"/>
            <a:ext cx="1548000" cy="2553348"/>
            <a:chOff x="10473924" y="2936741"/>
            <a:chExt cx="1548000" cy="2553348"/>
          </a:xfrm>
        </p:grpSpPr>
        <p:grpSp>
          <p:nvGrpSpPr>
            <p:cNvPr id="46" name="Group 45"/>
            <p:cNvGrpSpPr/>
            <p:nvPr/>
          </p:nvGrpSpPr>
          <p:grpSpPr>
            <a:xfrm>
              <a:off x="10473924" y="2936741"/>
              <a:ext cx="1548000" cy="2553348"/>
              <a:chOff x="9489233" y="1786809"/>
              <a:chExt cx="1517468" cy="2553348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9653607" y="1786809"/>
                <a:ext cx="1188720" cy="118872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489233" y="3139828"/>
                <a:ext cx="151746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Reduced technology refresh requirements</a:t>
                </a: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10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4997" y="3174457"/>
              <a:ext cx="719487" cy="71948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8829608" y="2912677"/>
            <a:ext cx="1548000" cy="2276349"/>
            <a:chOff x="8829608" y="2912677"/>
            <a:chExt cx="1548000" cy="2276349"/>
          </a:xfrm>
        </p:grpSpPr>
        <p:grpSp>
          <p:nvGrpSpPr>
            <p:cNvPr id="42" name="Group 41"/>
            <p:cNvGrpSpPr/>
            <p:nvPr/>
          </p:nvGrpSpPr>
          <p:grpSpPr>
            <a:xfrm>
              <a:off x="8829608" y="2912677"/>
              <a:ext cx="1548000" cy="2276349"/>
              <a:chOff x="9489233" y="1786809"/>
              <a:chExt cx="1517468" cy="227634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9653607" y="1786809"/>
                <a:ext cx="1188720" cy="118872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9489233" y="3139828"/>
                <a:ext cx="151746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“Capacity on Demand”</a:t>
                </a:r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501" y="3093519"/>
              <a:ext cx="842211" cy="842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95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39453" y="207806"/>
            <a:ext cx="7764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and Constraints</a:t>
            </a:r>
            <a:endParaRPr lang="en-US" sz="5400" spc="-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84" y="186417"/>
            <a:ext cx="3543300" cy="47625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" y="1628589"/>
            <a:ext cx="5461461" cy="867507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887497" y="2882957"/>
            <a:ext cx="2989385" cy="8557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297805" y="4146789"/>
            <a:ext cx="2989385" cy="8557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44053" y="5410621"/>
            <a:ext cx="3025324" cy="85578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arallelogram 37"/>
          <p:cNvSpPr/>
          <p:nvPr/>
        </p:nvSpPr>
        <p:spPr>
          <a:xfrm>
            <a:off x="2887497" y="2474910"/>
            <a:ext cx="2579077" cy="410308"/>
          </a:xfrm>
          <a:prstGeom prst="parallelogram">
            <a:avLst>
              <a:gd name="adj" fmla="val 22214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Parallelogram 38"/>
          <p:cNvSpPr/>
          <p:nvPr/>
        </p:nvSpPr>
        <p:spPr>
          <a:xfrm>
            <a:off x="3297805" y="3738742"/>
            <a:ext cx="2579077" cy="410308"/>
          </a:xfrm>
          <a:prstGeom prst="parallelogram">
            <a:avLst>
              <a:gd name="adj" fmla="val 222143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Parallelogram 39"/>
          <p:cNvSpPr/>
          <p:nvPr/>
        </p:nvSpPr>
        <p:spPr>
          <a:xfrm>
            <a:off x="3744052" y="5000313"/>
            <a:ext cx="2579077" cy="410308"/>
          </a:xfrm>
          <a:prstGeom prst="parallelogram">
            <a:avLst>
              <a:gd name="adj" fmla="val 222143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887497" y="1600677"/>
            <a:ext cx="8589678" cy="923330"/>
            <a:chOff x="2887497" y="1600677"/>
            <a:chExt cx="8589678" cy="923330"/>
          </a:xfrm>
        </p:grpSpPr>
        <p:sp>
          <p:nvSpPr>
            <p:cNvPr id="52" name="TextBox 51"/>
            <p:cNvSpPr txBox="1"/>
            <p:nvPr/>
          </p:nvSpPr>
          <p:spPr>
            <a:xfrm>
              <a:off x="5876882" y="1600677"/>
              <a:ext cx="56002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systems and services secure?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UK or offshore cloud datacenters &amp; patient data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retention and accessibility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87497" y="1712920"/>
              <a:ext cx="238859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 smtClean="0">
                  <a:cs typeface="Arial" panose="020B0604020202020204" pitchFamily="34" charset="0"/>
                </a:rPr>
                <a:t>Information Governance</a:t>
              </a:r>
              <a:endParaRPr lang="en-US" sz="20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297805" y="2869053"/>
            <a:ext cx="8110228" cy="923330"/>
            <a:chOff x="3297805" y="2869053"/>
            <a:chExt cx="8110228" cy="923330"/>
          </a:xfrm>
        </p:grpSpPr>
        <p:sp>
          <p:nvSpPr>
            <p:cNvPr id="59" name="Rectangle 58"/>
            <p:cNvSpPr/>
            <p:nvPr/>
          </p:nvSpPr>
          <p:spPr>
            <a:xfrm>
              <a:off x="3297805" y="3007553"/>
              <a:ext cx="23293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>
                  <a:cs typeface="Arial" panose="020B0604020202020204" pitchFamily="34" charset="0"/>
                </a:rPr>
                <a:t>Cyber threats &amp; Security Management</a:t>
              </a:r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323129" y="2869053"/>
              <a:ext cx="50849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Shared infrastructure with other organisations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 patching, in house or managed service?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58224" y="4123650"/>
            <a:ext cx="8462864" cy="1200329"/>
            <a:chOff x="3158224" y="4123650"/>
            <a:chExt cx="8462864" cy="1200329"/>
          </a:xfrm>
        </p:grpSpPr>
        <p:sp>
          <p:nvSpPr>
            <p:cNvPr id="60" name="Rectangle 59"/>
            <p:cNvSpPr/>
            <p:nvPr/>
          </p:nvSpPr>
          <p:spPr>
            <a:xfrm>
              <a:off x="3158224" y="4257145"/>
              <a:ext cx="28582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>
                  <a:cs typeface="Arial" panose="020B0604020202020204" pitchFamily="34" charset="0"/>
                </a:rPr>
                <a:t>N3/HSCN and Internet connection capacity</a:t>
              </a:r>
              <a:endParaRPr lang="en-US" dirty="0"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536184" y="4123650"/>
              <a:ext cx="50849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Secure VPN &amp; Connectivity for data transit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N3/HSCN – Is current bandwidth availability suitable?</a:t>
              </a:r>
            </a:p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77246" y="5393186"/>
            <a:ext cx="8110228" cy="1200329"/>
            <a:chOff x="3977246" y="5393186"/>
            <a:chExt cx="8110228" cy="1200329"/>
          </a:xfrm>
        </p:grpSpPr>
        <p:sp>
          <p:nvSpPr>
            <p:cNvPr id="61" name="Rectangle 60"/>
            <p:cNvSpPr/>
            <p:nvPr/>
          </p:nvSpPr>
          <p:spPr>
            <a:xfrm>
              <a:off x="3977246" y="5515347"/>
              <a:ext cx="255893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>
                  <a:latin typeface="+mj-lt"/>
                  <a:cs typeface="Arial" panose="020B0604020202020204" pitchFamily="34" charset="0"/>
                </a:rPr>
                <a:t>Consumption</a:t>
              </a:r>
              <a:endParaRPr lang="en-US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002570" y="5393186"/>
              <a:ext cx="508490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Are costs based on data stored or data downloaded?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type of data consumption affects cost?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72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1136"/>
            <a:ext cx="12192000" cy="57390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31136"/>
            <a:ext cx="12192000" cy="5726864"/>
          </a:xfrm>
          <a:prstGeom prst="rect">
            <a:avLst/>
          </a:prstGeom>
          <a:solidFill>
            <a:srgbClr val="2EB8D3">
              <a:alpha val="70000"/>
            </a:srgb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239453" y="207806"/>
            <a:ext cx="7764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Vision of Cloud</a:t>
            </a:r>
            <a:endParaRPr lang="en-US" sz="5400" spc="-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84" y="186417"/>
            <a:ext cx="3543300" cy="476250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>
          <a:xfrm>
            <a:off x="8837238" y="1781756"/>
            <a:ext cx="3134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clinicians to be more efficient, effective and safe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Seamless working between health and social care organisations 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Information Exchange</a:t>
            </a:r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8786438" y="4181961"/>
            <a:ext cx="29109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ways of working to improve the patient experience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remote consultations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medical record for clinician and patient </a:t>
            </a:r>
          </a:p>
          <a:p>
            <a:endParaRPr lang="en-US" dirty="0"/>
          </a:p>
        </p:txBody>
      </p:sp>
      <p:sp>
        <p:nvSpPr>
          <p:cNvPr id="114" name="Rectangle 113"/>
          <p:cNvSpPr/>
          <p:nvPr/>
        </p:nvSpPr>
        <p:spPr>
          <a:xfrm>
            <a:off x="330083" y="1841558"/>
            <a:ext cx="2870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Exceptional Service Availability &gt;99% availability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data storage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to systems and services anywhere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326370" y="3738298"/>
            <a:ext cx="30177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Costs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resource skillset to manage infrastructure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Scalable solution that can be developed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service enabling solution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collaboration across the Mersey footprint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7" name="Rectangle 116"/>
          <p:cNvSpPr/>
          <p:nvPr/>
        </p:nvSpPr>
        <p:spPr>
          <a:xfrm>
            <a:off x="563019" y="1257160"/>
            <a:ext cx="2870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8826126" y="1257159"/>
            <a:ext cx="2870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264535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7" grpId="0"/>
      <p:bldP spid="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49" y="1232914"/>
            <a:ext cx="8144366" cy="521862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9453" y="207806"/>
            <a:ext cx="86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SERVICE</a:t>
            </a:r>
            <a:endParaRPr lang="en-US" sz="5400" spc="-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84" y="186417"/>
            <a:ext cx="3543300" cy="476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05277" y="5396316"/>
            <a:ext cx="2358367" cy="487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02495" y="5396316"/>
            <a:ext cx="2228945" cy="487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57845" y="4874800"/>
            <a:ext cx="4673595" cy="487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57845" y="4353284"/>
            <a:ext cx="4673595" cy="4879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57844" y="3842224"/>
            <a:ext cx="4673595" cy="487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57844" y="3331164"/>
            <a:ext cx="4673595" cy="48790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3162" y="1289875"/>
            <a:ext cx="287085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Migrate our current communications technology stack into the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Telephony (VOIP)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Centre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73532" y="1280339"/>
            <a:ext cx="2590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new communication technology within the cloud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&amp; messaging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&amp; Video Conferencing</a:t>
            </a:r>
          </a:p>
        </p:txBody>
      </p:sp>
    </p:spTree>
    <p:extLst>
      <p:ext uri="{BB962C8B-B14F-4D97-AF65-F5344CB8AC3E}">
        <p14:creationId xmlns:p14="http://schemas.microsoft.com/office/powerpoint/2010/main" val="25941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49" y="3906516"/>
            <a:ext cx="3971846" cy="254501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39453" y="207806"/>
            <a:ext cx="10011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Enabling EXPERIENCE</a:t>
            </a:r>
            <a:endParaRPr lang="en-US" sz="5400" spc="-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84" y="186417"/>
            <a:ext cx="3543300" cy="476250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12327684" y="1917845"/>
            <a:ext cx="291096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Communications as a Service – UCaaS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Hybrid Cloud solution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Telephony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 Messaging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Conferencing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“Soft Phone” technology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needs work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0457" y="5961468"/>
            <a:ext cx="1150129" cy="237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26550" y="5961468"/>
            <a:ext cx="1087012" cy="237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2676" y="5712299"/>
            <a:ext cx="2279220" cy="2379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4236" y="5460205"/>
            <a:ext cx="2279220" cy="2379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0457" y="5177490"/>
            <a:ext cx="2279220" cy="237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42676" y="4921272"/>
            <a:ext cx="2279220" cy="2379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26" y="1460868"/>
            <a:ext cx="1456107" cy="14561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71" y="2271587"/>
            <a:ext cx="1488657" cy="1488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157" y="4731579"/>
            <a:ext cx="1738563" cy="173856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1796716" y="3015916"/>
            <a:ext cx="577516" cy="15560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011741" y="3566129"/>
            <a:ext cx="1207024" cy="9411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801277" y="5698147"/>
            <a:ext cx="120912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429422" y="1463489"/>
            <a:ext cx="365705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 can see and hear the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during consultation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66210" y="2417596"/>
            <a:ext cx="2870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&amp; Audio Triage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appointment for video and audio triage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712500" y="4609680"/>
            <a:ext cx="2870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consultation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clinician and patient can be anywhere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Removes bricks and mortar constraints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239452" y="207806"/>
            <a:ext cx="854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our cloud projects?</a:t>
            </a:r>
            <a:endParaRPr lang="en-US" sz="5400" spc="-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84" y="186417"/>
            <a:ext cx="3543300" cy="476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6668" y="1533950"/>
            <a:ext cx="912632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consultations for outpatient appointments for St Helens &amp; Knowsley Teaching Hospitals NHS Trust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Telephone consultations replaced with video consultations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see the patient and visualise recovery or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travel requirement to provide the holistic assessment of the patients recovery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Drains Outreach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travel to discharged patients to review wound drains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consultation with patient vastly reduces travel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 to complete consultation through video conferencing 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projects well underway with target pilot go live Q4 2017/18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47" y="2787399"/>
            <a:ext cx="2109749" cy="21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33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15921</TotalTime>
  <Words>882</Words>
  <Application>Microsoft Office PowerPoint</Application>
  <PresentationFormat>Widescreen</PresentationFormat>
  <Paragraphs>143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Tw Cen MT</vt:lpstr>
      <vt:lpstr>Wingdings</vt:lpstr>
      <vt:lpstr>Circuit</vt:lpstr>
      <vt:lpstr>Cloud and the NHS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St Helens &amp; Knowsley Health Informatics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Tinkler</dc:creator>
  <cp:lastModifiedBy>Victoria Ryan</cp:lastModifiedBy>
  <cp:revision>85</cp:revision>
  <dcterms:created xsi:type="dcterms:W3CDTF">2017-09-07T11:20:13Z</dcterms:created>
  <dcterms:modified xsi:type="dcterms:W3CDTF">2018-01-23T11:42:59Z</dcterms:modified>
</cp:coreProperties>
</file>