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</p:sldMasterIdLst>
  <p:notesMasterIdLst>
    <p:notesMasterId r:id="rId32"/>
  </p:notesMasterIdLst>
  <p:handoutMasterIdLst>
    <p:handoutMasterId r:id="rId33"/>
  </p:handoutMasterIdLst>
  <p:sldIdLst>
    <p:sldId id="278" r:id="rId4"/>
    <p:sldId id="279" r:id="rId5"/>
    <p:sldId id="258" r:id="rId6"/>
    <p:sldId id="275" r:id="rId7"/>
    <p:sldId id="272" r:id="rId8"/>
    <p:sldId id="276" r:id="rId9"/>
    <p:sldId id="265" r:id="rId10"/>
    <p:sldId id="271" r:id="rId11"/>
    <p:sldId id="294" r:id="rId12"/>
    <p:sldId id="295" r:id="rId13"/>
    <p:sldId id="298" r:id="rId14"/>
    <p:sldId id="296" r:id="rId15"/>
    <p:sldId id="297" r:id="rId16"/>
    <p:sldId id="299" r:id="rId17"/>
    <p:sldId id="305" r:id="rId18"/>
    <p:sldId id="300" r:id="rId19"/>
    <p:sldId id="301" r:id="rId20"/>
    <p:sldId id="302" r:id="rId21"/>
    <p:sldId id="303" r:id="rId22"/>
    <p:sldId id="306" r:id="rId23"/>
    <p:sldId id="307" r:id="rId24"/>
    <p:sldId id="309" r:id="rId25"/>
    <p:sldId id="310" r:id="rId26"/>
    <p:sldId id="311" r:id="rId27"/>
    <p:sldId id="312" r:id="rId28"/>
    <p:sldId id="313" r:id="rId29"/>
    <p:sldId id="314" r:id="rId30"/>
    <p:sldId id="308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gorbiati, David" initials="S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88" d="100"/>
          <a:sy n="88" d="100"/>
        </p:scale>
        <p:origin x="-596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ms.gov.uk\data\DH\London\SKH\NW098\NHS%20CB\P&amp;I\09%20Digital%20Technology\IDCR\04.CDMI\15.%20DM%20Dashboard\DM%20Dashboard%202017%20V2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ms.gov.uk\data\DH\London\SKH\NW098\NHS%20CB\P&amp;I\09%20Digital%20Technology\IDCR\04.CDMI\15.%20DM%20Dashboard\Older%20versions\DM%20Dashboard%202017%20V4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977025229569875E-2"/>
          <c:y val="2.7681733353391524E-2"/>
          <c:w val="0.77002204758670456"/>
          <c:h val="0.82087875227179385"/>
        </c:manualLayout>
      </c:layout>
      <c:scatterChart>
        <c:scatterStyle val="lineMarker"/>
        <c:varyColors val="0"/>
        <c:ser>
          <c:idx val="0"/>
          <c:order val="0"/>
          <c:tx>
            <c:v>Infrastructure Score 0 - 39%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'Scatter Data'!$C$2:$C$3</c:f>
              <c:numCache>
                <c:formatCode>General</c:formatCode>
                <c:ptCount val="2"/>
                <c:pt idx="0">
                  <c:v>41</c:v>
                </c:pt>
                <c:pt idx="1">
                  <c:v>56</c:v>
                </c:pt>
              </c:numCache>
            </c:numRef>
          </c:xVal>
          <c:yVal>
            <c:numRef>
              <c:f>'Scatter Data'!$B$2:$B$3</c:f>
              <c:numCache>
                <c:formatCode>General</c:formatCode>
                <c:ptCount val="2"/>
                <c:pt idx="0">
                  <c:v>51</c:v>
                </c:pt>
                <c:pt idx="1">
                  <c:v>79</c:v>
                </c:pt>
              </c:numCache>
            </c:numRef>
          </c:yVal>
          <c:smooth val="0"/>
        </c:ser>
        <c:ser>
          <c:idx val="1"/>
          <c:order val="1"/>
          <c:tx>
            <c:v>Infrsatructure Score 40 - 69%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C000"/>
              </a:solidFill>
            </c:spPr>
          </c:marker>
          <c:xVal>
            <c:numRef>
              <c:f>'Scatter Data'!$C$4:$C$70</c:f>
              <c:numCache>
                <c:formatCode>General</c:formatCode>
                <c:ptCount val="67"/>
                <c:pt idx="0">
                  <c:v>24</c:v>
                </c:pt>
                <c:pt idx="1">
                  <c:v>41</c:v>
                </c:pt>
                <c:pt idx="2">
                  <c:v>46</c:v>
                </c:pt>
                <c:pt idx="3">
                  <c:v>39</c:v>
                </c:pt>
                <c:pt idx="4">
                  <c:v>28</c:v>
                </c:pt>
                <c:pt idx="5">
                  <c:v>41</c:v>
                </c:pt>
                <c:pt idx="6">
                  <c:v>44</c:v>
                </c:pt>
                <c:pt idx="7">
                  <c:v>66</c:v>
                </c:pt>
                <c:pt idx="8">
                  <c:v>71</c:v>
                </c:pt>
                <c:pt idx="9">
                  <c:v>21</c:v>
                </c:pt>
                <c:pt idx="10">
                  <c:v>53</c:v>
                </c:pt>
                <c:pt idx="11">
                  <c:v>43</c:v>
                </c:pt>
                <c:pt idx="12">
                  <c:v>53</c:v>
                </c:pt>
                <c:pt idx="13">
                  <c:v>44</c:v>
                </c:pt>
                <c:pt idx="14">
                  <c:v>38</c:v>
                </c:pt>
                <c:pt idx="15">
                  <c:v>36</c:v>
                </c:pt>
                <c:pt idx="16">
                  <c:v>49</c:v>
                </c:pt>
                <c:pt idx="17">
                  <c:v>51</c:v>
                </c:pt>
                <c:pt idx="18">
                  <c:v>49</c:v>
                </c:pt>
                <c:pt idx="19">
                  <c:v>48</c:v>
                </c:pt>
                <c:pt idx="20">
                  <c:v>54</c:v>
                </c:pt>
                <c:pt idx="21">
                  <c:v>39</c:v>
                </c:pt>
                <c:pt idx="22">
                  <c:v>54</c:v>
                </c:pt>
                <c:pt idx="23">
                  <c:v>53</c:v>
                </c:pt>
                <c:pt idx="24">
                  <c:v>48</c:v>
                </c:pt>
                <c:pt idx="25">
                  <c:v>53</c:v>
                </c:pt>
                <c:pt idx="26">
                  <c:v>39</c:v>
                </c:pt>
                <c:pt idx="27">
                  <c:v>55</c:v>
                </c:pt>
                <c:pt idx="28">
                  <c:v>39</c:v>
                </c:pt>
                <c:pt idx="29">
                  <c:v>49</c:v>
                </c:pt>
                <c:pt idx="30">
                  <c:v>24</c:v>
                </c:pt>
                <c:pt idx="31">
                  <c:v>36</c:v>
                </c:pt>
                <c:pt idx="32">
                  <c:v>37</c:v>
                </c:pt>
                <c:pt idx="33">
                  <c:v>27</c:v>
                </c:pt>
                <c:pt idx="34">
                  <c:v>68</c:v>
                </c:pt>
                <c:pt idx="35">
                  <c:v>33</c:v>
                </c:pt>
                <c:pt idx="36">
                  <c:v>23</c:v>
                </c:pt>
                <c:pt idx="37">
                  <c:v>53</c:v>
                </c:pt>
                <c:pt idx="38">
                  <c:v>51</c:v>
                </c:pt>
                <c:pt idx="39">
                  <c:v>41</c:v>
                </c:pt>
                <c:pt idx="40">
                  <c:v>69</c:v>
                </c:pt>
                <c:pt idx="41">
                  <c:v>28</c:v>
                </c:pt>
                <c:pt idx="42">
                  <c:v>46</c:v>
                </c:pt>
                <c:pt idx="43">
                  <c:v>33</c:v>
                </c:pt>
                <c:pt idx="44">
                  <c:v>25</c:v>
                </c:pt>
                <c:pt idx="45">
                  <c:v>29</c:v>
                </c:pt>
                <c:pt idx="46">
                  <c:v>43</c:v>
                </c:pt>
                <c:pt idx="47">
                  <c:v>38</c:v>
                </c:pt>
                <c:pt idx="48">
                  <c:v>49</c:v>
                </c:pt>
                <c:pt idx="49">
                  <c:v>41</c:v>
                </c:pt>
                <c:pt idx="50">
                  <c:v>29</c:v>
                </c:pt>
                <c:pt idx="51">
                  <c:v>50</c:v>
                </c:pt>
                <c:pt idx="52">
                  <c:v>50</c:v>
                </c:pt>
                <c:pt idx="53">
                  <c:v>34</c:v>
                </c:pt>
                <c:pt idx="54">
                  <c:v>38</c:v>
                </c:pt>
                <c:pt idx="55">
                  <c:v>43</c:v>
                </c:pt>
                <c:pt idx="56">
                  <c:v>32</c:v>
                </c:pt>
                <c:pt idx="57">
                  <c:v>60</c:v>
                </c:pt>
                <c:pt idx="58">
                  <c:v>43</c:v>
                </c:pt>
                <c:pt idx="59">
                  <c:v>43</c:v>
                </c:pt>
                <c:pt idx="60">
                  <c:v>39</c:v>
                </c:pt>
                <c:pt idx="61">
                  <c:v>28</c:v>
                </c:pt>
                <c:pt idx="62">
                  <c:v>57</c:v>
                </c:pt>
                <c:pt idx="63">
                  <c:v>39</c:v>
                </c:pt>
                <c:pt idx="64">
                  <c:v>48</c:v>
                </c:pt>
                <c:pt idx="65">
                  <c:v>39</c:v>
                </c:pt>
                <c:pt idx="66">
                  <c:v>49</c:v>
                </c:pt>
              </c:numCache>
            </c:numRef>
          </c:xVal>
          <c:yVal>
            <c:numRef>
              <c:f>'Scatter Data'!$B$4:$B$70</c:f>
              <c:numCache>
                <c:formatCode>General</c:formatCode>
                <c:ptCount val="67"/>
                <c:pt idx="0">
                  <c:v>64</c:v>
                </c:pt>
                <c:pt idx="1">
                  <c:v>81</c:v>
                </c:pt>
                <c:pt idx="2">
                  <c:v>60</c:v>
                </c:pt>
                <c:pt idx="3">
                  <c:v>90</c:v>
                </c:pt>
                <c:pt idx="4">
                  <c:v>74</c:v>
                </c:pt>
                <c:pt idx="5">
                  <c:v>75</c:v>
                </c:pt>
                <c:pt idx="6">
                  <c:v>78</c:v>
                </c:pt>
                <c:pt idx="7">
                  <c:v>64</c:v>
                </c:pt>
                <c:pt idx="8">
                  <c:v>79</c:v>
                </c:pt>
                <c:pt idx="9">
                  <c:v>88</c:v>
                </c:pt>
                <c:pt idx="10">
                  <c:v>78</c:v>
                </c:pt>
                <c:pt idx="11">
                  <c:v>79</c:v>
                </c:pt>
                <c:pt idx="12">
                  <c:v>78</c:v>
                </c:pt>
                <c:pt idx="13">
                  <c:v>91</c:v>
                </c:pt>
                <c:pt idx="14">
                  <c:v>78</c:v>
                </c:pt>
                <c:pt idx="15">
                  <c:v>75</c:v>
                </c:pt>
                <c:pt idx="16">
                  <c:v>60</c:v>
                </c:pt>
                <c:pt idx="17">
                  <c:v>74</c:v>
                </c:pt>
                <c:pt idx="18">
                  <c:v>65</c:v>
                </c:pt>
                <c:pt idx="19">
                  <c:v>96</c:v>
                </c:pt>
                <c:pt idx="20">
                  <c:v>69</c:v>
                </c:pt>
                <c:pt idx="21">
                  <c:v>77</c:v>
                </c:pt>
                <c:pt idx="22">
                  <c:v>55</c:v>
                </c:pt>
                <c:pt idx="23">
                  <c:v>79</c:v>
                </c:pt>
                <c:pt idx="24">
                  <c:v>69</c:v>
                </c:pt>
                <c:pt idx="25">
                  <c:v>79</c:v>
                </c:pt>
                <c:pt idx="26">
                  <c:v>65</c:v>
                </c:pt>
                <c:pt idx="27">
                  <c:v>77</c:v>
                </c:pt>
                <c:pt idx="28">
                  <c:v>80</c:v>
                </c:pt>
                <c:pt idx="29">
                  <c:v>68</c:v>
                </c:pt>
                <c:pt idx="30">
                  <c:v>42</c:v>
                </c:pt>
                <c:pt idx="31">
                  <c:v>51</c:v>
                </c:pt>
                <c:pt idx="32">
                  <c:v>60</c:v>
                </c:pt>
                <c:pt idx="33">
                  <c:v>67</c:v>
                </c:pt>
                <c:pt idx="34">
                  <c:v>76</c:v>
                </c:pt>
                <c:pt idx="35">
                  <c:v>59</c:v>
                </c:pt>
                <c:pt idx="36">
                  <c:v>82</c:v>
                </c:pt>
                <c:pt idx="37">
                  <c:v>82</c:v>
                </c:pt>
                <c:pt idx="38">
                  <c:v>51</c:v>
                </c:pt>
                <c:pt idx="39">
                  <c:v>77</c:v>
                </c:pt>
                <c:pt idx="40">
                  <c:v>79</c:v>
                </c:pt>
                <c:pt idx="41">
                  <c:v>69</c:v>
                </c:pt>
                <c:pt idx="42">
                  <c:v>78</c:v>
                </c:pt>
                <c:pt idx="43">
                  <c:v>73</c:v>
                </c:pt>
                <c:pt idx="44">
                  <c:v>37</c:v>
                </c:pt>
                <c:pt idx="45">
                  <c:v>73</c:v>
                </c:pt>
                <c:pt idx="46">
                  <c:v>75</c:v>
                </c:pt>
                <c:pt idx="47">
                  <c:v>80</c:v>
                </c:pt>
                <c:pt idx="48">
                  <c:v>77</c:v>
                </c:pt>
                <c:pt idx="49">
                  <c:v>88</c:v>
                </c:pt>
                <c:pt idx="50">
                  <c:v>64</c:v>
                </c:pt>
                <c:pt idx="51">
                  <c:v>62</c:v>
                </c:pt>
                <c:pt idx="52">
                  <c:v>55</c:v>
                </c:pt>
                <c:pt idx="53">
                  <c:v>81</c:v>
                </c:pt>
                <c:pt idx="54">
                  <c:v>63</c:v>
                </c:pt>
                <c:pt idx="55">
                  <c:v>81</c:v>
                </c:pt>
                <c:pt idx="56">
                  <c:v>81</c:v>
                </c:pt>
                <c:pt idx="57">
                  <c:v>80</c:v>
                </c:pt>
                <c:pt idx="58">
                  <c:v>79</c:v>
                </c:pt>
                <c:pt idx="59">
                  <c:v>78</c:v>
                </c:pt>
                <c:pt idx="60">
                  <c:v>63</c:v>
                </c:pt>
                <c:pt idx="61">
                  <c:v>85</c:v>
                </c:pt>
                <c:pt idx="62">
                  <c:v>90</c:v>
                </c:pt>
                <c:pt idx="63">
                  <c:v>62</c:v>
                </c:pt>
                <c:pt idx="64">
                  <c:v>94</c:v>
                </c:pt>
                <c:pt idx="65">
                  <c:v>69</c:v>
                </c:pt>
                <c:pt idx="66">
                  <c:v>74</c:v>
                </c:pt>
              </c:numCache>
            </c:numRef>
          </c:yVal>
          <c:smooth val="0"/>
        </c:ser>
        <c:ser>
          <c:idx val="2"/>
          <c:order val="2"/>
          <c:tx>
            <c:v>Infrastructure Score 70 - 100%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'Scatter Data'!$C$71:$C$231</c:f>
              <c:numCache>
                <c:formatCode>General</c:formatCode>
                <c:ptCount val="161"/>
                <c:pt idx="0">
                  <c:v>35</c:v>
                </c:pt>
                <c:pt idx="1">
                  <c:v>61</c:v>
                </c:pt>
                <c:pt idx="2">
                  <c:v>64</c:v>
                </c:pt>
                <c:pt idx="3">
                  <c:v>66</c:v>
                </c:pt>
                <c:pt idx="4">
                  <c:v>54</c:v>
                </c:pt>
                <c:pt idx="5">
                  <c:v>41</c:v>
                </c:pt>
                <c:pt idx="6">
                  <c:v>30</c:v>
                </c:pt>
                <c:pt idx="7">
                  <c:v>73</c:v>
                </c:pt>
                <c:pt idx="8">
                  <c:v>54</c:v>
                </c:pt>
                <c:pt idx="9">
                  <c:v>51</c:v>
                </c:pt>
                <c:pt idx="10">
                  <c:v>50</c:v>
                </c:pt>
                <c:pt idx="11">
                  <c:v>24</c:v>
                </c:pt>
                <c:pt idx="12">
                  <c:v>60</c:v>
                </c:pt>
                <c:pt idx="13">
                  <c:v>23</c:v>
                </c:pt>
                <c:pt idx="14">
                  <c:v>56</c:v>
                </c:pt>
                <c:pt idx="15">
                  <c:v>68</c:v>
                </c:pt>
                <c:pt idx="16">
                  <c:v>80</c:v>
                </c:pt>
                <c:pt idx="17">
                  <c:v>46</c:v>
                </c:pt>
                <c:pt idx="18">
                  <c:v>44</c:v>
                </c:pt>
                <c:pt idx="19">
                  <c:v>85</c:v>
                </c:pt>
                <c:pt idx="20">
                  <c:v>71</c:v>
                </c:pt>
                <c:pt idx="21">
                  <c:v>95</c:v>
                </c:pt>
                <c:pt idx="22">
                  <c:v>57</c:v>
                </c:pt>
                <c:pt idx="23">
                  <c:v>39</c:v>
                </c:pt>
                <c:pt idx="24">
                  <c:v>51</c:v>
                </c:pt>
                <c:pt idx="25">
                  <c:v>68</c:v>
                </c:pt>
                <c:pt idx="26">
                  <c:v>59</c:v>
                </c:pt>
                <c:pt idx="27">
                  <c:v>85</c:v>
                </c:pt>
                <c:pt idx="28">
                  <c:v>82</c:v>
                </c:pt>
                <c:pt idx="29">
                  <c:v>71</c:v>
                </c:pt>
                <c:pt idx="30">
                  <c:v>63</c:v>
                </c:pt>
                <c:pt idx="31">
                  <c:v>66</c:v>
                </c:pt>
                <c:pt idx="32">
                  <c:v>17</c:v>
                </c:pt>
                <c:pt idx="33">
                  <c:v>65</c:v>
                </c:pt>
                <c:pt idx="34">
                  <c:v>84</c:v>
                </c:pt>
                <c:pt idx="35">
                  <c:v>58</c:v>
                </c:pt>
                <c:pt idx="36">
                  <c:v>61</c:v>
                </c:pt>
                <c:pt idx="37">
                  <c:v>47</c:v>
                </c:pt>
                <c:pt idx="38">
                  <c:v>40</c:v>
                </c:pt>
                <c:pt idx="39">
                  <c:v>54</c:v>
                </c:pt>
                <c:pt idx="40">
                  <c:v>62</c:v>
                </c:pt>
                <c:pt idx="41">
                  <c:v>71</c:v>
                </c:pt>
                <c:pt idx="42">
                  <c:v>37</c:v>
                </c:pt>
                <c:pt idx="43">
                  <c:v>35</c:v>
                </c:pt>
                <c:pt idx="44">
                  <c:v>44</c:v>
                </c:pt>
                <c:pt idx="45">
                  <c:v>62</c:v>
                </c:pt>
                <c:pt idx="46">
                  <c:v>47</c:v>
                </c:pt>
                <c:pt idx="47">
                  <c:v>60</c:v>
                </c:pt>
                <c:pt idx="48">
                  <c:v>52</c:v>
                </c:pt>
                <c:pt idx="49">
                  <c:v>54</c:v>
                </c:pt>
                <c:pt idx="50">
                  <c:v>36</c:v>
                </c:pt>
                <c:pt idx="51">
                  <c:v>40</c:v>
                </c:pt>
                <c:pt idx="52">
                  <c:v>56</c:v>
                </c:pt>
                <c:pt idx="53">
                  <c:v>33</c:v>
                </c:pt>
                <c:pt idx="54">
                  <c:v>47</c:v>
                </c:pt>
                <c:pt idx="55">
                  <c:v>45</c:v>
                </c:pt>
                <c:pt idx="56">
                  <c:v>68</c:v>
                </c:pt>
                <c:pt idx="57">
                  <c:v>63</c:v>
                </c:pt>
                <c:pt idx="58">
                  <c:v>46</c:v>
                </c:pt>
                <c:pt idx="59">
                  <c:v>71</c:v>
                </c:pt>
                <c:pt idx="60">
                  <c:v>59</c:v>
                </c:pt>
                <c:pt idx="61">
                  <c:v>52</c:v>
                </c:pt>
                <c:pt idx="62">
                  <c:v>56</c:v>
                </c:pt>
                <c:pt idx="63">
                  <c:v>68</c:v>
                </c:pt>
                <c:pt idx="64">
                  <c:v>52</c:v>
                </c:pt>
                <c:pt idx="65">
                  <c:v>73</c:v>
                </c:pt>
                <c:pt idx="66">
                  <c:v>46</c:v>
                </c:pt>
                <c:pt idx="67">
                  <c:v>52</c:v>
                </c:pt>
                <c:pt idx="68">
                  <c:v>61</c:v>
                </c:pt>
                <c:pt idx="69">
                  <c:v>80</c:v>
                </c:pt>
                <c:pt idx="70">
                  <c:v>70</c:v>
                </c:pt>
                <c:pt idx="71">
                  <c:v>78</c:v>
                </c:pt>
                <c:pt idx="72">
                  <c:v>49</c:v>
                </c:pt>
                <c:pt idx="73">
                  <c:v>63</c:v>
                </c:pt>
                <c:pt idx="74">
                  <c:v>37</c:v>
                </c:pt>
                <c:pt idx="75">
                  <c:v>47</c:v>
                </c:pt>
                <c:pt idx="76">
                  <c:v>74</c:v>
                </c:pt>
                <c:pt idx="77">
                  <c:v>44</c:v>
                </c:pt>
                <c:pt idx="78">
                  <c:v>39</c:v>
                </c:pt>
                <c:pt idx="79">
                  <c:v>66</c:v>
                </c:pt>
                <c:pt idx="80">
                  <c:v>41</c:v>
                </c:pt>
                <c:pt idx="81">
                  <c:v>50</c:v>
                </c:pt>
                <c:pt idx="82">
                  <c:v>49</c:v>
                </c:pt>
                <c:pt idx="83">
                  <c:v>53</c:v>
                </c:pt>
                <c:pt idx="84">
                  <c:v>55</c:v>
                </c:pt>
                <c:pt idx="85">
                  <c:v>88</c:v>
                </c:pt>
                <c:pt idx="86">
                  <c:v>34</c:v>
                </c:pt>
                <c:pt idx="87">
                  <c:v>67</c:v>
                </c:pt>
                <c:pt idx="88">
                  <c:v>58</c:v>
                </c:pt>
                <c:pt idx="89">
                  <c:v>58</c:v>
                </c:pt>
                <c:pt idx="90">
                  <c:v>51</c:v>
                </c:pt>
                <c:pt idx="91">
                  <c:v>70</c:v>
                </c:pt>
                <c:pt idx="92">
                  <c:v>19</c:v>
                </c:pt>
                <c:pt idx="93">
                  <c:v>38</c:v>
                </c:pt>
                <c:pt idx="94">
                  <c:v>83</c:v>
                </c:pt>
                <c:pt idx="95">
                  <c:v>50</c:v>
                </c:pt>
                <c:pt idx="96">
                  <c:v>65</c:v>
                </c:pt>
                <c:pt idx="97">
                  <c:v>66</c:v>
                </c:pt>
                <c:pt idx="98">
                  <c:v>59</c:v>
                </c:pt>
                <c:pt idx="99">
                  <c:v>37</c:v>
                </c:pt>
                <c:pt idx="100">
                  <c:v>38</c:v>
                </c:pt>
                <c:pt idx="101">
                  <c:v>63</c:v>
                </c:pt>
                <c:pt idx="102">
                  <c:v>54</c:v>
                </c:pt>
                <c:pt idx="103">
                  <c:v>63</c:v>
                </c:pt>
                <c:pt idx="104">
                  <c:v>85</c:v>
                </c:pt>
                <c:pt idx="105">
                  <c:v>86</c:v>
                </c:pt>
                <c:pt idx="106">
                  <c:v>44</c:v>
                </c:pt>
                <c:pt idx="107">
                  <c:v>77</c:v>
                </c:pt>
                <c:pt idx="108">
                  <c:v>73</c:v>
                </c:pt>
                <c:pt idx="109">
                  <c:v>88</c:v>
                </c:pt>
                <c:pt idx="110">
                  <c:v>42</c:v>
                </c:pt>
                <c:pt idx="111">
                  <c:v>81</c:v>
                </c:pt>
                <c:pt idx="112">
                  <c:v>60</c:v>
                </c:pt>
                <c:pt idx="113">
                  <c:v>60</c:v>
                </c:pt>
                <c:pt idx="114">
                  <c:v>29</c:v>
                </c:pt>
                <c:pt idx="115">
                  <c:v>58</c:v>
                </c:pt>
                <c:pt idx="116">
                  <c:v>57</c:v>
                </c:pt>
                <c:pt idx="117">
                  <c:v>64</c:v>
                </c:pt>
                <c:pt idx="118">
                  <c:v>35</c:v>
                </c:pt>
                <c:pt idx="119">
                  <c:v>47</c:v>
                </c:pt>
                <c:pt idx="120">
                  <c:v>40</c:v>
                </c:pt>
                <c:pt idx="121">
                  <c:v>61</c:v>
                </c:pt>
                <c:pt idx="122">
                  <c:v>47</c:v>
                </c:pt>
                <c:pt idx="123">
                  <c:v>38</c:v>
                </c:pt>
                <c:pt idx="124">
                  <c:v>71</c:v>
                </c:pt>
                <c:pt idx="125">
                  <c:v>70</c:v>
                </c:pt>
                <c:pt idx="126">
                  <c:v>53</c:v>
                </c:pt>
                <c:pt idx="127">
                  <c:v>45</c:v>
                </c:pt>
                <c:pt idx="128">
                  <c:v>71</c:v>
                </c:pt>
                <c:pt idx="129">
                  <c:v>28</c:v>
                </c:pt>
                <c:pt idx="130">
                  <c:v>69</c:v>
                </c:pt>
                <c:pt idx="131">
                  <c:v>43</c:v>
                </c:pt>
                <c:pt idx="132">
                  <c:v>59</c:v>
                </c:pt>
                <c:pt idx="133">
                  <c:v>42</c:v>
                </c:pt>
                <c:pt idx="134">
                  <c:v>49</c:v>
                </c:pt>
                <c:pt idx="135">
                  <c:v>31</c:v>
                </c:pt>
                <c:pt idx="136">
                  <c:v>33</c:v>
                </c:pt>
                <c:pt idx="137">
                  <c:v>56</c:v>
                </c:pt>
                <c:pt idx="138">
                  <c:v>51</c:v>
                </c:pt>
                <c:pt idx="139">
                  <c:v>75</c:v>
                </c:pt>
                <c:pt idx="140">
                  <c:v>85</c:v>
                </c:pt>
                <c:pt idx="141">
                  <c:v>59</c:v>
                </c:pt>
                <c:pt idx="142" formatCode="0">
                  <c:v>55</c:v>
                </c:pt>
                <c:pt idx="143">
                  <c:v>71</c:v>
                </c:pt>
                <c:pt idx="144">
                  <c:v>63</c:v>
                </c:pt>
                <c:pt idx="145">
                  <c:v>66</c:v>
                </c:pt>
                <c:pt idx="146">
                  <c:v>63</c:v>
                </c:pt>
                <c:pt idx="147">
                  <c:v>66</c:v>
                </c:pt>
                <c:pt idx="148">
                  <c:v>77</c:v>
                </c:pt>
                <c:pt idx="149">
                  <c:v>71</c:v>
                </c:pt>
                <c:pt idx="150">
                  <c:v>65</c:v>
                </c:pt>
                <c:pt idx="151">
                  <c:v>63</c:v>
                </c:pt>
                <c:pt idx="152">
                  <c:v>90</c:v>
                </c:pt>
                <c:pt idx="153">
                  <c:v>34</c:v>
                </c:pt>
                <c:pt idx="154">
                  <c:v>61</c:v>
                </c:pt>
                <c:pt idx="155">
                  <c:v>57</c:v>
                </c:pt>
                <c:pt idx="156">
                  <c:v>71</c:v>
                </c:pt>
                <c:pt idx="157">
                  <c:v>28</c:v>
                </c:pt>
                <c:pt idx="158">
                  <c:v>36</c:v>
                </c:pt>
                <c:pt idx="159">
                  <c:v>53</c:v>
                </c:pt>
                <c:pt idx="160">
                  <c:v>68</c:v>
                </c:pt>
              </c:numCache>
            </c:numRef>
          </c:xVal>
          <c:yVal>
            <c:numRef>
              <c:f>'Scatter Data'!$B$71:$B$231</c:f>
              <c:numCache>
                <c:formatCode>General</c:formatCode>
                <c:ptCount val="161"/>
                <c:pt idx="0">
                  <c:v>78</c:v>
                </c:pt>
                <c:pt idx="1">
                  <c:v>87</c:v>
                </c:pt>
                <c:pt idx="2">
                  <c:v>86</c:v>
                </c:pt>
                <c:pt idx="3">
                  <c:v>92</c:v>
                </c:pt>
                <c:pt idx="4">
                  <c:v>94</c:v>
                </c:pt>
                <c:pt idx="5">
                  <c:v>55</c:v>
                </c:pt>
                <c:pt idx="6">
                  <c:v>58</c:v>
                </c:pt>
                <c:pt idx="7">
                  <c:v>88</c:v>
                </c:pt>
                <c:pt idx="8">
                  <c:v>94</c:v>
                </c:pt>
                <c:pt idx="9">
                  <c:v>95</c:v>
                </c:pt>
                <c:pt idx="10">
                  <c:v>93</c:v>
                </c:pt>
                <c:pt idx="11">
                  <c:v>68</c:v>
                </c:pt>
                <c:pt idx="12">
                  <c:v>80</c:v>
                </c:pt>
                <c:pt idx="13">
                  <c:v>17</c:v>
                </c:pt>
                <c:pt idx="14">
                  <c:v>88</c:v>
                </c:pt>
                <c:pt idx="15">
                  <c:v>88</c:v>
                </c:pt>
                <c:pt idx="16">
                  <c:v>99</c:v>
                </c:pt>
                <c:pt idx="17">
                  <c:v>69</c:v>
                </c:pt>
                <c:pt idx="18">
                  <c:v>45</c:v>
                </c:pt>
                <c:pt idx="19">
                  <c:v>70</c:v>
                </c:pt>
                <c:pt idx="20">
                  <c:v>94</c:v>
                </c:pt>
                <c:pt idx="21">
                  <c:v>99</c:v>
                </c:pt>
                <c:pt idx="22">
                  <c:v>78</c:v>
                </c:pt>
                <c:pt idx="23">
                  <c:v>71</c:v>
                </c:pt>
                <c:pt idx="24">
                  <c:v>76</c:v>
                </c:pt>
                <c:pt idx="25">
                  <c:v>97</c:v>
                </c:pt>
                <c:pt idx="26">
                  <c:v>74</c:v>
                </c:pt>
                <c:pt idx="27">
                  <c:v>94</c:v>
                </c:pt>
                <c:pt idx="28">
                  <c:v>95</c:v>
                </c:pt>
                <c:pt idx="29">
                  <c:v>85</c:v>
                </c:pt>
                <c:pt idx="30">
                  <c:v>95</c:v>
                </c:pt>
                <c:pt idx="31">
                  <c:v>95</c:v>
                </c:pt>
                <c:pt idx="32">
                  <c:v>90</c:v>
                </c:pt>
                <c:pt idx="33">
                  <c:v>92</c:v>
                </c:pt>
                <c:pt idx="34">
                  <c:v>82</c:v>
                </c:pt>
                <c:pt idx="35">
                  <c:v>77</c:v>
                </c:pt>
                <c:pt idx="36">
                  <c:v>69</c:v>
                </c:pt>
                <c:pt idx="37">
                  <c:v>59</c:v>
                </c:pt>
                <c:pt idx="38">
                  <c:v>95</c:v>
                </c:pt>
                <c:pt idx="39">
                  <c:v>77</c:v>
                </c:pt>
                <c:pt idx="40">
                  <c:v>91</c:v>
                </c:pt>
                <c:pt idx="41">
                  <c:v>93</c:v>
                </c:pt>
                <c:pt idx="42">
                  <c:v>87</c:v>
                </c:pt>
                <c:pt idx="43">
                  <c:v>61</c:v>
                </c:pt>
                <c:pt idx="44">
                  <c:v>66</c:v>
                </c:pt>
                <c:pt idx="45">
                  <c:v>97</c:v>
                </c:pt>
                <c:pt idx="46">
                  <c:v>84</c:v>
                </c:pt>
                <c:pt idx="47">
                  <c:v>91</c:v>
                </c:pt>
                <c:pt idx="48">
                  <c:v>95</c:v>
                </c:pt>
                <c:pt idx="49">
                  <c:v>74</c:v>
                </c:pt>
                <c:pt idx="50">
                  <c:v>71</c:v>
                </c:pt>
                <c:pt idx="51">
                  <c:v>93</c:v>
                </c:pt>
                <c:pt idx="52">
                  <c:v>84</c:v>
                </c:pt>
                <c:pt idx="53">
                  <c:v>80</c:v>
                </c:pt>
                <c:pt idx="54">
                  <c:v>84</c:v>
                </c:pt>
                <c:pt idx="55">
                  <c:v>84</c:v>
                </c:pt>
                <c:pt idx="56">
                  <c:v>89</c:v>
                </c:pt>
                <c:pt idx="57">
                  <c:v>93</c:v>
                </c:pt>
                <c:pt idx="58">
                  <c:v>88</c:v>
                </c:pt>
                <c:pt idx="59">
                  <c:v>97</c:v>
                </c:pt>
                <c:pt idx="60">
                  <c:v>99</c:v>
                </c:pt>
                <c:pt idx="61">
                  <c:v>91</c:v>
                </c:pt>
                <c:pt idx="62">
                  <c:v>87</c:v>
                </c:pt>
                <c:pt idx="63">
                  <c:v>82</c:v>
                </c:pt>
                <c:pt idx="64">
                  <c:v>98</c:v>
                </c:pt>
                <c:pt idx="65">
                  <c:v>93</c:v>
                </c:pt>
                <c:pt idx="66">
                  <c:v>92</c:v>
                </c:pt>
                <c:pt idx="67">
                  <c:v>88</c:v>
                </c:pt>
                <c:pt idx="68">
                  <c:v>83</c:v>
                </c:pt>
                <c:pt idx="69">
                  <c:v>94</c:v>
                </c:pt>
                <c:pt idx="70">
                  <c:v>97</c:v>
                </c:pt>
                <c:pt idx="71">
                  <c:v>96</c:v>
                </c:pt>
                <c:pt idx="72">
                  <c:v>76</c:v>
                </c:pt>
                <c:pt idx="73">
                  <c:v>92</c:v>
                </c:pt>
                <c:pt idx="74">
                  <c:v>99</c:v>
                </c:pt>
                <c:pt idx="75">
                  <c:v>79</c:v>
                </c:pt>
                <c:pt idx="76">
                  <c:v>91</c:v>
                </c:pt>
                <c:pt idx="77">
                  <c:v>84</c:v>
                </c:pt>
                <c:pt idx="78">
                  <c:v>77</c:v>
                </c:pt>
                <c:pt idx="79">
                  <c:v>95</c:v>
                </c:pt>
                <c:pt idx="80">
                  <c:v>74</c:v>
                </c:pt>
                <c:pt idx="81">
                  <c:v>80</c:v>
                </c:pt>
                <c:pt idx="82">
                  <c:v>81</c:v>
                </c:pt>
                <c:pt idx="83">
                  <c:v>97</c:v>
                </c:pt>
                <c:pt idx="84">
                  <c:v>99</c:v>
                </c:pt>
                <c:pt idx="85">
                  <c:v>99</c:v>
                </c:pt>
                <c:pt idx="86">
                  <c:v>84</c:v>
                </c:pt>
                <c:pt idx="87">
                  <c:v>59</c:v>
                </c:pt>
                <c:pt idx="88">
                  <c:v>79</c:v>
                </c:pt>
                <c:pt idx="89">
                  <c:v>94</c:v>
                </c:pt>
                <c:pt idx="90">
                  <c:v>95</c:v>
                </c:pt>
                <c:pt idx="91">
                  <c:v>93</c:v>
                </c:pt>
                <c:pt idx="92">
                  <c:v>58</c:v>
                </c:pt>
                <c:pt idx="93">
                  <c:v>90</c:v>
                </c:pt>
                <c:pt idx="94">
                  <c:v>85</c:v>
                </c:pt>
                <c:pt idx="95">
                  <c:v>89</c:v>
                </c:pt>
                <c:pt idx="96">
                  <c:v>84</c:v>
                </c:pt>
                <c:pt idx="97">
                  <c:v>99</c:v>
                </c:pt>
                <c:pt idx="98">
                  <c:v>81</c:v>
                </c:pt>
                <c:pt idx="99">
                  <c:v>71</c:v>
                </c:pt>
                <c:pt idx="100">
                  <c:v>77</c:v>
                </c:pt>
                <c:pt idx="101">
                  <c:v>82</c:v>
                </c:pt>
                <c:pt idx="102">
                  <c:v>84</c:v>
                </c:pt>
                <c:pt idx="103">
                  <c:v>91</c:v>
                </c:pt>
                <c:pt idx="104">
                  <c:v>91</c:v>
                </c:pt>
                <c:pt idx="105">
                  <c:v>95</c:v>
                </c:pt>
                <c:pt idx="106">
                  <c:v>86</c:v>
                </c:pt>
                <c:pt idx="107">
                  <c:v>96</c:v>
                </c:pt>
                <c:pt idx="108">
                  <c:v>97</c:v>
                </c:pt>
                <c:pt idx="109">
                  <c:v>99</c:v>
                </c:pt>
                <c:pt idx="110">
                  <c:v>78</c:v>
                </c:pt>
                <c:pt idx="111">
                  <c:v>88</c:v>
                </c:pt>
                <c:pt idx="112">
                  <c:v>82</c:v>
                </c:pt>
                <c:pt idx="113">
                  <c:v>84</c:v>
                </c:pt>
                <c:pt idx="114">
                  <c:v>84</c:v>
                </c:pt>
                <c:pt idx="115">
                  <c:v>79</c:v>
                </c:pt>
                <c:pt idx="116">
                  <c:v>87</c:v>
                </c:pt>
                <c:pt idx="117">
                  <c:v>80</c:v>
                </c:pt>
                <c:pt idx="118">
                  <c:v>90</c:v>
                </c:pt>
                <c:pt idx="119">
                  <c:v>91</c:v>
                </c:pt>
                <c:pt idx="120">
                  <c:v>84</c:v>
                </c:pt>
                <c:pt idx="121">
                  <c:v>86</c:v>
                </c:pt>
                <c:pt idx="122">
                  <c:v>66</c:v>
                </c:pt>
                <c:pt idx="123">
                  <c:v>79</c:v>
                </c:pt>
                <c:pt idx="124">
                  <c:v>74</c:v>
                </c:pt>
                <c:pt idx="125">
                  <c:v>90</c:v>
                </c:pt>
                <c:pt idx="126">
                  <c:v>97</c:v>
                </c:pt>
                <c:pt idx="127">
                  <c:v>60</c:v>
                </c:pt>
                <c:pt idx="128">
                  <c:v>98</c:v>
                </c:pt>
                <c:pt idx="129">
                  <c:v>50</c:v>
                </c:pt>
                <c:pt idx="130">
                  <c:v>87</c:v>
                </c:pt>
                <c:pt idx="131">
                  <c:v>86</c:v>
                </c:pt>
                <c:pt idx="132">
                  <c:v>94</c:v>
                </c:pt>
                <c:pt idx="133">
                  <c:v>92</c:v>
                </c:pt>
                <c:pt idx="134">
                  <c:v>96</c:v>
                </c:pt>
                <c:pt idx="135">
                  <c:v>71</c:v>
                </c:pt>
                <c:pt idx="136">
                  <c:v>88</c:v>
                </c:pt>
                <c:pt idx="137">
                  <c:v>90</c:v>
                </c:pt>
                <c:pt idx="138">
                  <c:v>77</c:v>
                </c:pt>
                <c:pt idx="139">
                  <c:v>91</c:v>
                </c:pt>
                <c:pt idx="140">
                  <c:v>98</c:v>
                </c:pt>
                <c:pt idx="141">
                  <c:v>93</c:v>
                </c:pt>
                <c:pt idx="142" formatCode="0">
                  <c:v>88</c:v>
                </c:pt>
                <c:pt idx="143">
                  <c:v>94</c:v>
                </c:pt>
                <c:pt idx="144">
                  <c:v>97</c:v>
                </c:pt>
                <c:pt idx="145">
                  <c:v>78</c:v>
                </c:pt>
                <c:pt idx="146">
                  <c:v>99</c:v>
                </c:pt>
                <c:pt idx="147">
                  <c:v>99</c:v>
                </c:pt>
                <c:pt idx="148">
                  <c:v>92</c:v>
                </c:pt>
                <c:pt idx="149">
                  <c:v>90</c:v>
                </c:pt>
                <c:pt idx="150">
                  <c:v>88</c:v>
                </c:pt>
                <c:pt idx="151">
                  <c:v>93</c:v>
                </c:pt>
                <c:pt idx="152">
                  <c:v>98</c:v>
                </c:pt>
                <c:pt idx="153">
                  <c:v>88</c:v>
                </c:pt>
                <c:pt idx="154">
                  <c:v>81</c:v>
                </c:pt>
                <c:pt idx="155">
                  <c:v>96</c:v>
                </c:pt>
                <c:pt idx="156">
                  <c:v>85</c:v>
                </c:pt>
                <c:pt idx="157">
                  <c:v>83</c:v>
                </c:pt>
                <c:pt idx="158">
                  <c:v>85</c:v>
                </c:pt>
                <c:pt idx="159">
                  <c:v>79</c:v>
                </c:pt>
                <c:pt idx="160">
                  <c:v>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650816"/>
        <c:axId val="86648320"/>
      </c:scatterChart>
      <c:valAx>
        <c:axId val="8565081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/>
                  <a:t>Capabilities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648320"/>
        <c:crosses val="autoZero"/>
        <c:crossBetween val="midCat"/>
      </c:valAx>
      <c:valAx>
        <c:axId val="866483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400"/>
                  <a:t>Readiness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650816"/>
        <c:crosses val="autoZero"/>
        <c:crossBetween val="midCat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Records, Assessments &amp; Plans</c:v>
                </c:pt>
                <c:pt idx="1">
                  <c:v>Orders &amp; Results Management</c:v>
                </c:pt>
                <c:pt idx="2">
                  <c:v>Transfers Of Care</c:v>
                </c:pt>
                <c:pt idx="3">
                  <c:v>Medicines Optimisation</c:v>
                </c:pt>
                <c:pt idx="4">
                  <c:v>Decision Support</c:v>
                </c:pt>
                <c:pt idx="5">
                  <c:v>Remote &amp; Assistive Care</c:v>
                </c:pt>
                <c:pt idx="6">
                  <c:v>Asset &amp; Resource Optimisation</c:v>
                </c:pt>
                <c:pt idx="7">
                  <c:v>Business &amp; Clinical Intelligence</c:v>
                </c:pt>
                <c:pt idx="8">
                  <c:v>Standards</c:v>
                </c:pt>
                <c:pt idx="9">
                  <c:v>Enabling Infrastructure</c:v>
                </c:pt>
              </c:strCache>
            </c:strRef>
          </c:cat>
          <c:val>
            <c:numRef>
              <c:f>Sheet1!$B$2:$K$2</c:f>
              <c:numCache>
                <c:formatCode>0</c:formatCode>
                <c:ptCount val="10"/>
                <c:pt idx="0">
                  <c:v>42.882352941176471</c:v>
                </c:pt>
                <c:pt idx="1">
                  <c:v>52.181034482758619</c:v>
                </c:pt>
                <c:pt idx="2">
                  <c:v>49.05857740585774</c:v>
                </c:pt>
                <c:pt idx="3">
                  <c:v>27.877118644067796</c:v>
                </c:pt>
                <c:pt idx="4">
                  <c:v>35.493670886075947</c:v>
                </c:pt>
                <c:pt idx="5">
                  <c:v>32.624472573839661</c:v>
                </c:pt>
                <c:pt idx="6">
                  <c:v>42.502109704641349</c:v>
                </c:pt>
                <c:pt idx="8">
                  <c:v>40.785714285714285</c:v>
                </c:pt>
                <c:pt idx="9">
                  <c:v>67.966386554621849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Records, Assessments &amp; Plans</c:v>
                </c:pt>
                <c:pt idx="1">
                  <c:v>Orders &amp; Results Management</c:v>
                </c:pt>
                <c:pt idx="2">
                  <c:v>Transfers Of Care</c:v>
                </c:pt>
                <c:pt idx="3">
                  <c:v>Medicines Optimisation</c:v>
                </c:pt>
                <c:pt idx="4">
                  <c:v>Decision Support</c:v>
                </c:pt>
                <c:pt idx="5">
                  <c:v>Remote &amp; Assistive Care</c:v>
                </c:pt>
                <c:pt idx="6">
                  <c:v>Asset &amp; Resource Optimisation</c:v>
                </c:pt>
                <c:pt idx="7">
                  <c:v>Business &amp; Clinical Intelligence</c:v>
                </c:pt>
                <c:pt idx="8">
                  <c:v>Standards</c:v>
                </c:pt>
                <c:pt idx="9">
                  <c:v>Enabling Infrastructure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56</c:v>
                </c:pt>
                <c:pt idx="1">
                  <c:v>61</c:v>
                </c:pt>
                <c:pt idx="2">
                  <c:v>59</c:v>
                </c:pt>
                <c:pt idx="3">
                  <c:v>38</c:v>
                </c:pt>
                <c:pt idx="4">
                  <c:v>46</c:v>
                </c:pt>
                <c:pt idx="5">
                  <c:v>41</c:v>
                </c:pt>
                <c:pt idx="6">
                  <c:v>53</c:v>
                </c:pt>
                <c:pt idx="7">
                  <c:v>70</c:v>
                </c:pt>
                <c:pt idx="8">
                  <c:v>56</c:v>
                </c:pt>
                <c:pt idx="9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16864"/>
        <c:axId val="86518400"/>
      </c:barChart>
      <c:catAx>
        <c:axId val="8651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86518400"/>
        <c:crosses val="autoZero"/>
        <c:auto val="1"/>
        <c:lblAlgn val="ctr"/>
        <c:lblOffset val="100"/>
        <c:noMultiLvlLbl val="0"/>
      </c:catAx>
      <c:valAx>
        <c:axId val="86518400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86516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29759147753588E-2"/>
          <c:y val="3.4744027287031964E-2"/>
          <c:w val="0.92826973804474033"/>
          <c:h val="0.9138554005829092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Acute!$AL$2:$AL$152</c:f>
              <c:numCache>
                <c:formatCode>General</c:formatCode>
                <c:ptCount val="15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</c:v>
                </c:pt>
                <c:pt idx="4">
                  <c:v>97</c:v>
                </c:pt>
                <c:pt idx="5">
                  <c:v>96</c:v>
                </c:pt>
                <c:pt idx="6">
                  <c:v>96</c:v>
                </c:pt>
                <c:pt idx="7">
                  <c:v>96</c:v>
                </c:pt>
                <c:pt idx="8">
                  <c:v>94</c:v>
                </c:pt>
                <c:pt idx="9">
                  <c:v>93</c:v>
                </c:pt>
                <c:pt idx="10">
                  <c:v>93</c:v>
                </c:pt>
                <c:pt idx="11">
                  <c:v>93</c:v>
                </c:pt>
                <c:pt idx="12">
                  <c:v>93</c:v>
                </c:pt>
                <c:pt idx="13">
                  <c:v>92</c:v>
                </c:pt>
                <c:pt idx="14">
                  <c:v>92</c:v>
                </c:pt>
                <c:pt idx="15">
                  <c:v>92</c:v>
                </c:pt>
                <c:pt idx="16">
                  <c:v>92</c:v>
                </c:pt>
                <c:pt idx="17">
                  <c:v>91</c:v>
                </c:pt>
                <c:pt idx="18">
                  <c:v>91</c:v>
                </c:pt>
                <c:pt idx="19">
                  <c:v>91</c:v>
                </c:pt>
                <c:pt idx="20">
                  <c:v>90</c:v>
                </c:pt>
                <c:pt idx="21">
                  <c:v>90</c:v>
                </c:pt>
                <c:pt idx="22">
                  <c:v>90</c:v>
                </c:pt>
                <c:pt idx="23">
                  <c:v>89</c:v>
                </c:pt>
                <c:pt idx="24">
                  <c:v>89</c:v>
                </c:pt>
                <c:pt idx="25">
                  <c:v>89</c:v>
                </c:pt>
                <c:pt idx="26">
                  <c:v>88</c:v>
                </c:pt>
                <c:pt idx="27">
                  <c:v>88</c:v>
                </c:pt>
                <c:pt idx="28">
                  <c:v>#N/A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87</c:v>
                </c:pt>
                <c:pt idx="35">
                  <c:v>87</c:v>
                </c:pt>
                <c:pt idx="36">
                  <c:v>87</c:v>
                </c:pt>
                <c:pt idx="37">
                  <c:v>86</c:v>
                </c:pt>
                <c:pt idx="38">
                  <c:v>86</c:v>
                </c:pt>
                <c:pt idx="39">
                  <c:v>86</c:v>
                </c:pt>
                <c:pt idx="40">
                  <c:v>86</c:v>
                </c:pt>
                <c:pt idx="41">
                  <c:v>84</c:v>
                </c:pt>
                <c:pt idx="42">
                  <c:v>84</c:v>
                </c:pt>
                <c:pt idx="43">
                  <c:v>83</c:v>
                </c:pt>
                <c:pt idx="44">
                  <c:v>83</c:v>
                </c:pt>
                <c:pt idx="45">
                  <c:v>83</c:v>
                </c:pt>
                <c:pt idx="46">
                  <c:v>83</c:v>
                </c:pt>
                <c:pt idx="47">
                  <c:v>83</c:v>
                </c:pt>
                <c:pt idx="48">
                  <c:v>83</c:v>
                </c:pt>
                <c:pt idx="49">
                  <c:v>82</c:v>
                </c:pt>
                <c:pt idx="50">
                  <c:v>82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  <c:pt idx="54">
                  <c:v>80</c:v>
                </c:pt>
                <c:pt idx="55">
                  <c:v>79</c:v>
                </c:pt>
                <c:pt idx="56">
                  <c:v>79</c:v>
                </c:pt>
                <c:pt idx="57">
                  <c:v>79</c:v>
                </c:pt>
                <c:pt idx="58">
                  <c:v>79</c:v>
                </c:pt>
                <c:pt idx="59">
                  <c:v>78</c:v>
                </c:pt>
                <c:pt idx="60">
                  <c:v>78</c:v>
                </c:pt>
                <c:pt idx="61">
                  <c:v>78</c:v>
                </c:pt>
                <c:pt idx="62">
                  <c:v>77</c:v>
                </c:pt>
                <c:pt idx="63">
                  <c:v>77</c:v>
                </c:pt>
                <c:pt idx="64">
                  <c:v>77</c:v>
                </c:pt>
                <c:pt idx="65">
                  <c:v>77</c:v>
                </c:pt>
                <c:pt idx="66">
                  <c:v>77</c:v>
                </c:pt>
                <c:pt idx="67">
                  <c:v>76</c:v>
                </c:pt>
                <c:pt idx="68">
                  <c:v>75</c:v>
                </c:pt>
                <c:pt idx="69">
                  <c:v>75</c:v>
                </c:pt>
                <c:pt idx="70">
                  <c:v>74</c:v>
                </c:pt>
                <c:pt idx="71">
                  <c:v>74</c:v>
                </c:pt>
                <c:pt idx="72">
                  <c:v>73</c:v>
                </c:pt>
                <c:pt idx="73">
                  <c:v>73</c:v>
                </c:pt>
                <c:pt idx="74">
                  <c:v>73</c:v>
                </c:pt>
                <c:pt idx="75">
                  <c:v>72</c:v>
                </c:pt>
                <c:pt idx="76">
                  <c:v>71</c:v>
                </c:pt>
                <c:pt idx="77">
                  <c:v>71</c:v>
                </c:pt>
                <c:pt idx="78">
                  <c:v>71</c:v>
                </c:pt>
                <c:pt idx="79">
                  <c:v>70</c:v>
                </c:pt>
                <c:pt idx="80">
                  <c:v>70</c:v>
                </c:pt>
                <c:pt idx="81">
                  <c:v>69</c:v>
                </c:pt>
                <c:pt idx="82">
                  <c:v>68</c:v>
                </c:pt>
                <c:pt idx="83">
                  <c:v>68</c:v>
                </c:pt>
                <c:pt idx="84">
                  <c:v>67</c:v>
                </c:pt>
                <c:pt idx="85">
                  <c:v>67</c:v>
                </c:pt>
                <c:pt idx="86">
                  <c:v>67</c:v>
                </c:pt>
                <c:pt idx="87">
                  <c:v>66</c:v>
                </c:pt>
                <c:pt idx="88">
                  <c:v>66</c:v>
                </c:pt>
                <c:pt idx="89">
                  <c:v>66</c:v>
                </c:pt>
                <c:pt idx="90">
                  <c:v>66</c:v>
                </c:pt>
                <c:pt idx="91">
                  <c:v>65</c:v>
                </c:pt>
                <c:pt idx="92">
                  <c:v>65</c:v>
                </c:pt>
                <c:pt idx="93">
                  <c:v>65</c:v>
                </c:pt>
                <c:pt idx="94">
                  <c:v>65</c:v>
                </c:pt>
                <c:pt idx="95">
                  <c:v>64</c:v>
                </c:pt>
                <c:pt idx="96">
                  <c:v>64</c:v>
                </c:pt>
                <c:pt idx="97">
                  <c:v>64</c:v>
                </c:pt>
                <c:pt idx="98">
                  <c:v>62</c:v>
                </c:pt>
                <c:pt idx="99">
                  <c:v>62</c:v>
                </c:pt>
                <c:pt idx="100">
                  <c:v>62</c:v>
                </c:pt>
                <c:pt idx="101">
                  <c:v>61</c:v>
                </c:pt>
                <c:pt idx="102">
                  <c:v>61</c:v>
                </c:pt>
                <c:pt idx="103">
                  <c:v>61</c:v>
                </c:pt>
                <c:pt idx="104">
                  <c:v>60</c:v>
                </c:pt>
                <c:pt idx="105">
                  <c:v>59</c:v>
                </c:pt>
                <c:pt idx="106">
                  <c:v>58</c:v>
                </c:pt>
                <c:pt idx="107">
                  <c:v>58</c:v>
                </c:pt>
                <c:pt idx="108">
                  <c:v>57</c:v>
                </c:pt>
                <c:pt idx="109">
                  <c:v>57</c:v>
                </c:pt>
                <c:pt idx="110">
                  <c:v>57</c:v>
                </c:pt>
                <c:pt idx="111">
                  <c:v>56</c:v>
                </c:pt>
                <c:pt idx="112">
                  <c:v>56</c:v>
                </c:pt>
                <c:pt idx="113">
                  <c:v>56</c:v>
                </c:pt>
                <c:pt idx="114">
                  <c:v>55</c:v>
                </c:pt>
                <c:pt idx="115">
                  <c:v>55</c:v>
                </c:pt>
                <c:pt idx="116">
                  <c:v>54</c:v>
                </c:pt>
                <c:pt idx="117">
                  <c:v>53</c:v>
                </c:pt>
                <c:pt idx="118">
                  <c:v>53</c:v>
                </c:pt>
                <c:pt idx="119">
                  <c:v>53</c:v>
                </c:pt>
                <c:pt idx="120">
                  <c:v>52</c:v>
                </c:pt>
                <c:pt idx="121">
                  <c:v>50</c:v>
                </c:pt>
                <c:pt idx="122">
                  <c:v>50</c:v>
                </c:pt>
                <c:pt idx="123">
                  <c:v>49</c:v>
                </c:pt>
                <c:pt idx="124">
                  <c:v>49</c:v>
                </c:pt>
                <c:pt idx="125">
                  <c:v>48</c:v>
                </c:pt>
                <c:pt idx="126">
                  <c:v>47</c:v>
                </c:pt>
                <c:pt idx="127">
                  <c:v>47</c:v>
                </c:pt>
                <c:pt idx="128">
                  <c:v>47</c:v>
                </c:pt>
                <c:pt idx="129">
                  <c:v>47</c:v>
                </c:pt>
                <c:pt idx="130">
                  <c:v>46</c:v>
                </c:pt>
                <c:pt idx="131">
                  <c:v>46</c:v>
                </c:pt>
                <c:pt idx="132">
                  <c:v>46</c:v>
                </c:pt>
                <c:pt idx="133">
                  <c:v>45</c:v>
                </c:pt>
                <c:pt idx="134">
                  <c:v>45</c:v>
                </c:pt>
                <c:pt idx="135">
                  <c:v>44</c:v>
                </c:pt>
                <c:pt idx="136">
                  <c:v>41</c:v>
                </c:pt>
                <c:pt idx="137">
                  <c:v>41</c:v>
                </c:pt>
                <c:pt idx="138">
                  <c:v>41</c:v>
                </c:pt>
                <c:pt idx="139">
                  <c:v>38</c:v>
                </c:pt>
                <c:pt idx="140">
                  <c:v>35</c:v>
                </c:pt>
                <c:pt idx="141">
                  <c:v>35</c:v>
                </c:pt>
                <c:pt idx="142">
                  <c:v>32</c:v>
                </c:pt>
                <c:pt idx="143">
                  <c:v>31</c:v>
                </c:pt>
                <c:pt idx="144">
                  <c:v>30</c:v>
                </c:pt>
                <c:pt idx="145">
                  <c:v>30</c:v>
                </c:pt>
                <c:pt idx="146">
                  <c:v>27</c:v>
                </c:pt>
                <c:pt idx="147">
                  <c:v>25</c:v>
                </c:pt>
                <c:pt idx="148">
                  <c:v>16</c:v>
                </c:pt>
                <c:pt idx="149">
                  <c:v>0</c:v>
                </c:pt>
                <c:pt idx="150">
                  <c:v>0</c:v>
                </c:pt>
              </c:numCache>
            </c:numRef>
          </c:val>
        </c:ser>
        <c:ser>
          <c:idx val="1"/>
          <c:order val="1"/>
          <c:tx>
            <c:strRef>
              <c:f>'Care Settings Section'!$B$6</c:f>
              <c:strCache>
                <c:ptCount val="1"/>
                <c:pt idx="0">
                  <c:v>University Hospitals Coventry and Warwickshire NHS Trust</c:v>
                </c:pt>
              </c:strCache>
            </c:strRef>
          </c:tx>
          <c:invertIfNegative val="0"/>
          <c:dPt>
            <c:idx val="39"/>
            <c:invertIfNegative val="0"/>
            <c:bubble3D val="0"/>
            <c:spPr>
              <a:solidFill>
                <a:srgbClr val="C00000"/>
              </a:solidFill>
            </c:spPr>
          </c:dPt>
          <c:val>
            <c:numRef>
              <c:f>Acute!$AM$2:$AM$152</c:f>
              <c:numCache>
                <c:formatCode>General</c:formatCode>
                <c:ptCount val="1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88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86336"/>
        <c:axId val="88287872"/>
      </c:barChart>
      <c:catAx>
        <c:axId val="88286336"/>
        <c:scaling>
          <c:orientation val="minMax"/>
        </c:scaling>
        <c:delete val="1"/>
        <c:axPos val="b"/>
        <c:majorTickMark val="out"/>
        <c:minorTickMark val="none"/>
        <c:tickLblPos val="nextTo"/>
        <c:crossAx val="88287872"/>
        <c:crosses val="autoZero"/>
        <c:auto val="1"/>
        <c:lblAlgn val="ctr"/>
        <c:lblOffset val="100"/>
        <c:noMultiLvlLbl val="0"/>
      </c:catAx>
      <c:valAx>
        <c:axId val="882878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2863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A4B45-5D98-48BE-A334-EDEE8C6386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BAD4DB-D3C3-4936-8855-D37E4FB60114}">
      <dgm:prSet phldrT="[Text]" custT="1"/>
      <dgm:spPr>
        <a:solidFill>
          <a:schemeClr val="accent5">
            <a:lumMod val="5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GB" sz="1500" dirty="0" smtClean="0"/>
            <a:t> </a:t>
          </a:r>
          <a:endParaRPr lang="en-GB" sz="1500" dirty="0"/>
        </a:p>
      </dgm:t>
    </dgm:pt>
    <dgm:pt modelId="{0F8C1A98-E610-4531-874C-4EF5E241C1A2}" type="parTrans" cxnId="{C5376226-8813-44B6-B22E-0B6D43743B22}">
      <dgm:prSet/>
      <dgm:spPr/>
      <dgm:t>
        <a:bodyPr/>
        <a:lstStyle/>
        <a:p>
          <a:endParaRPr lang="en-GB" sz="1500"/>
        </a:p>
      </dgm:t>
    </dgm:pt>
    <dgm:pt modelId="{549D2752-4BCE-4B21-95AC-1FFA4900DCFD}" type="sibTrans" cxnId="{C5376226-8813-44B6-B22E-0B6D43743B22}">
      <dgm:prSet/>
      <dgm:spPr/>
      <dgm:t>
        <a:bodyPr/>
        <a:lstStyle/>
        <a:p>
          <a:endParaRPr lang="en-GB" sz="1500"/>
        </a:p>
      </dgm:t>
    </dgm:pt>
    <dgm:pt modelId="{725BF1B2-9942-4296-AF73-B41BACA6E03F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altLang="en-US" sz="15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Distribute </a:t>
          </a:r>
          <a:r>
            <a:rPr lang="en-US" altLang="en-US" sz="1500" b="1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guidance notes</a:t>
          </a:r>
          <a:r>
            <a:rPr lang="en-US" altLang="en-US" sz="15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, provide </a:t>
          </a:r>
          <a:r>
            <a:rPr lang="en-US" altLang="en-US" sz="1500" b="1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support</a:t>
          </a:r>
          <a:r>
            <a:rPr lang="en-US" altLang="en-US" sz="15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 to validators</a:t>
          </a:r>
          <a:endParaRPr lang="en-GB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E67C2F-25A6-4007-B524-FD3FB5F1932F}" type="parTrans" cxnId="{7727F90E-65B1-4EA2-B5A3-EC5DF506D0B8}">
      <dgm:prSet/>
      <dgm:spPr/>
      <dgm:t>
        <a:bodyPr/>
        <a:lstStyle/>
        <a:p>
          <a:endParaRPr lang="en-GB" sz="1500"/>
        </a:p>
      </dgm:t>
    </dgm:pt>
    <dgm:pt modelId="{8ACF174E-0527-4D91-86B6-E30DEC6E684E}" type="sibTrans" cxnId="{7727F90E-65B1-4EA2-B5A3-EC5DF506D0B8}">
      <dgm:prSet/>
      <dgm:spPr/>
      <dgm:t>
        <a:bodyPr/>
        <a:lstStyle/>
        <a:p>
          <a:endParaRPr lang="en-GB" sz="1500"/>
        </a:p>
      </dgm:t>
    </dgm:pt>
    <dgm:pt modelId="{6FE2EC4C-3962-48E3-8252-E35615FB4C9B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GB" sz="1500" dirty="0" smtClean="0"/>
            <a:t> </a:t>
          </a:r>
          <a:endParaRPr lang="en-GB" sz="1500" dirty="0"/>
        </a:p>
      </dgm:t>
    </dgm:pt>
    <dgm:pt modelId="{76A97AED-5533-40DD-B4BA-A3FECD27D1E5}" type="parTrans" cxnId="{B1C34C86-ED02-441A-8430-08D997C18FD4}">
      <dgm:prSet/>
      <dgm:spPr/>
      <dgm:t>
        <a:bodyPr/>
        <a:lstStyle/>
        <a:p>
          <a:endParaRPr lang="en-GB" sz="1500"/>
        </a:p>
      </dgm:t>
    </dgm:pt>
    <dgm:pt modelId="{85ABDBD5-27C5-4673-AA1E-67119BCF3574}" type="sibTrans" cxnId="{B1C34C86-ED02-441A-8430-08D997C18FD4}">
      <dgm:prSet/>
      <dgm:spPr/>
      <dgm:t>
        <a:bodyPr/>
        <a:lstStyle/>
        <a:p>
          <a:endParaRPr lang="en-GB" sz="1500"/>
        </a:p>
      </dgm:t>
    </dgm:pt>
    <dgm:pt modelId="{FC5B2BC4-4C5D-44C4-8DC5-2050F2F25D0A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GB" sz="1500" dirty="0" smtClean="0"/>
            <a:t> </a:t>
          </a:r>
          <a:endParaRPr lang="en-GB" sz="1500" dirty="0"/>
        </a:p>
      </dgm:t>
    </dgm:pt>
    <dgm:pt modelId="{C2719F78-7F5E-4454-BE30-551F31DE73AE}" type="parTrans" cxnId="{2A1DA2CC-15FD-4619-AEEA-6533278631D1}">
      <dgm:prSet/>
      <dgm:spPr/>
      <dgm:t>
        <a:bodyPr/>
        <a:lstStyle/>
        <a:p>
          <a:endParaRPr lang="en-GB" sz="1500"/>
        </a:p>
      </dgm:t>
    </dgm:pt>
    <dgm:pt modelId="{16B8BE63-02F8-4C50-9570-3ECCB752614C}" type="sibTrans" cxnId="{2A1DA2CC-15FD-4619-AEEA-6533278631D1}">
      <dgm:prSet/>
      <dgm:spPr/>
      <dgm:t>
        <a:bodyPr/>
        <a:lstStyle/>
        <a:p>
          <a:endParaRPr lang="en-GB" sz="1500"/>
        </a:p>
      </dgm:t>
    </dgm:pt>
    <dgm:pt modelId="{307A397E-3A36-48F1-A977-D044403B70E9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altLang="en-US" sz="1500" b="1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Document </a:t>
          </a:r>
          <a:r>
            <a:rPr lang="en-US" altLang="en-US" sz="15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the process and differences between self-assessed peer validated scores and share process insights and learning with </a:t>
          </a:r>
          <a:r>
            <a:rPr lang="en-US" altLang="en-US" sz="1500" b="1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NHS England</a:t>
          </a:r>
          <a:r>
            <a:rPr lang="en-US" altLang="en-US" sz="15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 </a:t>
          </a:r>
          <a:endParaRPr lang="en-GB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B52E5C-D370-417C-B2F2-F8D5BFC26F64}" type="parTrans" cxnId="{AAAF4E52-D160-4E34-81B7-0EC3439520B4}">
      <dgm:prSet/>
      <dgm:spPr/>
      <dgm:t>
        <a:bodyPr/>
        <a:lstStyle/>
        <a:p>
          <a:endParaRPr lang="en-GB" sz="1500"/>
        </a:p>
      </dgm:t>
    </dgm:pt>
    <dgm:pt modelId="{238A2CCC-789B-4A8C-841D-C2F8EDE66CEA}" type="sibTrans" cxnId="{AAAF4E52-D160-4E34-81B7-0EC3439520B4}">
      <dgm:prSet/>
      <dgm:spPr/>
      <dgm:t>
        <a:bodyPr/>
        <a:lstStyle/>
        <a:p>
          <a:endParaRPr lang="en-GB" sz="1500"/>
        </a:p>
      </dgm:t>
    </dgm:pt>
    <dgm:pt modelId="{DDEEA6AB-6A25-4B1F-8668-53D23D9594D8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n-GB" sz="1500" dirty="0"/>
        </a:p>
      </dgm:t>
    </dgm:pt>
    <dgm:pt modelId="{B854040D-8407-450C-AF27-565095577395}" type="parTrans" cxnId="{290A3EF1-1B64-411E-A581-8BE0970ADF84}">
      <dgm:prSet/>
      <dgm:spPr/>
      <dgm:t>
        <a:bodyPr/>
        <a:lstStyle/>
        <a:p>
          <a:endParaRPr lang="en-GB" sz="1500"/>
        </a:p>
      </dgm:t>
    </dgm:pt>
    <dgm:pt modelId="{897D988F-F071-4CEF-912B-BCE56FAB29A7}" type="sibTrans" cxnId="{290A3EF1-1B64-411E-A581-8BE0970ADF84}">
      <dgm:prSet/>
      <dgm:spPr/>
      <dgm:t>
        <a:bodyPr/>
        <a:lstStyle/>
        <a:p>
          <a:endParaRPr lang="en-GB" sz="1500"/>
        </a:p>
      </dgm:t>
    </dgm:pt>
    <dgm:pt modelId="{57898172-DB73-4BEE-9F73-B36AA5E15FDC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n-GB" sz="1500" dirty="0"/>
        </a:p>
      </dgm:t>
    </dgm:pt>
    <dgm:pt modelId="{AC568F2E-C8E3-4597-92ED-46389E7CD5B2}" type="parTrans" cxnId="{88D00D97-5CFE-42C8-A505-A182184FB0DE}">
      <dgm:prSet/>
      <dgm:spPr/>
      <dgm:t>
        <a:bodyPr/>
        <a:lstStyle/>
        <a:p>
          <a:endParaRPr lang="en-GB" sz="1500"/>
        </a:p>
      </dgm:t>
    </dgm:pt>
    <dgm:pt modelId="{0FC82196-AB4D-476C-9F11-5A7DE1BA3229}" type="sibTrans" cxnId="{88D00D97-5CFE-42C8-A505-A182184FB0DE}">
      <dgm:prSet/>
      <dgm:spPr/>
      <dgm:t>
        <a:bodyPr/>
        <a:lstStyle/>
        <a:p>
          <a:endParaRPr lang="en-GB" sz="1500"/>
        </a:p>
      </dgm:t>
    </dgm:pt>
    <dgm:pt modelId="{7B8470ED-D406-47D3-A6AC-1DE9B938C685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altLang="en-US" sz="15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Invite pilots to </a:t>
          </a:r>
          <a:r>
            <a:rPr lang="en-US" altLang="en-US" sz="1500" b="1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self-assess </a:t>
          </a:r>
          <a:r>
            <a:rPr lang="en-US" altLang="en-US" sz="15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their Digital Maturity and produce supporting evidence. Submit self-assessment to peer for </a:t>
          </a:r>
          <a:r>
            <a:rPr lang="en-US" altLang="en-US" sz="1500" b="1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review and validation</a:t>
          </a:r>
          <a:endParaRPr lang="en-GB" sz="1500" dirty="0"/>
        </a:p>
      </dgm:t>
    </dgm:pt>
    <dgm:pt modelId="{D08361D7-20B6-48BC-AE14-B443C108D543}" type="parTrans" cxnId="{32E411CC-1329-4CCD-A3FB-7FFE4AC34E66}">
      <dgm:prSet/>
      <dgm:spPr/>
      <dgm:t>
        <a:bodyPr/>
        <a:lstStyle/>
        <a:p>
          <a:endParaRPr lang="en-GB" sz="1500"/>
        </a:p>
      </dgm:t>
    </dgm:pt>
    <dgm:pt modelId="{E8C6556B-8091-4C29-9997-DC8845781C71}" type="sibTrans" cxnId="{32E411CC-1329-4CCD-A3FB-7FFE4AC34E66}">
      <dgm:prSet/>
      <dgm:spPr/>
      <dgm:t>
        <a:bodyPr/>
        <a:lstStyle/>
        <a:p>
          <a:endParaRPr lang="en-GB" sz="1500"/>
        </a:p>
      </dgm:t>
    </dgm:pt>
    <dgm:pt modelId="{A2F5F246-00D3-4046-B1E2-494D2671D176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altLang="en-US" sz="1500" dirty="0" smtClean="0">
              <a:solidFill>
                <a:srgbClr val="000000"/>
              </a:solidFill>
              <a:latin typeface="Arial"/>
              <a:ea typeface="Calibri" pitchFamily="34" charset="0"/>
            </a:rPr>
            <a:t>Schedule </a:t>
          </a:r>
          <a:r>
            <a:rPr lang="en-US" altLang="en-US" sz="1500" b="1" dirty="0" smtClean="0">
              <a:solidFill>
                <a:srgbClr val="000000"/>
              </a:solidFill>
              <a:latin typeface="Arial"/>
              <a:ea typeface="Calibri" pitchFamily="34" charset="0"/>
            </a:rPr>
            <a:t>meetings </a:t>
          </a:r>
          <a:r>
            <a:rPr lang="en-US" altLang="en-US" sz="1500" dirty="0" smtClean="0">
              <a:solidFill>
                <a:srgbClr val="000000"/>
              </a:solidFill>
              <a:latin typeface="Arial"/>
              <a:ea typeface="Calibri" pitchFamily="34" charset="0"/>
            </a:rPr>
            <a:t>to jointly review DMA self-assessed scores, </a:t>
          </a:r>
          <a:r>
            <a:rPr lang="en-US" altLang="en-US" sz="1500" b="1" dirty="0" smtClean="0">
              <a:solidFill>
                <a:srgbClr val="000000"/>
              </a:solidFill>
              <a:latin typeface="Arial"/>
              <a:ea typeface="Calibri" pitchFamily="34" charset="0"/>
            </a:rPr>
            <a:t>challenge </a:t>
          </a:r>
          <a:r>
            <a:rPr lang="en-US" altLang="en-US" sz="1500" dirty="0" smtClean="0">
              <a:solidFill>
                <a:srgbClr val="000000"/>
              </a:solidFill>
              <a:latin typeface="Arial"/>
              <a:ea typeface="Calibri" pitchFamily="34" charset="0"/>
            </a:rPr>
            <a:t>each other based on evidence to ensure </a:t>
          </a:r>
          <a:r>
            <a:rPr lang="en-US" altLang="en-US" sz="1500" b="1" dirty="0" smtClean="0">
              <a:solidFill>
                <a:srgbClr val="000000"/>
              </a:solidFill>
              <a:latin typeface="Arial"/>
              <a:ea typeface="Calibri" pitchFamily="34" charset="0"/>
            </a:rPr>
            <a:t>consistent and accurate </a:t>
          </a:r>
          <a:r>
            <a:rPr lang="en-US" altLang="en-US" sz="1500" dirty="0" smtClean="0">
              <a:solidFill>
                <a:srgbClr val="000000"/>
              </a:solidFill>
              <a:latin typeface="Arial"/>
              <a:ea typeface="Calibri" pitchFamily="34" charset="0"/>
            </a:rPr>
            <a:t>interpretation and scoring. ISDN to oversee processes and assessments to ensure </a:t>
          </a:r>
          <a:r>
            <a:rPr lang="en-US" altLang="en-US" sz="1500" b="1" dirty="0" smtClean="0">
              <a:solidFill>
                <a:srgbClr val="000000"/>
              </a:solidFill>
              <a:latin typeface="Arial"/>
              <a:ea typeface="Calibri" pitchFamily="34" charset="0"/>
            </a:rPr>
            <a:t>consistency</a:t>
          </a:r>
          <a:endParaRPr lang="en-GB" sz="1500" dirty="0"/>
        </a:p>
      </dgm:t>
    </dgm:pt>
    <dgm:pt modelId="{00AAF60D-B8C9-468E-B0BE-E57E86A9EE8D}" type="parTrans" cxnId="{2F7B1680-5964-494E-B5BB-9334DF36984E}">
      <dgm:prSet/>
      <dgm:spPr/>
      <dgm:t>
        <a:bodyPr/>
        <a:lstStyle/>
        <a:p>
          <a:endParaRPr lang="en-GB" sz="1500"/>
        </a:p>
      </dgm:t>
    </dgm:pt>
    <dgm:pt modelId="{A246908C-30E8-4EAC-98FE-A55ADF2885B2}" type="sibTrans" cxnId="{2F7B1680-5964-494E-B5BB-9334DF36984E}">
      <dgm:prSet/>
      <dgm:spPr/>
      <dgm:t>
        <a:bodyPr/>
        <a:lstStyle/>
        <a:p>
          <a:endParaRPr lang="en-GB" sz="1500"/>
        </a:p>
      </dgm:t>
    </dgm:pt>
    <dgm:pt modelId="{3FC473D5-2DDD-42E2-A3F1-1A3FE046DC01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altLang="en-US" sz="1500" b="1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Match pilots up</a:t>
          </a:r>
          <a:r>
            <a:rPr lang="en-US" altLang="en-US" sz="15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 to undertake peer validation. Approach will be a </a:t>
          </a:r>
          <a:r>
            <a:rPr lang="en-US" altLang="en-US" sz="1500" b="1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mutual peer validation</a:t>
          </a:r>
          <a:r>
            <a:rPr lang="en-US" altLang="en-US" sz="15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 process, where validators assess each other’s DMAs</a:t>
          </a:r>
          <a:endParaRPr lang="en-GB" sz="1500" dirty="0"/>
        </a:p>
      </dgm:t>
    </dgm:pt>
    <dgm:pt modelId="{33A2C558-9A33-4636-9A33-A574115E18BF}" type="sibTrans" cxnId="{66BEDC37-D682-4966-B3B0-0818BEF61691}">
      <dgm:prSet/>
      <dgm:spPr/>
      <dgm:t>
        <a:bodyPr/>
        <a:lstStyle/>
        <a:p>
          <a:endParaRPr lang="en-GB" sz="1500"/>
        </a:p>
      </dgm:t>
    </dgm:pt>
    <dgm:pt modelId="{6B68F82E-1F5C-4036-8728-766E4C5DA75B}" type="parTrans" cxnId="{66BEDC37-D682-4966-B3B0-0818BEF61691}">
      <dgm:prSet/>
      <dgm:spPr/>
      <dgm:t>
        <a:bodyPr/>
        <a:lstStyle/>
        <a:p>
          <a:endParaRPr lang="en-GB" sz="1500"/>
        </a:p>
      </dgm:t>
    </dgm:pt>
    <dgm:pt modelId="{3A7147D1-B64E-4DBE-92A8-B9C5E4618796}" type="pres">
      <dgm:prSet presAssocID="{898A4B45-5D98-48BE-A334-EDEE8C6386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FF283C-9E7F-42B1-9AF2-B387A2014232}" type="pres">
      <dgm:prSet presAssocID="{09BAD4DB-D3C3-4936-8855-D37E4FB60114}" presName="composite" presStyleCnt="0"/>
      <dgm:spPr/>
    </dgm:pt>
    <dgm:pt modelId="{C58A7DF9-3A63-4D2B-9033-E321EBEB37FF}" type="pres">
      <dgm:prSet presAssocID="{09BAD4DB-D3C3-4936-8855-D37E4FB6011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934F52-D26A-453E-B398-B517F74E21B6}" type="pres">
      <dgm:prSet presAssocID="{09BAD4DB-D3C3-4936-8855-D37E4FB6011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8126CA-E400-4EFC-8393-24B958D8D509}" type="pres">
      <dgm:prSet presAssocID="{549D2752-4BCE-4B21-95AC-1FFA4900DCFD}" presName="sp" presStyleCnt="0"/>
      <dgm:spPr/>
    </dgm:pt>
    <dgm:pt modelId="{A546056E-055E-4073-B740-249E0A0FD0B9}" type="pres">
      <dgm:prSet presAssocID="{6FE2EC4C-3962-48E3-8252-E35615FB4C9B}" presName="composite" presStyleCnt="0"/>
      <dgm:spPr/>
    </dgm:pt>
    <dgm:pt modelId="{00AD3A9D-8862-4BC6-B269-1761F504C99D}" type="pres">
      <dgm:prSet presAssocID="{6FE2EC4C-3962-48E3-8252-E35615FB4C9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D02A88-4594-4088-8943-748A53CB96F6}" type="pres">
      <dgm:prSet presAssocID="{6FE2EC4C-3962-48E3-8252-E35615FB4C9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94D2E9-9BBA-4107-B64D-2BE1CC47AA70}" type="pres">
      <dgm:prSet presAssocID="{85ABDBD5-27C5-4673-AA1E-67119BCF3574}" presName="sp" presStyleCnt="0"/>
      <dgm:spPr/>
    </dgm:pt>
    <dgm:pt modelId="{A77CA928-0E00-450F-89D3-B77815C81437}" type="pres">
      <dgm:prSet presAssocID="{FC5B2BC4-4C5D-44C4-8DC5-2050F2F25D0A}" presName="composite" presStyleCnt="0"/>
      <dgm:spPr/>
    </dgm:pt>
    <dgm:pt modelId="{3503F097-73E6-4930-B510-EE50B962557B}" type="pres">
      <dgm:prSet presAssocID="{FC5B2BC4-4C5D-44C4-8DC5-2050F2F25D0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4C6A0B-92AE-4723-9341-B0AA98C90371}" type="pres">
      <dgm:prSet presAssocID="{FC5B2BC4-4C5D-44C4-8DC5-2050F2F25D0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17D5FB-BB73-4FF3-ADD1-36FE66CE6DA5}" type="pres">
      <dgm:prSet presAssocID="{16B8BE63-02F8-4C50-9570-3ECCB752614C}" presName="sp" presStyleCnt="0"/>
      <dgm:spPr/>
    </dgm:pt>
    <dgm:pt modelId="{7777CAA3-FC86-4CA8-ACEA-DBD7E75DB18F}" type="pres">
      <dgm:prSet presAssocID="{57898172-DB73-4BEE-9F73-B36AA5E15FDC}" presName="composite" presStyleCnt="0"/>
      <dgm:spPr/>
    </dgm:pt>
    <dgm:pt modelId="{3F0F6F49-418C-4840-A3E1-9A5F9F2757D1}" type="pres">
      <dgm:prSet presAssocID="{57898172-DB73-4BEE-9F73-B36AA5E15FD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CA9E11-F8D1-494A-BD39-B8A6241A331D}" type="pres">
      <dgm:prSet presAssocID="{57898172-DB73-4BEE-9F73-B36AA5E15FD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6A4A79-933C-4720-82DD-109B5776583D}" type="pres">
      <dgm:prSet presAssocID="{0FC82196-AB4D-476C-9F11-5A7DE1BA3229}" presName="sp" presStyleCnt="0"/>
      <dgm:spPr/>
    </dgm:pt>
    <dgm:pt modelId="{D9C1EF44-1D47-4DCE-9BA4-352FA951BDAD}" type="pres">
      <dgm:prSet presAssocID="{DDEEA6AB-6A25-4B1F-8668-53D23D9594D8}" presName="composite" presStyleCnt="0"/>
      <dgm:spPr/>
    </dgm:pt>
    <dgm:pt modelId="{7F456194-B58B-41B8-B0CA-03F05FE1E54A}" type="pres">
      <dgm:prSet presAssocID="{DDEEA6AB-6A25-4B1F-8668-53D23D9594D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239972-EAF2-46F0-869E-CA06B886A089}" type="pres">
      <dgm:prSet presAssocID="{DDEEA6AB-6A25-4B1F-8668-53D23D9594D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7852FB-A208-4B3B-B2A3-DD5ECE0F8D82}" type="presOf" srcId="{725BF1B2-9942-4296-AF73-B41BACA6E03F}" destId="{44934F52-D26A-453E-B398-B517F74E21B6}" srcOrd="0" destOrd="0" presId="urn:microsoft.com/office/officeart/2005/8/layout/chevron2"/>
    <dgm:cxn modelId="{3FD707FB-3AD4-4A2B-A845-62A3C5A03630}" type="presOf" srcId="{7B8470ED-D406-47D3-A6AC-1DE9B938C685}" destId="{0E4C6A0B-92AE-4723-9341-B0AA98C90371}" srcOrd="0" destOrd="0" presId="urn:microsoft.com/office/officeart/2005/8/layout/chevron2"/>
    <dgm:cxn modelId="{7727F90E-65B1-4EA2-B5A3-EC5DF506D0B8}" srcId="{09BAD4DB-D3C3-4936-8855-D37E4FB60114}" destId="{725BF1B2-9942-4296-AF73-B41BACA6E03F}" srcOrd="0" destOrd="0" parTransId="{BCE67C2F-25A6-4007-B524-FD3FB5F1932F}" sibTransId="{8ACF174E-0527-4D91-86B6-E30DEC6E684E}"/>
    <dgm:cxn modelId="{04723606-5762-4C65-84D2-F7ED5246A7F0}" type="presOf" srcId="{6FE2EC4C-3962-48E3-8252-E35615FB4C9B}" destId="{00AD3A9D-8862-4BC6-B269-1761F504C99D}" srcOrd="0" destOrd="0" presId="urn:microsoft.com/office/officeart/2005/8/layout/chevron2"/>
    <dgm:cxn modelId="{AAAF4E52-D160-4E34-81B7-0EC3439520B4}" srcId="{DDEEA6AB-6A25-4B1F-8668-53D23D9594D8}" destId="{307A397E-3A36-48F1-A977-D044403B70E9}" srcOrd="0" destOrd="0" parTransId="{C5B52E5C-D370-417C-B2F2-F8D5BFC26F64}" sibTransId="{238A2CCC-789B-4A8C-841D-C2F8EDE66CEA}"/>
    <dgm:cxn modelId="{290A3EF1-1B64-411E-A581-8BE0970ADF84}" srcId="{898A4B45-5D98-48BE-A334-EDEE8C6386FF}" destId="{DDEEA6AB-6A25-4B1F-8668-53D23D9594D8}" srcOrd="4" destOrd="0" parTransId="{B854040D-8407-450C-AF27-565095577395}" sibTransId="{897D988F-F071-4CEF-912B-BCE56FAB29A7}"/>
    <dgm:cxn modelId="{88D00D97-5CFE-42C8-A505-A182184FB0DE}" srcId="{898A4B45-5D98-48BE-A334-EDEE8C6386FF}" destId="{57898172-DB73-4BEE-9F73-B36AA5E15FDC}" srcOrd="3" destOrd="0" parTransId="{AC568F2E-C8E3-4597-92ED-46389E7CD5B2}" sibTransId="{0FC82196-AB4D-476C-9F11-5A7DE1BA3229}"/>
    <dgm:cxn modelId="{98D2E047-6483-4274-97BC-009077CE7C41}" type="presOf" srcId="{DDEEA6AB-6A25-4B1F-8668-53D23D9594D8}" destId="{7F456194-B58B-41B8-B0CA-03F05FE1E54A}" srcOrd="0" destOrd="0" presId="urn:microsoft.com/office/officeart/2005/8/layout/chevron2"/>
    <dgm:cxn modelId="{C5376226-8813-44B6-B22E-0B6D43743B22}" srcId="{898A4B45-5D98-48BE-A334-EDEE8C6386FF}" destId="{09BAD4DB-D3C3-4936-8855-D37E4FB60114}" srcOrd="0" destOrd="0" parTransId="{0F8C1A98-E610-4531-874C-4EF5E241C1A2}" sibTransId="{549D2752-4BCE-4B21-95AC-1FFA4900DCFD}"/>
    <dgm:cxn modelId="{FAA0401E-73BB-429B-8F34-EF0DEE255F35}" type="presOf" srcId="{898A4B45-5D98-48BE-A334-EDEE8C6386FF}" destId="{3A7147D1-B64E-4DBE-92A8-B9C5E4618796}" srcOrd="0" destOrd="0" presId="urn:microsoft.com/office/officeart/2005/8/layout/chevron2"/>
    <dgm:cxn modelId="{2A1DA2CC-15FD-4619-AEEA-6533278631D1}" srcId="{898A4B45-5D98-48BE-A334-EDEE8C6386FF}" destId="{FC5B2BC4-4C5D-44C4-8DC5-2050F2F25D0A}" srcOrd="2" destOrd="0" parTransId="{C2719F78-7F5E-4454-BE30-551F31DE73AE}" sibTransId="{16B8BE63-02F8-4C50-9570-3ECCB752614C}"/>
    <dgm:cxn modelId="{2F7B1680-5964-494E-B5BB-9334DF36984E}" srcId="{57898172-DB73-4BEE-9F73-B36AA5E15FDC}" destId="{A2F5F246-00D3-4046-B1E2-494D2671D176}" srcOrd="0" destOrd="0" parTransId="{00AAF60D-B8C9-468E-B0BE-E57E86A9EE8D}" sibTransId="{A246908C-30E8-4EAC-98FE-A55ADF2885B2}"/>
    <dgm:cxn modelId="{B1C34C86-ED02-441A-8430-08D997C18FD4}" srcId="{898A4B45-5D98-48BE-A334-EDEE8C6386FF}" destId="{6FE2EC4C-3962-48E3-8252-E35615FB4C9B}" srcOrd="1" destOrd="0" parTransId="{76A97AED-5533-40DD-B4BA-A3FECD27D1E5}" sibTransId="{85ABDBD5-27C5-4673-AA1E-67119BCF3574}"/>
    <dgm:cxn modelId="{32E411CC-1329-4CCD-A3FB-7FFE4AC34E66}" srcId="{FC5B2BC4-4C5D-44C4-8DC5-2050F2F25D0A}" destId="{7B8470ED-D406-47D3-A6AC-1DE9B938C685}" srcOrd="0" destOrd="0" parTransId="{D08361D7-20B6-48BC-AE14-B443C108D543}" sibTransId="{E8C6556B-8091-4C29-9997-DC8845781C71}"/>
    <dgm:cxn modelId="{A96934B8-A24A-443D-92E9-0CB2A4EB5A69}" type="presOf" srcId="{3FC473D5-2DDD-42E2-A3F1-1A3FE046DC01}" destId="{FBD02A88-4594-4088-8943-748A53CB96F6}" srcOrd="0" destOrd="0" presId="urn:microsoft.com/office/officeart/2005/8/layout/chevron2"/>
    <dgm:cxn modelId="{FC539B8F-7A64-4E26-B48D-8AA1F67BFD7D}" type="presOf" srcId="{A2F5F246-00D3-4046-B1E2-494D2671D176}" destId="{73CA9E11-F8D1-494A-BD39-B8A6241A331D}" srcOrd="0" destOrd="0" presId="urn:microsoft.com/office/officeart/2005/8/layout/chevron2"/>
    <dgm:cxn modelId="{E8340329-B06C-4E81-ACCC-99E2ABA457C0}" type="presOf" srcId="{FC5B2BC4-4C5D-44C4-8DC5-2050F2F25D0A}" destId="{3503F097-73E6-4930-B510-EE50B962557B}" srcOrd="0" destOrd="0" presId="urn:microsoft.com/office/officeart/2005/8/layout/chevron2"/>
    <dgm:cxn modelId="{66BEDC37-D682-4966-B3B0-0818BEF61691}" srcId="{6FE2EC4C-3962-48E3-8252-E35615FB4C9B}" destId="{3FC473D5-2DDD-42E2-A3F1-1A3FE046DC01}" srcOrd="0" destOrd="0" parTransId="{6B68F82E-1F5C-4036-8728-766E4C5DA75B}" sibTransId="{33A2C558-9A33-4636-9A33-A574115E18BF}"/>
    <dgm:cxn modelId="{A4325A90-F057-4E6F-95EF-0E07A257BB8C}" type="presOf" srcId="{09BAD4DB-D3C3-4936-8855-D37E4FB60114}" destId="{C58A7DF9-3A63-4D2B-9033-E321EBEB37FF}" srcOrd="0" destOrd="0" presId="urn:microsoft.com/office/officeart/2005/8/layout/chevron2"/>
    <dgm:cxn modelId="{75532120-72E7-4A6C-BE93-52F1BBD2B6FE}" type="presOf" srcId="{307A397E-3A36-48F1-A977-D044403B70E9}" destId="{D6239972-EAF2-46F0-869E-CA06B886A089}" srcOrd="0" destOrd="0" presId="urn:microsoft.com/office/officeart/2005/8/layout/chevron2"/>
    <dgm:cxn modelId="{A2A66C58-799B-4AA2-BD32-47DA128E38E1}" type="presOf" srcId="{57898172-DB73-4BEE-9F73-B36AA5E15FDC}" destId="{3F0F6F49-418C-4840-A3E1-9A5F9F2757D1}" srcOrd="0" destOrd="0" presId="urn:microsoft.com/office/officeart/2005/8/layout/chevron2"/>
    <dgm:cxn modelId="{0EEC1837-33E0-489E-8A03-636D78CD3719}" type="presParOf" srcId="{3A7147D1-B64E-4DBE-92A8-B9C5E4618796}" destId="{70FF283C-9E7F-42B1-9AF2-B387A2014232}" srcOrd="0" destOrd="0" presId="urn:microsoft.com/office/officeart/2005/8/layout/chevron2"/>
    <dgm:cxn modelId="{032CC14F-61A7-44BE-B997-293CCCDD6EC8}" type="presParOf" srcId="{70FF283C-9E7F-42B1-9AF2-B387A2014232}" destId="{C58A7DF9-3A63-4D2B-9033-E321EBEB37FF}" srcOrd="0" destOrd="0" presId="urn:microsoft.com/office/officeart/2005/8/layout/chevron2"/>
    <dgm:cxn modelId="{D2CCA7B5-9C05-45FE-9A46-E177D0236738}" type="presParOf" srcId="{70FF283C-9E7F-42B1-9AF2-B387A2014232}" destId="{44934F52-D26A-453E-B398-B517F74E21B6}" srcOrd="1" destOrd="0" presId="urn:microsoft.com/office/officeart/2005/8/layout/chevron2"/>
    <dgm:cxn modelId="{D3118E8A-395D-45C6-9F34-7179DD9E1B50}" type="presParOf" srcId="{3A7147D1-B64E-4DBE-92A8-B9C5E4618796}" destId="{268126CA-E400-4EFC-8393-24B958D8D509}" srcOrd="1" destOrd="0" presId="urn:microsoft.com/office/officeart/2005/8/layout/chevron2"/>
    <dgm:cxn modelId="{066817F6-B88C-443A-BF4B-E14D14192D23}" type="presParOf" srcId="{3A7147D1-B64E-4DBE-92A8-B9C5E4618796}" destId="{A546056E-055E-4073-B740-249E0A0FD0B9}" srcOrd="2" destOrd="0" presId="urn:microsoft.com/office/officeart/2005/8/layout/chevron2"/>
    <dgm:cxn modelId="{4D775A29-2E58-437C-B631-8708392A19E1}" type="presParOf" srcId="{A546056E-055E-4073-B740-249E0A0FD0B9}" destId="{00AD3A9D-8862-4BC6-B269-1761F504C99D}" srcOrd="0" destOrd="0" presId="urn:microsoft.com/office/officeart/2005/8/layout/chevron2"/>
    <dgm:cxn modelId="{BA2752DE-408B-473D-927B-C49C88D52317}" type="presParOf" srcId="{A546056E-055E-4073-B740-249E0A0FD0B9}" destId="{FBD02A88-4594-4088-8943-748A53CB96F6}" srcOrd="1" destOrd="0" presId="urn:microsoft.com/office/officeart/2005/8/layout/chevron2"/>
    <dgm:cxn modelId="{EF4B372A-A654-41ED-A1B7-4CF22EB8F462}" type="presParOf" srcId="{3A7147D1-B64E-4DBE-92A8-B9C5E4618796}" destId="{A594D2E9-9BBA-4107-B64D-2BE1CC47AA70}" srcOrd="3" destOrd="0" presId="urn:microsoft.com/office/officeart/2005/8/layout/chevron2"/>
    <dgm:cxn modelId="{2D745984-CE12-4EF0-BF81-9A0E8D234816}" type="presParOf" srcId="{3A7147D1-B64E-4DBE-92A8-B9C5E4618796}" destId="{A77CA928-0E00-450F-89D3-B77815C81437}" srcOrd="4" destOrd="0" presId="urn:microsoft.com/office/officeart/2005/8/layout/chevron2"/>
    <dgm:cxn modelId="{91B539EA-3316-4C49-9A35-B193A3DB49AC}" type="presParOf" srcId="{A77CA928-0E00-450F-89D3-B77815C81437}" destId="{3503F097-73E6-4930-B510-EE50B962557B}" srcOrd="0" destOrd="0" presId="urn:microsoft.com/office/officeart/2005/8/layout/chevron2"/>
    <dgm:cxn modelId="{9975B4BD-F645-4D5B-9EC1-8D7DD2A16C36}" type="presParOf" srcId="{A77CA928-0E00-450F-89D3-B77815C81437}" destId="{0E4C6A0B-92AE-4723-9341-B0AA98C90371}" srcOrd="1" destOrd="0" presId="urn:microsoft.com/office/officeart/2005/8/layout/chevron2"/>
    <dgm:cxn modelId="{03221A98-9617-476F-A7FA-EFBF6340D89A}" type="presParOf" srcId="{3A7147D1-B64E-4DBE-92A8-B9C5E4618796}" destId="{3617D5FB-BB73-4FF3-ADD1-36FE66CE6DA5}" srcOrd="5" destOrd="0" presId="urn:microsoft.com/office/officeart/2005/8/layout/chevron2"/>
    <dgm:cxn modelId="{AC2B45B8-2CFC-4070-AB1A-14D21078564C}" type="presParOf" srcId="{3A7147D1-B64E-4DBE-92A8-B9C5E4618796}" destId="{7777CAA3-FC86-4CA8-ACEA-DBD7E75DB18F}" srcOrd="6" destOrd="0" presId="urn:microsoft.com/office/officeart/2005/8/layout/chevron2"/>
    <dgm:cxn modelId="{44CE9B21-23DF-46E5-8525-A76DAD65A683}" type="presParOf" srcId="{7777CAA3-FC86-4CA8-ACEA-DBD7E75DB18F}" destId="{3F0F6F49-418C-4840-A3E1-9A5F9F2757D1}" srcOrd="0" destOrd="0" presId="urn:microsoft.com/office/officeart/2005/8/layout/chevron2"/>
    <dgm:cxn modelId="{8E1D9703-8112-4FB3-885F-8D4576183B70}" type="presParOf" srcId="{7777CAA3-FC86-4CA8-ACEA-DBD7E75DB18F}" destId="{73CA9E11-F8D1-494A-BD39-B8A6241A331D}" srcOrd="1" destOrd="0" presId="urn:microsoft.com/office/officeart/2005/8/layout/chevron2"/>
    <dgm:cxn modelId="{8770E8F7-8E24-45A3-9D1C-30AF322BD79F}" type="presParOf" srcId="{3A7147D1-B64E-4DBE-92A8-B9C5E4618796}" destId="{526A4A79-933C-4720-82DD-109B5776583D}" srcOrd="7" destOrd="0" presId="urn:microsoft.com/office/officeart/2005/8/layout/chevron2"/>
    <dgm:cxn modelId="{9B42E3E5-02AA-43CF-B94F-B8C821960324}" type="presParOf" srcId="{3A7147D1-B64E-4DBE-92A8-B9C5E4618796}" destId="{D9C1EF44-1D47-4DCE-9BA4-352FA951BDAD}" srcOrd="8" destOrd="0" presId="urn:microsoft.com/office/officeart/2005/8/layout/chevron2"/>
    <dgm:cxn modelId="{FF979871-51AA-418A-8330-A58D3B98406D}" type="presParOf" srcId="{D9C1EF44-1D47-4DCE-9BA4-352FA951BDAD}" destId="{7F456194-B58B-41B8-B0CA-03F05FE1E54A}" srcOrd="0" destOrd="0" presId="urn:microsoft.com/office/officeart/2005/8/layout/chevron2"/>
    <dgm:cxn modelId="{CCE2626D-7872-4EE4-BD80-36906CA6F854}" type="presParOf" srcId="{D9C1EF44-1D47-4DCE-9BA4-352FA951BDAD}" destId="{D6239972-EAF2-46F0-869E-CA06B886A0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A7DF9-3A63-4D2B-9033-E321EBEB37FF}">
      <dsp:nvSpPr>
        <dsp:cNvPr id="0" name=""/>
        <dsp:cNvSpPr/>
      </dsp:nvSpPr>
      <dsp:spPr>
        <a:xfrm rot="5400000">
          <a:off x="-158000" y="161511"/>
          <a:ext cx="1053337" cy="737335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 </a:t>
          </a:r>
          <a:endParaRPr lang="en-GB" sz="1500" kern="1200" dirty="0"/>
        </a:p>
      </dsp:txBody>
      <dsp:txXfrm rot="-5400000">
        <a:off x="2" y="372178"/>
        <a:ext cx="737335" cy="316002"/>
      </dsp:txXfrm>
    </dsp:sp>
    <dsp:sp modelId="{44934F52-D26A-453E-B398-B517F74E21B6}">
      <dsp:nvSpPr>
        <dsp:cNvPr id="0" name=""/>
        <dsp:cNvSpPr/>
      </dsp:nvSpPr>
      <dsp:spPr>
        <a:xfrm rot="5400000">
          <a:off x="3937349" y="-3196502"/>
          <a:ext cx="684669" cy="7084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5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Distribute </a:t>
          </a:r>
          <a:r>
            <a:rPr lang="en-US" altLang="en-US" sz="1500" b="1" kern="12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guidance notes</a:t>
          </a:r>
          <a:r>
            <a:rPr lang="en-US" altLang="en-US" sz="15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, provide </a:t>
          </a:r>
          <a:r>
            <a:rPr lang="en-US" altLang="en-US" sz="1500" b="1" kern="12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support</a:t>
          </a:r>
          <a:r>
            <a:rPr lang="en-US" altLang="en-US" sz="15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 to validators</a:t>
          </a: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7336" y="36934"/>
        <a:ext cx="7051274" cy="617823"/>
      </dsp:txXfrm>
    </dsp:sp>
    <dsp:sp modelId="{00AD3A9D-8862-4BC6-B269-1761F504C99D}">
      <dsp:nvSpPr>
        <dsp:cNvPr id="0" name=""/>
        <dsp:cNvSpPr/>
      </dsp:nvSpPr>
      <dsp:spPr>
        <a:xfrm rot="5400000">
          <a:off x="-158000" y="1097391"/>
          <a:ext cx="1053337" cy="737335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 </a:t>
          </a:r>
          <a:endParaRPr lang="en-GB" sz="1500" kern="1200" dirty="0"/>
        </a:p>
      </dsp:txBody>
      <dsp:txXfrm rot="-5400000">
        <a:off x="2" y="1308058"/>
        <a:ext cx="737335" cy="316002"/>
      </dsp:txXfrm>
    </dsp:sp>
    <dsp:sp modelId="{FBD02A88-4594-4088-8943-748A53CB96F6}">
      <dsp:nvSpPr>
        <dsp:cNvPr id="0" name=""/>
        <dsp:cNvSpPr/>
      </dsp:nvSpPr>
      <dsp:spPr>
        <a:xfrm rot="5400000">
          <a:off x="3937349" y="-2260623"/>
          <a:ext cx="684669" cy="7084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500" b="1" kern="12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Match pilots up</a:t>
          </a:r>
          <a:r>
            <a:rPr lang="en-US" altLang="en-US" sz="1500" kern="12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 to undertake peer validation. Approach will be a </a:t>
          </a:r>
          <a:r>
            <a:rPr lang="en-US" altLang="en-US" sz="1500" b="1" kern="12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mutual peer validation</a:t>
          </a:r>
          <a:r>
            <a:rPr lang="en-US" altLang="en-US" sz="1500" kern="12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 process, where validators assess each other’s DMAs</a:t>
          </a:r>
          <a:endParaRPr lang="en-GB" sz="1500" kern="1200" dirty="0"/>
        </a:p>
      </dsp:txBody>
      <dsp:txXfrm rot="-5400000">
        <a:off x="737336" y="972813"/>
        <a:ext cx="7051274" cy="617823"/>
      </dsp:txXfrm>
    </dsp:sp>
    <dsp:sp modelId="{3503F097-73E6-4930-B510-EE50B962557B}">
      <dsp:nvSpPr>
        <dsp:cNvPr id="0" name=""/>
        <dsp:cNvSpPr/>
      </dsp:nvSpPr>
      <dsp:spPr>
        <a:xfrm rot="5400000">
          <a:off x="-158000" y="2033271"/>
          <a:ext cx="1053337" cy="73733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 </a:t>
          </a:r>
          <a:endParaRPr lang="en-GB" sz="1500" kern="1200" dirty="0"/>
        </a:p>
      </dsp:txBody>
      <dsp:txXfrm rot="-5400000">
        <a:off x="2" y="2243938"/>
        <a:ext cx="737335" cy="316002"/>
      </dsp:txXfrm>
    </dsp:sp>
    <dsp:sp modelId="{0E4C6A0B-92AE-4723-9341-B0AA98C90371}">
      <dsp:nvSpPr>
        <dsp:cNvPr id="0" name=""/>
        <dsp:cNvSpPr/>
      </dsp:nvSpPr>
      <dsp:spPr>
        <a:xfrm rot="5400000">
          <a:off x="3937349" y="-1324743"/>
          <a:ext cx="684669" cy="7084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500" kern="12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Invite pilots to </a:t>
          </a:r>
          <a:r>
            <a:rPr lang="en-US" altLang="en-US" sz="1500" b="1" kern="12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self-assess </a:t>
          </a:r>
          <a:r>
            <a:rPr lang="en-US" altLang="en-US" sz="1500" kern="12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their Digital Maturity and produce supporting evidence. Submit self-assessment to peer for </a:t>
          </a:r>
          <a:r>
            <a:rPr lang="en-US" altLang="en-US" sz="1500" b="1" kern="1200" dirty="0" smtClean="0">
              <a:solidFill>
                <a:srgbClr val="000000"/>
              </a:solidFill>
              <a:latin typeface="Arial"/>
              <a:ea typeface="Times New Roman" pitchFamily="18" charset="0"/>
            </a:rPr>
            <a:t>review and validation</a:t>
          </a:r>
          <a:endParaRPr lang="en-GB" sz="1500" kern="1200" dirty="0"/>
        </a:p>
      </dsp:txBody>
      <dsp:txXfrm rot="-5400000">
        <a:off x="737336" y="1908693"/>
        <a:ext cx="7051274" cy="617823"/>
      </dsp:txXfrm>
    </dsp:sp>
    <dsp:sp modelId="{3F0F6F49-418C-4840-A3E1-9A5F9F2757D1}">
      <dsp:nvSpPr>
        <dsp:cNvPr id="0" name=""/>
        <dsp:cNvSpPr/>
      </dsp:nvSpPr>
      <dsp:spPr>
        <a:xfrm rot="5400000">
          <a:off x="-158000" y="2969150"/>
          <a:ext cx="1053337" cy="73733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 rot="-5400000">
        <a:off x="2" y="3179817"/>
        <a:ext cx="737335" cy="316002"/>
      </dsp:txXfrm>
    </dsp:sp>
    <dsp:sp modelId="{73CA9E11-F8D1-494A-BD39-B8A6241A331D}">
      <dsp:nvSpPr>
        <dsp:cNvPr id="0" name=""/>
        <dsp:cNvSpPr/>
      </dsp:nvSpPr>
      <dsp:spPr>
        <a:xfrm rot="5400000">
          <a:off x="3937349" y="-388863"/>
          <a:ext cx="684669" cy="7084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500" kern="1200" dirty="0" smtClean="0">
              <a:solidFill>
                <a:srgbClr val="000000"/>
              </a:solidFill>
              <a:latin typeface="Arial"/>
              <a:ea typeface="Calibri" pitchFamily="34" charset="0"/>
            </a:rPr>
            <a:t>Schedule </a:t>
          </a:r>
          <a:r>
            <a:rPr lang="en-US" altLang="en-US" sz="1500" b="1" kern="1200" dirty="0" smtClean="0">
              <a:solidFill>
                <a:srgbClr val="000000"/>
              </a:solidFill>
              <a:latin typeface="Arial"/>
              <a:ea typeface="Calibri" pitchFamily="34" charset="0"/>
            </a:rPr>
            <a:t>meetings </a:t>
          </a:r>
          <a:r>
            <a:rPr lang="en-US" altLang="en-US" sz="1500" kern="1200" dirty="0" smtClean="0">
              <a:solidFill>
                <a:srgbClr val="000000"/>
              </a:solidFill>
              <a:latin typeface="Arial"/>
              <a:ea typeface="Calibri" pitchFamily="34" charset="0"/>
            </a:rPr>
            <a:t>to jointly review DMA self-assessed scores, </a:t>
          </a:r>
          <a:r>
            <a:rPr lang="en-US" altLang="en-US" sz="1500" b="1" kern="1200" dirty="0" smtClean="0">
              <a:solidFill>
                <a:srgbClr val="000000"/>
              </a:solidFill>
              <a:latin typeface="Arial"/>
              <a:ea typeface="Calibri" pitchFamily="34" charset="0"/>
            </a:rPr>
            <a:t>challenge </a:t>
          </a:r>
          <a:r>
            <a:rPr lang="en-US" altLang="en-US" sz="1500" kern="1200" dirty="0" smtClean="0">
              <a:solidFill>
                <a:srgbClr val="000000"/>
              </a:solidFill>
              <a:latin typeface="Arial"/>
              <a:ea typeface="Calibri" pitchFamily="34" charset="0"/>
            </a:rPr>
            <a:t>each other based on evidence to ensure </a:t>
          </a:r>
          <a:r>
            <a:rPr lang="en-US" altLang="en-US" sz="1500" b="1" kern="1200" dirty="0" smtClean="0">
              <a:solidFill>
                <a:srgbClr val="000000"/>
              </a:solidFill>
              <a:latin typeface="Arial"/>
              <a:ea typeface="Calibri" pitchFamily="34" charset="0"/>
            </a:rPr>
            <a:t>consistent and accurate </a:t>
          </a:r>
          <a:r>
            <a:rPr lang="en-US" altLang="en-US" sz="1500" kern="1200" dirty="0" smtClean="0">
              <a:solidFill>
                <a:srgbClr val="000000"/>
              </a:solidFill>
              <a:latin typeface="Arial"/>
              <a:ea typeface="Calibri" pitchFamily="34" charset="0"/>
            </a:rPr>
            <a:t>interpretation and scoring. ISDN to oversee processes and assessments to ensure </a:t>
          </a:r>
          <a:r>
            <a:rPr lang="en-US" altLang="en-US" sz="1500" b="1" kern="1200" dirty="0" smtClean="0">
              <a:solidFill>
                <a:srgbClr val="000000"/>
              </a:solidFill>
              <a:latin typeface="Arial"/>
              <a:ea typeface="Calibri" pitchFamily="34" charset="0"/>
            </a:rPr>
            <a:t>consistency</a:t>
          </a:r>
          <a:endParaRPr lang="en-GB" sz="1500" kern="1200" dirty="0"/>
        </a:p>
      </dsp:txBody>
      <dsp:txXfrm rot="-5400000">
        <a:off x="737336" y="2844573"/>
        <a:ext cx="7051274" cy="617823"/>
      </dsp:txXfrm>
    </dsp:sp>
    <dsp:sp modelId="{7F456194-B58B-41B8-B0CA-03F05FE1E54A}">
      <dsp:nvSpPr>
        <dsp:cNvPr id="0" name=""/>
        <dsp:cNvSpPr/>
      </dsp:nvSpPr>
      <dsp:spPr>
        <a:xfrm rot="5400000">
          <a:off x="-158000" y="3905030"/>
          <a:ext cx="1053337" cy="737335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 rot="-5400000">
        <a:off x="2" y="4115697"/>
        <a:ext cx="737335" cy="316002"/>
      </dsp:txXfrm>
    </dsp:sp>
    <dsp:sp modelId="{D6239972-EAF2-46F0-869E-CA06B886A089}">
      <dsp:nvSpPr>
        <dsp:cNvPr id="0" name=""/>
        <dsp:cNvSpPr/>
      </dsp:nvSpPr>
      <dsp:spPr>
        <a:xfrm rot="5400000">
          <a:off x="3937349" y="547015"/>
          <a:ext cx="684669" cy="7084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500" b="1" kern="12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Document </a:t>
          </a:r>
          <a:r>
            <a:rPr lang="en-US" altLang="en-US" sz="15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the process and differences between self-assessed peer validated scores and share process insights and learning with </a:t>
          </a:r>
          <a:r>
            <a:rPr lang="en-US" altLang="en-US" sz="1500" b="1" kern="12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NHS England</a:t>
          </a:r>
          <a:r>
            <a:rPr lang="en-US" altLang="en-US" sz="15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 </a:t>
          </a: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7336" y="3780452"/>
        <a:ext cx="7051274" cy="617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26CC8-3EF1-406A-9DB1-73BFAE08BCE8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D0D78-6A62-4EAE-B218-AB2F0D28D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5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65A4C75F-4551-4224-A1B0-B66C062E57C5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C6C6CDD9-0A9C-40DC-A7BA-C12C5D71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4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6794394" cy="3622520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0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3" y="6459759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5985402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59" y="5303268"/>
            <a:ext cx="1220724" cy="1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1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 b="5888"/>
          <a:stretch/>
        </p:blipFill>
        <p:spPr>
          <a:xfrm>
            <a:off x="0" y="0"/>
            <a:ext cx="9144000" cy="68784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12864" y="1683804"/>
            <a:ext cx="3535738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912864" y="4013838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912865" y="5005381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2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19592"/>
          <a:stretch/>
        </p:blipFill>
        <p:spPr>
          <a:xfrm>
            <a:off x="0" y="0"/>
            <a:ext cx="9144000" cy="6878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78"/>
            <a:ext cx="3535738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8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8" y="4993879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9222"/>
          <a:stretch/>
        </p:blipFill>
        <p:spPr>
          <a:xfrm>
            <a:off x="0" y="0"/>
            <a:ext cx="9144000" cy="6878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743072"/>
            <a:ext cx="3535738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55" y="3903797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56" y="4831217"/>
            <a:ext cx="3504789" cy="361031"/>
          </a:xfrm>
          <a:ln>
            <a:noFill/>
          </a:ln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2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8" b="16757"/>
          <a:stretch/>
        </p:blipFill>
        <p:spPr>
          <a:xfrm>
            <a:off x="0" y="-1"/>
            <a:ext cx="9144000" cy="6853881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4051297"/>
            <a:ext cx="3535738" cy="56672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4618021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653513"/>
            <a:ext cx="3535738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59" y="5164424"/>
            <a:ext cx="918972" cy="1338749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9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46" y="384583"/>
            <a:ext cx="1110549" cy="11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 rotWithShape="1">
          <a:blip r:embed="rId2"/>
          <a:srcRect t="13518" b="11259"/>
          <a:stretch/>
        </p:blipFill>
        <p:spPr>
          <a:xfrm flipH="1">
            <a:off x="0" y="0"/>
            <a:ext cx="9144000" cy="6878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0917" y="2005012"/>
            <a:ext cx="4100385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2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 rotWithShape="1">
          <a:blip r:embed="rId2"/>
          <a:srcRect t="10925" b="13852"/>
          <a:stretch/>
        </p:blipFill>
        <p:spPr>
          <a:xfrm>
            <a:off x="0" y="0"/>
            <a:ext cx="9144000" cy="6878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78"/>
            <a:ext cx="3535738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 rotWithShape="1">
          <a:blip r:embed="rId2"/>
          <a:srcRect t="11475" b="13341"/>
          <a:stretch/>
        </p:blipFill>
        <p:spPr>
          <a:xfrm>
            <a:off x="1" y="0"/>
            <a:ext cx="9148611" cy="6878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78"/>
            <a:ext cx="3535738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6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80295"/>
            <a:ext cx="7356816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59" y="5281784"/>
            <a:ext cx="1220724" cy="1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2" y="1680295"/>
            <a:ext cx="7356816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83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0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6794394" cy="3622520"/>
          </a:xfrm>
        </p:spPr>
        <p:txBody>
          <a:bodyPr anchor="t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5985402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59" y="5303268"/>
            <a:ext cx="1220724" cy="1272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46" y="384583"/>
            <a:ext cx="1110549" cy="11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8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6CDB086-2196-4CDC-BD09-A28F3C2DAD4F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2CA9-7CFC-4CE0-9097-A1A618060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76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95288" y="6475413"/>
            <a:ext cx="8353425" cy="266700"/>
          </a:xfrm>
          <a:prstGeom prst="roundRect">
            <a:avLst/>
          </a:prstGeom>
          <a:solidFill>
            <a:srgbClr val="00ADC6"/>
          </a:solidFill>
          <a:ln>
            <a:solidFill>
              <a:srgbClr val="00A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i="1" dirty="0">
                <a:solidFill>
                  <a:prstClr val="white"/>
                </a:solidFill>
              </a:rPr>
              <a:t>Developing Today to Influence Tomorrow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B621-5571-424F-A178-63F6BE2EDE48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75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AA53-7A62-41F6-B909-3E7C4E214F21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3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5D89-97CB-458D-BE58-74C3FDDB6F9F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06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31E7C-6FC2-4010-AFBD-13DB761EB031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578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EEDE4-9443-4620-AB20-39218EC5BAFB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80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8630-D5BD-4938-A713-9DD37BBB2F76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54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B851-6E39-4BDB-8024-C44D151CD779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86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4F9B-2D32-4598-AE8A-E7EC55C59B36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793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50B2-A953-455D-9C1E-B188F9A01B89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4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478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8"/>
            <a:ext cx="3535738" cy="2160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5EB8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029200" y="3844505"/>
            <a:ext cx="3699812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9200" y="1666878"/>
            <a:ext cx="3889302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3F3F-6B13-4115-AB30-8837415A348B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34C0-904E-4DA0-8203-F7F2FECC5F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741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0E17-34AD-4184-8792-5E52930D4E12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4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22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14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54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6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1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39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8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4000" cy="687493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57201" y="6346433"/>
            <a:ext cx="495299" cy="376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60"/>
            <a:ext cx="3746684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2812826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1" y="5985402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3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44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98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2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477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8"/>
            <a:ext cx="3535738" cy="2160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5EB8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553484" y="3810641"/>
            <a:ext cx="3057695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69916" y="1633008"/>
            <a:ext cx="3214299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3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91" t="6421" r="-311" b="9110"/>
          <a:stretch/>
        </p:blipFill>
        <p:spPr>
          <a:xfrm>
            <a:off x="-509494" y="0"/>
            <a:ext cx="9704294" cy="73321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12800" y="1"/>
            <a:ext cx="1524000" cy="6925733"/>
          </a:xfrm>
          <a:prstGeom prst="rect">
            <a:avLst/>
          </a:prstGeom>
          <a:gradFill>
            <a:gsLst>
              <a:gs pos="3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57201" y="6346433"/>
            <a:ext cx="495299" cy="376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60"/>
            <a:ext cx="3746684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2812826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1" y="5985402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6" t="2752" b="11279"/>
          <a:stretch/>
        </p:blipFill>
        <p:spPr>
          <a:xfrm>
            <a:off x="-535649" y="0"/>
            <a:ext cx="9679651" cy="728133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72"/>
            <a:ext cx="3746684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1" y="5985402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7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67" r="-22867" b="3709"/>
          <a:stretch/>
        </p:blipFill>
        <p:spPr>
          <a:xfrm>
            <a:off x="0" y="0"/>
            <a:ext cx="9144000" cy="6878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5989429" y="1"/>
            <a:ext cx="1524000" cy="6925733"/>
          </a:xfrm>
          <a:prstGeom prst="rect">
            <a:avLst/>
          </a:prstGeom>
          <a:gradFill>
            <a:gsLst>
              <a:gs pos="3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8"/>
            <a:ext cx="3535738" cy="2160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5EB8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22210" y="3827573"/>
            <a:ext cx="4206802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22210" y="1649932"/>
            <a:ext cx="4396292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19592"/>
          <a:stretch/>
        </p:blipFill>
        <p:spPr>
          <a:xfrm>
            <a:off x="0" y="0"/>
            <a:ext cx="9144000" cy="6878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72"/>
            <a:ext cx="3746684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1" y="5985402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4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80295"/>
            <a:ext cx="7356816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2009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61E112CC-F5C7-5E43-8EAA-F554FEB5E453}" type="slidenum">
              <a:rPr lang="en-US" smtClean="0">
                <a:solidFill>
                  <a:srgbClr val="005EB8"/>
                </a:solidFill>
              </a:rPr>
              <a:pPr defTabSz="457200"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err="1" smtClean="0">
                <a:solidFill>
                  <a:srgbClr val="000000"/>
                </a:solidFill>
              </a:rPr>
              <a:t>www.england.nhs.uk</a:t>
            </a: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2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52" y="494947"/>
            <a:ext cx="927657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6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D4EA78-FC61-4E2E-81CE-98475DF212FB}" type="datetime1">
              <a:rPr lang="en-GB"/>
              <a:pPr>
                <a:defRPr/>
              </a:pPr>
              <a:t>12/01/2018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175" y="6426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1D8AC541-B670-44B8-B792-AD16A73C3B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95288" y="6475413"/>
            <a:ext cx="8353425" cy="266700"/>
          </a:xfrm>
          <a:prstGeom prst="roundRect">
            <a:avLst/>
          </a:prstGeom>
          <a:solidFill>
            <a:srgbClr val="00ADC6"/>
          </a:solidFill>
          <a:ln>
            <a:solidFill>
              <a:srgbClr val="00A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i="1" dirty="0">
                <a:solidFill>
                  <a:prstClr val="white"/>
                </a:solidFill>
              </a:rPr>
              <a:t>Developing Today to Influence Tomorrow</a:t>
            </a:r>
          </a:p>
        </p:txBody>
      </p:sp>
      <p:pic>
        <p:nvPicPr>
          <p:cNvPr id="1032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0350"/>
            <a:ext cx="2043113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4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A369B-00CA-47C1-9666-77E2E5D339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7965-85E2-46CE-82F0-3802561643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3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772400" cy="1470025"/>
          </a:xfrm>
        </p:spPr>
        <p:txBody>
          <a:bodyPr>
            <a:normAutofit/>
          </a:bodyPr>
          <a:lstStyle/>
          <a:p>
            <a:r>
              <a:rPr lang="en-GB" sz="2400" dirty="0"/>
              <a:t>Digital Maturity Assessment </a:t>
            </a:r>
            <a:r>
              <a:rPr lang="en-GB" sz="2400" dirty="0" smtClean="0"/>
              <a:t>2017 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NW ISD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led Peer Validation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pilot </a:t>
            </a:r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80573"/>
              </p:ext>
            </p:extLst>
          </p:nvPr>
        </p:nvGraphicFramePr>
        <p:xfrm>
          <a:off x="251520" y="1628800"/>
          <a:ext cx="8568952" cy="502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2439648">
                <a:tc>
                  <a:txBody>
                    <a:bodyPr/>
                    <a:lstStyle/>
                    <a:p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sz="30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David </a:t>
                      </a:r>
                      <a:r>
                        <a:rPr lang="en-GB" sz="20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Sgorbati</a:t>
                      </a:r>
                      <a:r>
                        <a:rPr lang="en-GB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Senior Project Manager, NHS England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sz="18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sz="18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sz="18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sz="30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John Glover, </a:t>
                      </a:r>
                      <a:endParaRPr lang="en-GB" sz="1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Chief Information Officer, Bay Health &amp; Care partners 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Chair,</a:t>
                      </a:r>
                      <a:r>
                        <a:rPr lang="en-GB" sz="12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of NW Informatics Skills Development Network Strategy Group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8904">
                <a:tc>
                  <a:txBody>
                    <a:bodyPr/>
                    <a:lstStyle/>
                    <a:p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GB" sz="20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Christine Banks, 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NW Informatics Skills Development Manager, NW Skills Development Network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Sandra </a:t>
                      </a:r>
                      <a:r>
                        <a:rPr lang="en-GB" sz="20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Siwiak</a:t>
                      </a:r>
                      <a:r>
                        <a:rPr lang="en-GB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EPR Programme Director, St Helens &amp; </a:t>
                      </a:r>
                      <a:r>
                        <a:rPr lang="en-GB" sz="12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Knowsley</a:t>
                      </a:r>
                      <a:r>
                        <a:rPr lang="en-GB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Teaching Hospitals</a:t>
                      </a:r>
                      <a:endParaRPr lang="en-GB" sz="1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chrban\AppData\Local\Microsoft\Windows\INetCache\Content.Outlook\HAS9SA3I\Christin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149080"/>
            <a:ext cx="1079214" cy="16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ban\AppData\Local\Microsoft\Windows\INetCache\Content.Outlook\HAS9SA3I\david-sgorbati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1162281" cy="15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ban\AppData\Local\Microsoft\Windows\INetCache\Content.Outlook\HAS9SA3I\JG Image 2.jpg (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82" y="1628801"/>
            <a:ext cx="1275423" cy="15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4124"/>
            <a:ext cx="1759185" cy="870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49" y="4147385"/>
            <a:ext cx="1018856" cy="15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in Informatics?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Process to recognise and develop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Informatics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services that measures progression against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set of evidence based professional standards (Level 1, 2 &amp; 3)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Peer reviewed development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that focuses on coaching, </a:t>
            </a:r>
            <a:r>
              <a:rPr lang="en-GB" sz="2200" u="sng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judging</a:t>
            </a:r>
            <a:endParaRPr lang="en-GB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Informatics services reviewed as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 whole rather than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 a set of component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 to staff,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that their development and professionalism is taken seriously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Demonstrates and celebrates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best practice,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recognising staff and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</p:spTree>
    <p:extLst>
      <p:ext uri="{BB962C8B-B14F-4D97-AF65-F5344CB8AC3E}">
        <p14:creationId xmlns:p14="http://schemas.microsoft.com/office/powerpoint/2010/main" val="10873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/ Benefits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Raises importance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Informatics workforce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good communication practices are in place across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Informatics services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 of development, empowerment and engagement,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underpinned by a competence based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 environment of professionalism, initiative, enterprise and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Excellent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way to share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good practice across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and with other organisations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63 Informatics services in the North West, 22 accredited at Level 1 and 1 accredited at Level 2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 Peer </a:t>
            </a:r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en-GB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Initial discussion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ISD Accreditation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DMA in relation to measuring workforce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maturity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Value of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peer to peer assessment highlighted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posed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whether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might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add value to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DMA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NHS England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invited to join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ISD Accreditation visit at Bolton NHS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FT (January 2017)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Asked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DMA Peer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Pilot proposal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 provider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organisations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North West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volunteered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participate in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DMA Peer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Pilot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(March 2017)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/ Benefits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 consistent understanding of DMA standards and identify supporting evidence that underpins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scoring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 dialogue and knowledge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participating CIOs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and CCIOs during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feedback on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 of DMA questions  and opportunities for improvement 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peer validated DMA scoring across the six pilot organisations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of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best practice amongst pilot organisations and across the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wider ISD Network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Validation Process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8416527"/>
              </p:ext>
            </p:extLst>
          </p:nvPr>
        </p:nvGraphicFramePr>
        <p:xfrm>
          <a:off x="710407" y="1484784"/>
          <a:ext cx="7822033" cy="480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1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 – </a:t>
            </a:r>
            <a:b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Validation Pilot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GB" dirty="0"/>
              <a:t>C</a:t>
            </a:r>
            <a:r>
              <a:rPr lang="en-GB" dirty="0" smtClean="0"/>
              <a:t>ohort identified: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1440160" cy="544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05551"/>
            <a:ext cx="2090445" cy="933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12645"/>
            <a:ext cx="964679" cy="491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83916"/>
            <a:ext cx="1224136" cy="576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29000"/>
            <a:ext cx="1742888" cy="465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13176"/>
            <a:ext cx="2011053" cy="10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Validation Visits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352797" cy="244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351876" cy="244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altLang="en-US" sz="2800" dirty="0" smtClean="0"/>
              <a:t>Various formats</a:t>
            </a:r>
          </a:p>
          <a:p>
            <a:pPr>
              <a:buClr>
                <a:schemeClr val="accent5"/>
              </a:buClr>
            </a:pPr>
            <a:r>
              <a:rPr lang="en-GB" altLang="en-US" sz="2800" dirty="0" smtClean="0"/>
              <a:t>Full day!</a:t>
            </a:r>
          </a:p>
        </p:txBody>
      </p:sp>
    </p:spTree>
    <p:extLst>
      <p:ext uri="{BB962C8B-B14F-4D97-AF65-F5344CB8AC3E}">
        <p14:creationId xmlns:p14="http://schemas.microsoft.com/office/powerpoint/2010/main" val="11133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Findings </a:t>
            </a:r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 had scheduled the visits to take ½ day but all meetings lasted a full day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Difference between assessment (like at ‘Excellence in Informatics’) and validation discussed; participants felt that in the first instance there should be a thorough approach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Similar to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EiI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the process  requires a lead assessor (CIO level) who leads the meeting, challenging and supporting the receiving organisation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role of ISD was to ensure consistency across assessments and share findings</a:t>
            </a:r>
          </a:p>
        </p:txBody>
      </p:sp>
    </p:spTree>
    <p:extLst>
      <p:ext uri="{BB962C8B-B14F-4D97-AF65-F5344CB8AC3E}">
        <p14:creationId xmlns:p14="http://schemas.microsoft.com/office/powerpoint/2010/main" val="18507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Findings </a:t>
            </a:r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Gathering of evidence and peer discussions were extremely useful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Also useful was the ability to compare how other organisations were rated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Gathering the evidence made a difference in the scoring and made for more objectives ratings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Sample evidence matrix was developed to show what evidence can be provided for each of the standards which will be useful for other organisations too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All sessions felt very supportive and were a great opportunity for sharing best practice</a:t>
            </a:r>
          </a:p>
        </p:txBody>
      </p:sp>
    </p:spTree>
    <p:extLst>
      <p:ext uri="{BB962C8B-B14F-4D97-AF65-F5344CB8AC3E}">
        <p14:creationId xmlns:p14="http://schemas.microsoft.com/office/powerpoint/2010/main" val="19456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– Scoring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Some ratings slightly improved following discussions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with assessors who suggested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were marked slightly down as there was still room for improvement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 lot of questions were identified which need to be clarified / improved to make it easier for people to self-assess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It was a shame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that this work didn’t take place prior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the 2017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DMA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going live</a:t>
            </a:r>
          </a:p>
        </p:txBody>
      </p:sp>
    </p:spTree>
    <p:extLst>
      <p:ext uri="{BB962C8B-B14F-4D97-AF65-F5344CB8AC3E}">
        <p14:creationId xmlns:p14="http://schemas.microsoft.com/office/powerpoint/2010/main" val="34390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Arial"/>
                <a:cs typeface="Arial"/>
              </a:rPr>
              <a:t>Digital Maturity </a:t>
            </a:r>
            <a:r>
              <a:rPr lang="en-GB" sz="3600" b="1" dirty="0" smtClean="0">
                <a:solidFill>
                  <a:schemeClr val="tx2"/>
                </a:solidFill>
                <a:latin typeface="Arial"/>
                <a:cs typeface="Arial"/>
              </a:rPr>
              <a:t>Assessment 2017</a:t>
            </a:r>
            <a:endParaRPr lang="en-GB" sz="3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6440760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12 January 2018 </a:t>
            </a:r>
          </a:p>
        </p:txBody>
      </p:sp>
    </p:spTree>
    <p:extLst>
      <p:ext uri="{BB962C8B-B14F-4D97-AF65-F5344CB8AC3E}">
        <p14:creationId xmlns:p14="http://schemas.microsoft.com/office/powerpoint/2010/main" val="26310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 – </a:t>
            </a:r>
            <a:b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 DMA into </a:t>
            </a:r>
            <a:r>
              <a:rPr lang="en-GB" sz="3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EiL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Map out for overlaps and align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Add additional standards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Annual self-assessment and virtual validation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Full assessment in line with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EiI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every 3 years</a:t>
            </a:r>
          </a:p>
        </p:txBody>
      </p:sp>
    </p:spTree>
    <p:extLst>
      <p:ext uri="{BB962C8B-B14F-4D97-AF65-F5344CB8AC3E}">
        <p14:creationId xmlns:p14="http://schemas.microsoft.com/office/powerpoint/2010/main" val="11140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3 and 4 – </a:t>
            </a:r>
            <a:b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 DMA into </a:t>
            </a:r>
            <a:r>
              <a:rPr lang="en-GB" sz="3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EiL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3. Pilot joint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EiI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/ DMA peer assessment process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4. National roll-out	</a:t>
            </a:r>
          </a:p>
        </p:txBody>
      </p:sp>
    </p:spTree>
    <p:extLst>
      <p:ext uri="{BB962C8B-B14F-4D97-AF65-F5344CB8AC3E}">
        <p14:creationId xmlns:p14="http://schemas.microsoft.com/office/powerpoint/2010/main" val="33694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St Helens &amp; </a:t>
            </a:r>
            <a:r>
              <a:rPr lang="en-GB" dirty="0" err="1" smtClean="0"/>
              <a:t>Knowsley</a:t>
            </a:r>
            <a:r>
              <a:rPr lang="en-GB" dirty="0" smtClean="0"/>
              <a:t> Teaching Hospitals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397" y="5517232"/>
            <a:ext cx="6400800" cy="8763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Peer Review Experience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72" y="116633"/>
            <a:ext cx="235491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7668394" cy="238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7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29000"/>
          </a:xfrm>
        </p:spPr>
        <p:txBody>
          <a:bodyPr/>
          <a:lstStyle/>
          <a:p>
            <a:pPr defTabSz="457200">
              <a:buClr>
                <a:srgbClr val="005EB8"/>
              </a:buClr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</a:rPr>
              <a:t>Early adopter</a:t>
            </a:r>
          </a:p>
          <a:p>
            <a:pPr defTabSz="457200">
              <a:buClr>
                <a:srgbClr val="005EB8"/>
              </a:buClr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</a:rPr>
              <a:t>Opportunity to inform Trust Strategy</a:t>
            </a:r>
          </a:p>
          <a:p>
            <a:pPr defTabSz="457200">
              <a:buClr>
                <a:srgbClr val="005EB8"/>
              </a:buClr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</a:rPr>
              <a:t>Benchmark and inform investment decisions</a:t>
            </a:r>
          </a:p>
          <a:p>
            <a:pPr defTabSz="457200">
              <a:buClr>
                <a:srgbClr val="005EB8"/>
              </a:buClr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</a:rPr>
              <a:t>Compare with peers </a:t>
            </a:r>
          </a:p>
          <a:p>
            <a:pPr defTabSz="457200">
              <a:buClr>
                <a:srgbClr val="005EB8"/>
              </a:buClr>
              <a:buFont typeface="Arial"/>
              <a:buChar char="•"/>
            </a:pPr>
            <a:r>
              <a:rPr lang="en-GB" dirty="0" smtClean="0"/>
              <a:t>Ensure consistency of standards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72" y="116633"/>
            <a:ext cx="235491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0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 fontScale="25000" lnSpcReduction="20000"/>
          </a:bodyPr>
          <a:lstStyle/>
          <a:p>
            <a:pPr marL="171450" indent="-171450"/>
            <a:r>
              <a:rPr lang="en-GB" sz="8000" dirty="0" smtClean="0"/>
              <a:t>Agree Assessment Team</a:t>
            </a:r>
          </a:p>
          <a:p>
            <a:pPr marL="171450" indent="-171450"/>
            <a:endParaRPr lang="en-GB" sz="8000" dirty="0" smtClean="0"/>
          </a:p>
          <a:p>
            <a:pPr marL="171450" indent="-171450"/>
            <a:r>
              <a:rPr lang="en-GB" sz="8000" dirty="0" smtClean="0"/>
              <a:t>Agreed meeting schedule for peer review – 1 day</a:t>
            </a:r>
          </a:p>
          <a:p>
            <a:endParaRPr lang="en-GB" sz="8000" dirty="0" smtClean="0"/>
          </a:p>
          <a:p>
            <a:pPr marL="171450" indent="-171450"/>
            <a:r>
              <a:rPr lang="en-GB" sz="8000" dirty="0" smtClean="0"/>
              <a:t>Update spreadsheet containing all questions with previous scores</a:t>
            </a:r>
          </a:p>
          <a:p>
            <a:pPr marL="171450" indent="-171450"/>
            <a:endParaRPr lang="en-GB" sz="8000" dirty="0" smtClean="0"/>
          </a:p>
          <a:p>
            <a:pPr marL="171450" indent="-171450"/>
            <a:r>
              <a:rPr lang="en-GB" sz="8000" dirty="0" smtClean="0"/>
              <a:t>Agreed responsible leads for each section</a:t>
            </a:r>
          </a:p>
          <a:p>
            <a:pPr marL="171450" indent="-171450"/>
            <a:endParaRPr lang="en-GB" sz="8000" dirty="0" smtClean="0"/>
          </a:p>
          <a:p>
            <a:pPr marL="171450" indent="-171450"/>
            <a:r>
              <a:rPr lang="en-GB" sz="8000" dirty="0" smtClean="0"/>
              <a:t>Meet colleagues to review and document required evidence</a:t>
            </a:r>
          </a:p>
          <a:p>
            <a:pPr marL="0" indent="0">
              <a:buNone/>
            </a:pPr>
            <a:endParaRPr lang="en-GB" sz="8000" dirty="0" smtClean="0"/>
          </a:p>
          <a:p>
            <a:pPr marL="171450" indent="-171450"/>
            <a:r>
              <a:rPr lang="en-GB" sz="8000" dirty="0" smtClean="0"/>
              <a:t>Recorded any assumptions made to support scoring decision for future reference</a:t>
            </a:r>
          </a:p>
          <a:p>
            <a:pPr marL="171450" indent="-171450"/>
            <a:endParaRPr lang="en-GB" sz="8000" dirty="0" smtClean="0"/>
          </a:p>
          <a:p>
            <a:pPr marL="171450" indent="-171450"/>
            <a:r>
              <a:rPr lang="en-GB" sz="8000" dirty="0" smtClean="0"/>
              <a:t>Evidence was stored electronically</a:t>
            </a:r>
          </a:p>
          <a:p>
            <a:pPr marL="171450" indent="-171450"/>
            <a:endParaRPr lang="en-GB" sz="8000" dirty="0" smtClean="0"/>
          </a:p>
          <a:p>
            <a:pPr marL="171450" indent="-171450"/>
            <a:r>
              <a:rPr lang="en-GB" sz="8000" dirty="0" smtClean="0"/>
              <a:t>The evidence was filed both by question and by section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72" y="116633"/>
            <a:ext cx="235491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5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Folder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5038"/>
            <a:ext cx="828092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784887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72" y="116633"/>
            <a:ext cx="235491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/>
            <a:r>
              <a:rPr lang="en-GB" dirty="0" smtClean="0"/>
              <a:t>Question by question review of evidence</a:t>
            </a:r>
          </a:p>
          <a:p>
            <a:endParaRPr lang="en-GB" dirty="0" smtClean="0"/>
          </a:p>
          <a:p>
            <a:pPr marL="285750" indent="-285750"/>
            <a:r>
              <a:rPr lang="en-GB" dirty="0" smtClean="0"/>
              <a:t>Challenge and review of each question</a:t>
            </a:r>
          </a:p>
          <a:p>
            <a:endParaRPr lang="en-GB" dirty="0" smtClean="0"/>
          </a:p>
          <a:p>
            <a:pPr marL="285750" indent="-285750"/>
            <a:r>
              <a:rPr lang="en-GB" dirty="0" smtClean="0"/>
              <a:t>Review response and supporting evidence</a:t>
            </a:r>
          </a:p>
          <a:p>
            <a:pPr marL="285750" indent="-285750"/>
            <a:endParaRPr lang="en-GB" dirty="0" smtClean="0"/>
          </a:p>
          <a:p>
            <a:pPr marL="285750" indent="-285750"/>
            <a:r>
              <a:rPr lang="en-GB" dirty="0" smtClean="0"/>
              <a:t>Compare supporting evidence to inform score</a:t>
            </a:r>
          </a:p>
          <a:p>
            <a:endParaRPr lang="en-GB" dirty="0" smtClean="0"/>
          </a:p>
          <a:p>
            <a:pPr marL="285750" indent="-285750"/>
            <a:r>
              <a:rPr lang="en-GB" dirty="0" smtClean="0"/>
              <a:t>Document discussion to enable shared learning</a:t>
            </a:r>
          </a:p>
          <a:p>
            <a:pPr marL="285750" indent="-285750"/>
            <a:endParaRPr lang="en-GB" dirty="0" smtClean="0"/>
          </a:p>
          <a:p>
            <a:pPr marL="285750" indent="-285750"/>
            <a:r>
              <a:rPr lang="en-GB" dirty="0" smtClean="0"/>
              <a:t>Online assessment completed following peer review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72" y="116633"/>
            <a:ext cx="235491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/>
            <a:r>
              <a:rPr lang="en-GB" dirty="0" smtClean="0"/>
              <a:t>Evidence gathering helped objectivity and supports other accreditation and informs strategy development</a:t>
            </a:r>
          </a:p>
          <a:p>
            <a:endParaRPr lang="en-GB" dirty="0" smtClean="0"/>
          </a:p>
          <a:p>
            <a:pPr marL="285750" indent="-285750"/>
            <a:r>
              <a:rPr lang="en-GB" dirty="0" smtClean="0"/>
              <a:t>Peer validation helpful but time is needed to plan and prepare</a:t>
            </a:r>
          </a:p>
          <a:p>
            <a:pPr marL="271463" indent="-271463"/>
            <a:endParaRPr lang="en-GB" dirty="0" smtClean="0"/>
          </a:p>
          <a:p>
            <a:pPr marL="285750" indent="-285750"/>
            <a:r>
              <a:rPr lang="en-GB" dirty="0" smtClean="0"/>
              <a:t>Some overlap with other assessments e.g. IG Toolkit</a:t>
            </a:r>
          </a:p>
          <a:p>
            <a:endParaRPr lang="en-GB" dirty="0" smtClean="0"/>
          </a:p>
          <a:p>
            <a:pPr marL="285750" indent="-285750"/>
            <a:r>
              <a:rPr lang="en-GB" dirty="0" smtClean="0"/>
              <a:t>Some questions difficult to assess and required clarification</a:t>
            </a:r>
          </a:p>
          <a:p>
            <a:endParaRPr lang="en-GB" dirty="0" smtClean="0"/>
          </a:p>
          <a:p>
            <a:pPr marL="285750" indent="-285750"/>
            <a:r>
              <a:rPr lang="en-GB" dirty="0" smtClean="0"/>
              <a:t>Reports available on completion of DMA need improving and extending</a:t>
            </a:r>
          </a:p>
          <a:p>
            <a:pPr marL="285750" indent="-285750"/>
            <a:endParaRPr lang="en-GB" dirty="0" smtClean="0"/>
          </a:p>
          <a:p>
            <a:pPr marL="285750" indent="-285750"/>
            <a:r>
              <a:rPr lang="en-GB" dirty="0" smtClean="0"/>
              <a:t>Suggestion to develop an evidence based portal </a:t>
            </a:r>
          </a:p>
          <a:p>
            <a:pPr marL="285750" indent="-285750"/>
            <a:endParaRPr lang="en-GB" dirty="0" smtClean="0"/>
          </a:p>
          <a:p>
            <a:pPr marL="285750" indent="-285750"/>
            <a:r>
              <a:rPr lang="en-GB" dirty="0" smtClean="0"/>
              <a:t>Opportunity to work with </a:t>
            </a:r>
            <a:r>
              <a:rPr lang="en-GB" dirty="0" err="1" smtClean="0"/>
              <a:t>NHSe</a:t>
            </a:r>
            <a:r>
              <a:rPr lang="en-GB" dirty="0" smtClean="0"/>
              <a:t> to suggest improvements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72" y="116633"/>
            <a:ext cx="235491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7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927657" cy="9581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6309320"/>
            <a:ext cx="878497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260648"/>
            <a:ext cx="7356815" cy="667725"/>
          </a:xfrm>
        </p:spPr>
        <p:txBody>
          <a:bodyPr>
            <a:normAutofit/>
          </a:bodyPr>
          <a:lstStyle/>
          <a:p>
            <a:pPr defTabSz="914400"/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23528" y="1124744"/>
            <a:ext cx="7488832" cy="4485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sz="1400" dirty="0" smtClean="0">
                <a:solidFill>
                  <a:prstClr val="black"/>
                </a:solidFill>
              </a:rPr>
              <a:t>The Digital Maturity Assessment aims to:</a:t>
            </a:r>
          </a:p>
          <a:p>
            <a:pPr marL="0" indent="0" defTabSz="914400">
              <a:buFont typeface="Arial"/>
              <a:buNone/>
            </a:pPr>
            <a:endParaRPr lang="en-GB" sz="1400" dirty="0" smtClean="0">
              <a:solidFill>
                <a:prstClr val="black"/>
              </a:solidFill>
            </a:endParaRPr>
          </a:p>
          <a:p>
            <a:pPr defTabSz="914400"/>
            <a:r>
              <a:rPr lang="en-GB" sz="1400" b="1" dirty="0">
                <a:solidFill>
                  <a:prstClr val="black"/>
                </a:solidFill>
              </a:rPr>
              <a:t>Track progress made since the first round of self-assessments and the reasons behind </a:t>
            </a:r>
            <a:r>
              <a:rPr lang="en-GB" sz="1400" b="1" dirty="0" smtClean="0">
                <a:solidFill>
                  <a:prstClr val="black"/>
                </a:solidFill>
              </a:rPr>
              <a:t>it</a:t>
            </a:r>
          </a:p>
          <a:p>
            <a:pPr defTabSz="914400"/>
            <a:endParaRPr lang="en-GB" sz="1400" b="1" dirty="0">
              <a:solidFill>
                <a:prstClr val="black"/>
              </a:solidFill>
            </a:endParaRPr>
          </a:p>
          <a:p>
            <a:pPr defTabSz="914400"/>
            <a:endParaRPr lang="en-GB" sz="100" b="1" dirty="0">
              <a:solidFill>
                <a:prstClr val="black"/>
              </a:solidFill>
            </a:endParaRPr>
          </a:p>
          <a:p>
            <a:pPr defTabSz="914400"/>
            <a:r>
              <a:rPr lang="en-GB" sz="1400" b="1" dirty="0">
                <a:solidFill>
                  <a:prstClr val="black"/>
                </a:solidFill>
              </a:rPr>
              <a:t>Support planning, prioritisation and investment decisions within providers and STP </a:t>
            </a:r>
            <a:r>
              <a:rPr lang="en-GB" sz="1400" b="1" dirty="0" smtClean="0">
                <a:solidFill>
                  <a:prstClr val="black"/>
                </a:solidFill>
              </a:rPr>
              <a:t>footprints</a:t>
            </a:r>
          </a:p>
          <a:p>
            <a:pPr defTabSz="914400"/>
            <a:endParaRPr lang="en-GB" sz="1400" b="1" dirty="0">
              <a:solidFill>
                <a:prstClr val="black"/>
              </a:solidFill>
            </a:endParaRPr>
          </a:p>
          <a:p>
            <a:pPr defTabSz="914400"/>
            <a:endParaRPr lang="en-GB" sz="100" b="1" dirty="0">
              <a:solidFill>
                <a:prstClr val="black"/>
              </a:solidFill>
            </a:endParaRPr>
          </a:p>
          <a:p>
            <a:pPr defTabSz="914400"/>
            <a:r>
              <a:rPr lang="en-GB" sz="1400" b="1" dirty="0">
                <a:solidFill>
                  <a:prstClr val="black"/>
                </a:solidFill>
              </a:rPr>
              <a:t>Provide a means of baselining/benchmarking levels of digitisation </a:t>
            </a:r>
            <a:r>
              <a:rPr lang="en-GB" sz="1400" b="1" dirty="0" smtClean="0">
                <a:solidFill>
                  <a:prstClr val="black"/>
                </a:solidFill>
              </a:rPr>
              <a:t>nationally</a:t>
            </a:r>
          </a:p>
          <a:p>
            <a:pPr defTabSz="914400"/>
            <a:endParaRPr lang="en-GB" sz="1400" b="1" i="1" dirty="0">
              <a:solidFill>
                <a:prstClr val="black"/>
              </a:solidFill>
            </a:endParaRPr>
          </a:p>
          <a:p>
            <a:pPr defTabSz="914400"/>
            <a:r>
              <a:rPr lang="en-GB" sz="1400" b="1" dirty="0" smtClean="0">
                <a:solidFill>
                  <a:prstClr val="black"/>
                </a:solidFill>
              </a:rPr>
              <a:t>Raise the profile of the digital agenda at board-level by encouraging positive discussion on opportunities and gaps</a:t>
            </a:r>
          </a:p>
          <a:p>
            <a:pPr marL="0" indent="0" defTabSz="914400">
              <a:buNone/>
            </a:pPr>
            <a:endParaRPr lang="en-GB" sz="1400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260648"/>
            <a:ext cx="7356815" cy="667725"/>
          </a:xfrm>
        </p:spPr>
        <p:txBody>
          <a:bodyPr>
            <a:normAutofit/>
          </a:bodyPr>
          <a:lstStyle/>
          <a:p>
            <a:pPr defTabSz="914400"/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23528" y="1124744"/>
            <a:ext cx="7488832" cy="4485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sz="1400" dirty="0" smtClean="0">
                <a:solidFill>
                  <a:prstClr val="black"/>
                </a:solidFill>
              </a:rPr>
              <a:t>Key trends emerging from the initial analysis include:</a:t>
            </a:r>
          </a:p>
          <a:p>
            <a:pPr marL="0" indent="0" defTabSz="914400">
              <a:buFont typeface="Arial"/>
              <a:buNone/>
            </a:pPr>
            <a:endParaRPr lang="en-GB" sz="1400" dirty="0" smtClean="0">
              <a:solidFill>
                <a:prstClr val="black"/>
              </a:solidFill>
            </a:endParaRPr>
          </a:p>
          <a:p>
            <a:pPr defTabSz="914400"/>
            <a:r>
              <a:rPr lang="en-GB" sz="1400" b="1" i="1" dirty="0" smtClean="0">
                <a:solidFill>
                  <a:prstClr val="black"/>
                </a:solidFill>
              </a:rPr>
              <a:t>Significant variation in levels of digitisation across the country and all provider types (acute, mental health, community &amp; ambulance)</a:t>
            </a:r>
          </a:p>
          <a:p>
            <a:pPr defTabSz="914400"/>
            <a:endParaRPr lang="en-GB" sz="1400" b="1" i="1" dirty="0" smtClean="0">
              <a:solidFill>
                <a:prstClr val="black"/>
              </a:solidFill>
            </a:endParaRPr>
          </a:p>
          <a:p>
            <a:pPr defTabSz="914400"/>
            <a:r>
              <a:rPr lang="en-GB" sz="1400" b="1" i="1" dirty="0" smtClean="0">
                <a:solidFill>
                  <a:prstClr val="black"/>
                </a:solidFill>
              </a:rPr>
              <a:t>Progress has been made over previous 24 months, but there are still big gaps areas such as </a:t>
            </a:r>
            <a:r>
              <a:rPr lang="en-GB" sz="1400" b="1" i="1" dirty="0" err="1" smtClean="0">
                <a:solidFill>
                  <a:prstClr val="black"/>
                </a:solidFill>
              </a:rPr>
              <a:t>ePrescribing</a:t>
            </a:r>
            <a:r>
              <a:rPr lang="en-GB" sz="1400" b="1" i="1" dirty="0" smtClean="0">
                <a:solidFill>
                  <a:prstClr val="black"/>
                </a:solidFill>
              </a:rPr>
              <a:t>, decision support and integration/information sharing</a:t>
            </a:r>
          </a:p>
          <a:p>
            <a:pPr defTabSz="914400"/>
            <a:endParaRPr lang="en-GB" sz="1400" b="1" i="1" dirty="0">
              <a:solidFill>
                <a:prstClr val="black"/>
              </a:solidFill>
            </a:endParaRPr>
          </a:p>
          <a:p>
            <a:pPr defTabSz="914400"/>
            <a:r>
              <a:rPr lang="en-GB" sz="1400" b="1" i="1" dirty="0" smtClean="0">
                <a:solidFill>
                  <a:prstClr val="black"/>
                </a:solidFill>
              </a:rPr>
              <a:t>Not enough providers using digital tools to support inpatient prescribing &amp; administration; recording of clinical notes &amp; observations; identification of high-risk patients (e.g. sepsis &amp; AKI)</a:t>
            </a:r>
          </a:p>
          <a:p>
            <a:pPr defTabSz="914400"/>
            <a:endParaRPr lang="en-GB" sz="1400" b="1" i="1" dirty="0">
              <a:solidFill>
                <a:prstClr val="black"/>
              </a:solidFill>
            </a:endParaRPr>
          </a:p>
          <a:p>
            <a:pPr defTabSz="914400"/>
            <a:r>
              <a:rPr lang="en-GB" sz="1400" b="1" i="1" dirty="0" smtClean="0">
                <a:solidFill>
                  <a:prstClr val="black"/>
                </a:solidFill>
              </a:rPr>
              <a:t>Notable examples where investment over the last 12-18 months has delivered significant improvements in maturity</a:t>
            </a:r>
          </a:p>
        </p:txBody>
      </p:sp>
    </p:spTree>
    <p:extLst>
      <p:ext uri="{BB962C8B-B14F-4D97-AF65-F5344CB8AC3E}">
        <p14:creationId xmlns:p14="http://schemas.microsoft.com/office/powerpoint/2010/main" val="20282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682588"/>
              </p:ext>
            </p:extLst>
          </p:nvPr>
        </p:nvGraphicFramePr>
        <p:xfrm>
          <a:off x="1004705" y="1988840"/>
          <a:ext cx="6867473" cy="490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2" y="980728"/>
            <a:ext cx="7211142" cy="7405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buNone/>
            </a:pPr>
            <a:r>
              <a:rPr lang="en-GB" sz="1600" dirty="0" smtClean="0">
                <a:solidFill>
                  <a:prstClr val="black"/>
                </a:solidFill>
              </a:rPr>
              <a:t>The chart below shows the Readiness, Capabilities &amp; Infrastructure results. It highlights the extent of variation across the country, with relatively few scoring highly in all three areas: </a:t>
            </a:r>
            <a:endParaRPr lang="en-GB" sz="1600" dirty="0">
              <a:solidFill>
                <a:prstClr val="black"/>
              </a:solidFill>
            </a:endParaRPr>
          </a:p>
          <a:p>
            <a:pPr marL="0" indent="0" defTabSz="914400">
              <a:buNone/>
            </a:pP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260648"/>
            <a:ext cx="7356815" cy="667725"/>
          </a:xfrm>
        </p:spPr>
        <p:txBody>
          <a:bodyPr>
            <a:normAutofit/>
          </a:bodyPr>
          <a:lstStyle/>
          <a:p>
            <a:pPr defTabSz="914400"/>
            <a:r>
              <a:rPr lang="en-GB" dirty="0"/>
              <a:t>Results: </a:t>
            </a:r>
            <a:r>
              <a:rPr lang="en-GB" dirty="0" smtClean="0"/>
              <a:t>High-Level Summary</a:t>
            </a:r>
            <a:endParaRPr lang="en-GB" dirty="0"/>
          </a:p>
        </p:txBody>
      </p:sp>
      <p:sp>
        <p:nvSpPr>
          <p:cNvPr id="22" name="TextBox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5174B68B-1F63-4683-9291-21A5AB4DCCF1}"/>
              </a:ext>
            </a:extLst>
          </p:cNvPr>
          <p:cNvSpPr txBox="1"/>
          <p:nvPr/>
        </p:nvSpPr>
        <p:spPr>
          <a:xfrm>
            <a:off x="6300192" y="4790676"/>
            <a:ext cx="2445092" cy="419101"/>
          </a:xfrm>
          <a:prstGeom prst="rect">
            <a:avLst/>
          </a:prstGeom>
          <a:solidFill>
            <a:sysClr val="window" lastClr="FFFFFF">
              <a:alpha val="48000"/>
            </a:sysClr>
          </a:solidFill>
          <a:ln>
            <a:solidFill>
              <a:sysClr val="window" lastClr="FFFFFF">
                <a:lumMod val="85000"/>
              </a:sysClr>
            </a:solidFill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Enabling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 score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0-39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40 - 69   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70 - 100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528564" y="2924944"/>
            <a:ext cx="5826349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>
            <a:off x="1515864" y="4280396"/>
            <a:ext cx="5826349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>
            <a:off x="3622041" y="2132855"/>
            <a:ext cx="0" cy="4029716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>
            <a:off x="5175774" y="2132855"/>
            <a:ext cx="0" cy="4029716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9068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 descr="Comparison of 2016 and 2017 digital maturity section-level scores." title="Digital Maturity Assessment comparis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292727"/>
              </p:ext>
            </p:extLst>
          </p:nvPr>
        </p:nvGraphicFramePr>
        <p:xfrm>
          <a:off x="393490" y="1700808"/>
          <a:ext cx="7850918" cy="464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2" y="980728"/>
            <a:ext cx="7211142" cy="8640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buNone/>
            </a:pPr>
            <a:r>
              <a:rPr lang="en-GB" sz="1400" dirty="0" smtClean="0">
                <a:solidFill>
                  <a:prstClr val="black"/>
                </a:solidFill>
              </a:rPr>
              <a:t>This chart shows the average score for </a:t>
            </a:r>
            <a:r>
              <a:rPr lang="en-GB" sz="1400" dirty="0">
                <a:solidFill>
                  <a:prstClr val="black"/>
                </a:solidFill>
              </a:rPr>
              <a:t>each section of the </a:t>
            </a:r>
            <a:r>
              <a:rPr lang="en-GB" sz="1400" dirty="0" smtClean="0">
                <a:solidFill>
                  <a:prstClr val="black"/>
                </a:solidFill>
              </a:rPr>
              <a:t>assessment across all providers. It </a:t>
            </a:r>
            <a:r>
              <a:rPr lang="en-GB" sz="1400" dirty="0">
                <a:solidFill>
                  <a:prstClr val="black"/>
                </a:solidFill>
              </a:rPr>
              <a:t>shows </a:t>
            </a:r>
            <a:r>
              <a:rPr lang="en-GB" sz="1400" dirty="0" smtClean="0">
                <a:solidFill>
                  <a:prstClr val="black"/>
                </a:solidFill>
              </a:rPr>
              <a:t>progress </a:t>
            </a:r>
            <a:r>
              <a:rPr lang="en-GB" sz="1400" dirty="0">
                <a:solidFill>
                  <a:prstClr val="black"/>
                </a:solidFill>
              </a:rPr>
              <a:t>across all areas, but highlights continued gaps in areas such as Decision Support, Remote &amp; Assistive Care </a:t>
            </a:r>
            <a:r>
              <a:rPr lang="en-GB" sz="1400" dirty="0" smtClean="0">
                <a:solidFill>
                  <a:prstClr val="black"/>
                </a:solidFill>
              </a:rPr>
              <a:t>&amp; </a:t>
            </a:r>
            <a:r>
              <a:rPr lang="en-GB" sz="1400" dirty="0">
                <a:solidFill>
                  <a:prstClr val="black"/>
                </a:solidFill>
              </a:rPr>
              <a:t>Medicines </a:t>
            </a:r>
            <a:r>
              <a:rPr lang="en-GB" sz="1400" dirty="0" smtClean="0">
                <a:solidFill>
                  <a:prstClr val="black"/>
                </a:solidFill>
              </a:rPr>
              <a:t>Optimisation: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260648"/>
            <a:ext cx="7356815" cy="667725"/>
          </a:xfrm>
        </p:spPr>
        <p:txBody>
          <a:bodyPr>
            <a:normAutofit/>
          </a:bodyPr>
          <a:lstStyle/>
          <a:p>
            <a:pPr defTabSz="914400"/>
            <a:r>
              <a:rPr lang="en-GB" dirty="0" smtClean="0"/>
              <a:t>Results: Section-Level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2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08807"/>
              </p:ext>
            </p:extLst>
          </p:nvPr>
        </p:nvGraphicFramePr>
        <p:xfrm>
          <a:off x="457203" y="1988840"/>
          <a:ext cx="7571182" cy="429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260648"/>
            <a:ext cx="7356815" cy="667725"/>
          </a:xfrm>
        </p:spPr>
        <p:txBody>
          <a:bodyPr>
            <a:normAutofit/>
          </a:bodyPr>
          <a:lstStyle/>
          <a:p>
            <a:pPr defTabSz="914400"/>
            <a:r>
              <a:rPr lang="en-GB" dirty="0" smtClean="0"/>
              <a:t>Section-Level Results: 2017 </a:t>
            </a:r>
            <a:endParaRPr lang="en-GB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2" y="980728"/>
            <a:ext cx="721114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sz="1400" dirty="0" smtClean="0">
                <a:solidFill>
                  <a:prstClr val="black"/>
                </a:solidFill>
              </a:rPr>
              <a:t>Medicines Optimisation is the lowest-scoring section across all provider types. Focusing on acute providers (each bar represents one provider’s score), this chart shows a relatively small number have made good progress and most still have significant work to do.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2852936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Very high variation &amp; low scores across the country</a:t>
            </a:r>
            <a:endParaRPr lang="en-GB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195736" y="2852936"/>
            <a:ext cx="3312368" cy="360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68144" y="3465005"/>
            <a:ext cx="216024" cy="1206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260648"/>
            <a:ext cx="7356815" cy="667725"/>
          </a:xfrm>
        </p:spPr>
        <p:txBody>
          <a:bodyPr>
            <a:normAutofit/>
          </a:bodyPr>
          <a:lstStyle/>
          <a:p>
            <a:pPr defTabSz="914400"/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45548" y="1124744"/>
            <a:ext cx="8014884" cy="4485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Over the next few months we will:</a:t>
            </a:r>
          </a:p>
          <a:p>
            <a:pPr marL="0" indent="0" defTabSz="914400">
              <a:buFont typeface="Arial"/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defTabSz="914400"/>
            <a:r>
              <a:rPr lang="en-GB" sz="2000" b="1" i="1" dirty="0" smtClean="0">
                <a:solidFill>
                  <a:prstClr val="black"/>
                </a:solidFill>
              </a:rPr>
              <a:t>Extend the peer validation model by publishing a toolkit to support providers who wish to use the learning from the pilot</a:t>
            </a:r>
          </a:p>
          <a:p>
            <a:pPr defTabSz="914400"/>
            <a:endParaRPr lang="en-GB" sz="2000" b="1" i="1" dirty="0" smtClean="0">
              <a:solidFill>
                <a:prstClr val="black"/>
              </a:solidFill>
            </a:endParaRPr>
          </a:p>
          <a:p>
            <a:pPr defTabSz="914400"/>
            <a:r>
              <a:rPr lang="en-GB" sz="2000" b="1" i="1" dirty="0" smtClean="0">
                <a:solidFill>
                  <a:prstClr val="black"/>
                </a:solidFill>
              </a:rPr>
              <a:t>Work with high scoring and fast moving organisations to understand their achievements</a:t>
            </a:r>
          </a:p>
          <a:p>
            <a:pPr defTabSz="914400"/>
            <a:endParaRPr lang="en-GB" sz="2000" b="1" i="1" dirty="0">
              <a:solidFill>
                <a:prstClr val="black"/>
              </a:solidFill>
            </a:endParaRPr>
          </a:p>
          <a:p>
            <a:pPr defTabSz="914400"/>
            <a:r>
              <a:rPr lang="en-GB" sz="2000" b="1" i="1" dirty="0" smtClean="0">
                <a:solidFill>
                  <a:prstClr val="black"/>
                </a:solidFill>
              </a:rPr>
              <a:t>Give providers and STPs access to the data to support local </a:t>
            </a:r>
            <a:r>
              <a:rPr lang="en-GB" sz="2000" b="1" i="1" smtClean="0">
                <a:solidFill>
                  <a:prstClr val="black"/>
                </a:solidFill>
              </a:rPr>
              <a:t>investment and </a:t>
            </a:r>
            <a:r>
              <a:rPr lang="en-GB" sz="2000" b="1" i="1" dirty="0" smtClean="0">
                <a:solidFill>
                  <a:prstClr val="black"/>
                </a:solidFill>
              </a:rPr>
              <a:t>delivery planning</a:t>
            </a:r>
            <a:endParaRPr lang="en-GB" sz="2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NW ISD Network?</a:t>
            </a: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/>
              <a:t>The </a:t>
            </a:r>
            <a:r>
              <a:rPr lang="en-GB" sz="2200" dirty="0" smtClean="0"/>
              <a:t>Informatics </a:t>
            </a:r>
            <a:r>
              <a:rPr lang="en-GB" sz="2200" dirty="0"/>
              <a:t>Skills Development Network </a:t>
            </a:r>
            <a:r>
              <a:rPr lang="en-GB" sz="2200" dirty="0" smtClean="0"/>
              <a:t>(Est. Nov 2011) provides high quality, low cost opportunities </a:t>
            </a:r>
            <a:r>
              <a:rPr lang="en-GB" sz="2200" dirty="0"/>
              <a:t>for the professional development of </a:t>
            </a:r>
            <a:r>
              <a:rPr lang="en-GB" sz="2200" dirty="0" smtClean="0"/>
              <a:t>health Informatics </a:t>
            </a:r>
            <a:r>
              <a:rPr lang="en-GB" sz="2200" dirty="0"/>
              <a:t>staff </a:t>
            </a:r>
            <a:r>
              <a:rPr lang="en-GB" sz="2200" dirty="0" smtClean="0"/>
              <a:t>in </a:t>
            </a:r>
            <a:r>
              <a:rPr lang="en-GB" sz="2200" dirty="0"/>
              <a:t>the North </a:t>
            </a:r>
            <a:r>
              <a:rPr lang="en-GB" sz="2200" dirty="0" smtClean="0"/>
              <a:t>West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/>
              <a:t>Through the provision of networking </a:t>
            </a:r>
            <a:r>
              <a:rPr lang="en-GB" sz="2200" dirty="0"/>
              <a:t>opportunities and the development of learning programmes we aim to raise the professional profile of </a:t>
            </a:r>
            <a:r>
              <a:rPr lang="en-GB" sz="2200" dirty="0" smtClean="0"/>
              <a:t>Informatics staff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/>
              <a:t>By focussing on development </a:t>
            </a:r>
            <a:r>
              <a:rPr lang="en-GB" sz="2200" dirty="0"/>
              <a:t>needs beyond those of technical </a:t>
            </a:r>
            <a:r>
              <a:rPr lang="en-GB" sz="2200" dirty="0" smtClean="0"/>
              <a:t>competence we help to position health Informatics </a:t>
            </a:r>
            <a:r>
              <a:rPr lang="en-GB" sz="2200" dirty="0"/>
              <a:t>at the heart of an organisation’s business </a:t>
            </a:r>
            <a:r>
              <a:rPr lang="en-GB" sz="2200" dirty="0" smtClean="0"/>
              <a:t>agenda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GB" sz="2200" dirty="0" smtClean="0"/>
              <a:t>Through Excellence in Informatics (</a:t>
            </a:r>
            <a:r>
              <a:rPr lang="en-GB" sz="2200" dirty="0" err="1" smtClean="0"/>
              <a:t>EiL</a:t>
            </a:r>
            <a:r>
              <a:rPr lang="en-GB" sz="2200" dirty="0" smtClean="0"/>
              <a:t>) we accredit Informatics services allowing them to showcase their professionalism and maturity</a:t>
            </a:r>
          </a:p>
        </p:txBody>
      </p:sp>
    </p:spTree>
    <p:extLst>
      <p:ext uri="{BB962C8B-B14F-4D97-AF65-F5344CB8AC3E}">
        <p14:creationId xmlns:p14="http://schemas.microsoft.com/office/powerpoint/2010/main" val="8854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1440</Words>
  <Application>Microsoft Office PowerPoint</Application>
  <PresentationFormat>On-screen Show (4:3)</PresentationFormat>
  <Paragraphs>196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1_Office Theme</vt:lpstr>
      <vt:lpstr>3_Office Theme</vt:lpstr>
      <vt:lpstr>Office Theme</vt:lpstr>
      <vt:lpstr>Digital Maturity Assessment 2017  NW ISD led Peer Validation pilot </vt:lpstr>
      <vt:lpstr>Digital Maturity Assessment 2017</vt:lpstr>
      <vt:lpstr>Objectives</vt:lpstr>
      <vt:lpstr>Key Points</vt:lpstr>
      <vt:lpstr>Results: High-Level Summary</vt:lpstr>
      <vt:lpstr>Results: Section-Level</vt:lpstr>
      <vt:lpstr>Section-Level Results: 2017 </vt:lpstr>
      <vt:lpstr>Next Steps</vt:lpstr>
      <vt:lpstr>What is the NW ISD Network?</vt:lpstr>
      <vt:lpstr>What is Excellence in Informatics?</vt:lpstr>
      <vt:lpstr>Objectives / Benefits</vt:lpstr>
      <vt:lpstr>DMA Peer Validation Pilot</vt:lpstr>
      <vt:lpstr>Objectives / Benefits</vt:lpstr>
      <vt:lpstr>Peer Validation Process</vt:lpstr>
      <vt:lpstr>Stage 1 –  Peer Validation Pilot</vt:lpstr>
      <vt:lpstr>Peer Validation Visits</vt:lpstr>
      <vt:lpstr>Overall Findings –  Commitment</vt:lpstr>
      <vt:lpstr>Overall Findings –  Outcome</vt:lpstr>
      <vt:lpstr>Findings – Scoring</vt:lpstr>
      <vt:lpstr>Stage 2 –  Embed DMA into EiL</vt:lpstr>
      <vt:lpstr>Stage 3 and 4 –  Embed DMA into EiL</vt:lpstr>
      <vt:lpstr>St Helens &amp; Knowsley Teaching Hospitals</vt:lpstr>
      <vt:lpstr>Background</vt:lpstr>
      <vt:lpstr>Preparation</vt:lpstr>
      <vt:lpstr>Evidence Folder</vt:lpstr>
      <vt:lpstr>Peer Review</vt:lpstr>
      <vt:lpstr>Summary</vt:lpstr>
      <vt:lpstr>Questions?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Sgorbiati, David</dc:creator>
  <cp:lastModifiedBy>Banks, Christine</cp:lastModifiedBy>
  <cp:revision>84</cp:revision>
  <cp:lastPrinted>2018-01-10T11:56:14Z</cp:lastPrinted>
  <dcterms:created xsi:type="dcterms:W3CDTF">2017-07-21T08:55:58Z</dcterms:created>
  <dcterms:modified xsi:type="dcterms:W3CDTF">2018-01-12T07:44:28Z</dcterms:modified>
</cp:coreProperties>
</file>