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71" r:id="rId3"/>
    <p:sldId id="257" r:id="rId4"/>
    <p:sldId id="269" r:id="rId5"/>
    <p:sldId id="270" r:id="rId6"/>
    <p:sldId id="268"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60EA64-D806-43AC-9DF2-F8C432F32B4C}" type="datetimeFigureOut">
              <a:rPr lang="en-US" dirty="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a:p>
        </p:txBody>
      </p:sp>
    </p:spTree>
    <p:extLst>
      <p:ext uri="{BB962C8B-B14F-4D97-AF65-F5344CB8AC3E}">
        <p14:creationId xmlns:p14="http://schemas.microsoft.com/office/powerpoint/2010/main" val="122251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210115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400812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70A7B3-6521-4DCA-87E5-044747A908C1}" type="datetimeFigureOut">
              <a:rPr lang="en-US" dirty="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a:p>
        </p:txBody>
      </p:sp>
    </p:spTree>
    <p:extLst>
      <p:ext uri="{BB962C8B-B14F-4D97-AF65-F5344CB8AC3E}">
        <p14:creationId xmlns:p14="http://schemas.microsoft.com/office/powerpoint/2010/main" val="233035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dirty="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a:p>
        </p:txBody>
      </p:sp>
    </p:spTree>
    <p:extLst>
      <p:ext uri="{BB962C8B-B14F-4D97-AF65-F5344CB8AC3E}">
        <p14:creationId xmlns:p14="http://schemas.microsoft.com/office/powerpoint/2010/main" val="160142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134690-1557-4C89-A502-4959FE7FAD70}" type="datetimeFigureOut">
              <a:rPr lang="en-US" dirty="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41646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7D4976-E339-4826-83B7-FBD03F55ECF8}" type="datetimeFigureOut">
              <a:rPr lang="en-US" dirty="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207554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99631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193000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dirty="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8584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dirty="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dirty="0"/>
              <a:t>‹#›</a:t>
            </a:fld>
            <a:endParaRPr lang="en-US"/>
          </a:p>
        </p:txBody>
      </p:sp>
    </p:spTree>
    <p:extLst>
      <p:ext uri="{BB962C8B-B14F-4D97-AF65-F5344CB8AC3E}">
        <p14:creationId xmlns:p14="http://schemas.microsoft.com/office/powerpoint/2010/main" val="331852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dirty="0"/>
              <a:t>11/28/2017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dirty="0"/>
              <a:pPr/>
              <a:t>‹#›</a:t>
            </a:fld>
            <a:endParaRPr lang="en-US"/>
          </a:p>
        </p:txBody>
      </p:sp>
    </p:spTree>
    <p:extLst>
      <p:ext uri="{BB962C8B-B14F-4D97-AF65-F5344CB8AC3E}">
        <p14:creationId xmlns:p14="http://schemas.microsoft.com/office/powerpoint/2010/main" val="37796052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17000" b="-1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0679" y="5222502"/>
            <a:ext cx="9030641" cy="1239894"/>
          </a:xfrm>
        </p:spPr>
        <p:txBody>
          <a:bodyPr vert="horz" lIns="91440" tIns="45720" rIns="91440" bIns="45720" rtlCol="0" anchor="t">
            <a:noAutofit/>
          </a:bodyPr>
          <a:lstStyle/>
          <a:p>
            <a:r>
              <a:rPr lang="en-US" sz="3600" b="1" dirty="0">
                <a:solidFill>
                  <a:srgbClr val="000000"/>
                </a:solidFill>
                <a:latin typeface="Arial"/>
                <a:cs typeface="Arial"/>
              </a:rPr>
              <a:t>A realist’s View of GDPR</a:t>
            </a:r>
          </a:p>
          <a:p>
            <a:r>
              <a:rPr lang="en-US" sz="3600" dirty="0">
                <a:solidFill>
                  <a:srgbClr val="000000"/>
                </a:solidFill>
                <a:latin typeface="Arial"/>
                <a:cs typeface="Arial"/>
              </a:rPr>
              <a:t>Ed Tucker, CIO DP Governance</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GDPR – WHAT IT ISN'T</a:t>
            </a:r>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168910" lvl="1" indent="0">
              <a:buNone/>
            </a:pPr>
            <a:endParaRPr lang="en-US">
              <a:latin typeface="Calibri"/>
              <a:cs typeface="Arial"/>
            </a:endParaRPr>
          </a:p>
          <a:p>
            <a:pPr marL="460375" lvl="1"/>
            <a:endParaRPr lang="en-US" sz="2800">
              <a:latin typeface="Calibri"/>
              <a:cs typeface="Arial"/>
            </a:endParaRPr>
          </a:p>
          <a:p>
            <a:pPr marL="574675" lvl="1" indent="-342900"/>
            <a:endParaRPr lang="en-US" sz="2800">
              <a:latin typeface="Calibri"/>
              <a:cs typeface="Arial"/>
            </a:endParaRPr>
          </a:p>
          <a:p>
            <a:pPr marL="168910" indent="9525"/>
            <a:endParaRPr lang="en-US"/>
          </a:p>
          <a:p>
            <a:pPr marL="0" indent="0">
              <a:buNone/>
            </a:pPr>
            <a:endParaRPr lang="en-US"/>
          </a:p>
        </p:txBody>
      </p:sp>
      <p:pic>
        <p:nvPicPr>
          <p:cNvPr id="3" name="Picture 6"/>
          <p:cNvPicPr>
            <a:picLocks noChangeAspect="1"/>
          </p:cNvPicPr>
          <p:nvPr/>
        </p:nvPicPr>
        <p:blipFill>
          <a:blip r:embed="rId3"/>
          <a:stretch>
            <a:fillRect/>
          </a:stretch>
        </p:blipFill>
        <p:spPr>
          <a:xfrm>
            <a:off x="471488" y="1302394"/>
            <a:ext cx="11237912" cy="5142856"/>
          </a:xfrm>
          <a:prstGeom prst="rect">
            <a:avLst/>
          </a:prstGeom>
        </p:spPr>
      </p:pic>
    </p:spTree>
    <p:extLst>
      <p:ext uri="{BB962C8B-B14F-4D97-AF65-F5344CB8AC3E}">
        <p14:creationId xmlns:p14="http://schemas.microsoft.com/office/powerpoint/2010/main" val="394469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GDPR – WHAT IT IS</a:t>
            </a:r>
            <a:endParaRPr lang="en-US"/>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460375"/>
            <a:r>
              <a:rPr lang="en-US">
                <a:latin typeface="Calibri"/>
                <a:cs typeface="Arial"/>
              </a:rPr>
              <a:t>The latest regulation aimed at bringing the protection of personal data to the fore! That's a good thing!</a:t>
            </a:r>
          </a:p>
          <a:p>
            <a:pPr marL="460375" lvl="1" indent="-285750"/>
            <a:r>
              <a:rPr lang="en-US" sz="2800">
                <a:latin typeface="Calibri"/>
                <a:cs typeface="Arial"/>
              </a:rPr>
              <a:t>Much like those that have gone before it's about data protection. You'll find a theme in all these </a:t>
            </a:r>
            <a:r>
              <a:rPr lang="en-US" sz="2800" err="1">
                <a:latin typeface="Calibri"/>
                <a:cs typeface="Arial"/>
              </a:rPr>
              <a:t>regs</a:t>
            </a:r>
            <a:r>
              <a:rPr lang="en-US" sz="2800">
                <a:latin typeface="Calibri"/>
                <a:cs typeface="Arial"/>
              </a:rPr>
              <a:t>.</a:t>
            </a:r>
          </a:p>
          <a:p>
            <a:pPr marL="460375" lvl="1" indent="-285750"/>
            <a:r>
              <a:rPr lang="en-US" sz="2800">
                <a:latin typeface="Calibri"/>
                <a:cs typeface="Arial"/>
              </a:rPr>
              <a:t>Ensuring that </a:t>
            </a:r>
            <a:r>
              <a:rPr lang="en-US" sz="2800" b="1" i="1">
                <a:latin typeface="Calibri"/>
                <a:cs typeface="Arial"/>
              </a:rPr>
              <a:t>reasonable measures</a:t>
            </a:r>
            <a:r>
              <a:rPr lang="en-US" sz="2800">
                <a:latin typeface="Calibri"/>
                <a:cs typeface="Arial"/>
              </a:rPr>
              <a:t> are in place to protect said data. Ooh that'll be data protection again!</a:t>
            </a:r>
          </a:p>
          <a:p>
            <a:pPr marL="460375" lvl="1" indent="-285750"/>
            <a:r>
              <a:rPr lang="en-US" sz="2800">
                <a:latin typeface="Calibri"/>
                <a:cs typeface="Arial"/>
              </a:rPr>
              <a:t>Applying sense and transparency to the data that you collect, store and process and ensuring that safeguards are in place to ensure that the data is not put at undo risk.</a:t>
            </a:r>
          </a:p>
          <a:p>
            <a:pPr marL="460375" lvl="1" indent="-285750"/>
            <a:r>
              <a:rPr lang="en-US" sz="2800">
                <a:latin typeface="Calibri"/>
                <a:cs typeface="Arial"/>
              </a:rPr>
              <a:t>Confirming rights of the data subject. It is their data after all!</a:t>
            </a:r>
          </a:p>
          <a:p>
            <a:pPr marL="460375" lvl="1" indent="-285750"/>
            <a:r>
              <a:rPr lang="en-US" sz="2800">
                <a:latin typeface="Calibri"/>
                <a:cs typeface="Arial"/>
              </a:rPr>
              <a:t>It's about data protection in it's fullest form!</a:t>
            </a:r>
            <a:endParaRPr sz="2800"/>
          </a:p>
          <a:p>
            <a:pPr marL="168910" lvl="1" indent="0">
              <a:buNone/>
            </a:pPr>
            <a:endParaRPr lang="en-US"/>
          </a:p>
          <a:p>
            <a:pPr marL="0" indent="0">
              <a:buNone/>
            </a:pPr>
            <a:endParaRPr lang="en-US"/>
          </a:p>
        </p:txBody>
      </p:sp>
    </p:spTree>
    <p:extLst>
      <p:ext uri="{BB962C8B-B14F-4D97-AF65-F5344CB8AC3E}">
        <p14:creationId xmlns:p14="http://schemas.microsoft.com/office/powerpoint/2010/main" val="147950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AN INTELLIGENT ORGANISATION WILL</a:t>
            </a:r>
            <a:endParaRPr lang="en-US"/>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631190" indent="-457200"/>
            <a:r>
              <a:rPr lang="en-US" sz="2400">
                <a:latin typeface="Calibri"/>
                <a:cs typeface="Arial"/>
              </a:rPr>
              <a:t>Understand that it is vital to apply business context and empathy to any approach to data protection, whilst also future proofing it's improvement activities.</a:t>
            </a:r>
            <a:endParaRPr lang="en-US" sz="2400"/>
          </a:p>
          <a:p>
            <a:pPr marL="631190" indent="-457200"/>
            <a:r>
              <a:rPr lang="en-US" sz="2400">
                <a:latin typeface="Calibri"/>
                <a:cs typeface="Arial"/>
              </a:rPr>
              <a:t>Need to be open and honest with itself if it is truly to understand it’s position in terms of data protection and GDPR compliance.</a:t>
            </a:r>
          </a:p>
          <a:p>
            <a:pPr marL="631190" indent="-457200"/>
            <a:r>
              <a:rPr lang="en-US" sz="2400">
                <a:latin typeface="Calibri"/>
                <a:cs typeface="Arial"/>
              </a:rPr>
              <a:t>Ask difficult questions of it's own processes and those of it's suppliers. </a:t>
            </a:r>
          </a:p>
          <a:p>
            <a:pPr marL="631190" indent="-457200"/>
            <a:r>
              <a:rPr lang="en-US" sz="2400">
                <a:latin typeface="Calibri"/>
                <a:cs typeface="Arial"/>
              </a:rPr>
              <a:t>Know that it starts with understanding where it is today in order to build a view of, and more importantly how it gets to, where it wants to be tomorrow.</a:t>
            </a:r>
          </a:p>
          <a:p>
            <a:pPr marL="631190" indent="-457200"/>
            <a:r>
              <a:rPr lang="en-US" sz="2400">
                <a:latin typeface="Calibri"/>
                <a:cs typeface="Arial"/>
              </a:rPr>
              <a:t>Understand that it is about building a defensible position.</a:t>
            </a:r>
          </a:p>
          <a:p>
            <a:pPr marL="631190" indent="-457200"/>
            <a:r>
              <a:rPr lang="en-US" sz="2400">
                <a:latin typeface="Calibri"/>
                <a:cs typeface="Arial"/>
              </a:rPr>
              <a:t>Really know that it will not be compliant in its entirety!</a:t>
            </a:r>
            <a:endParaRPr lang="en-US" sz="2400"/>
          </a:p>
          <a:p>
            <a:pPr marL="460375" lvl="1"/>
            <a:endParaRPr lang="en-US"/>
          </a:p>
          <a:p>
            <a:pPr marL="460375" lvl="1"/>
            <a:endParaRPr lang="en-US" sz="2800"/>
          </a:p>
          <a:p>
            <a:pPr marL="460375" lvl="1" indent="-285750"/>
            <a:endParaRPr lang="en-US" sz="2800"/>
          </a:p>
          <a:p>
            <a:pPr marL="168910" lvl="1" indent="0">
              <a:buNone/>
            </a:pPr>
            <a:endParaRPr lang="en-US"/>
          </a:p>
          <a:p>
            <a:pPr marL="0" indent="0">
              <a:buNone/>
            </a:pPr>
            <a:endParaRPr lang="en-US"/>
          </a:p>
        </p:txBody>
      </p:sp>
    </p:spTree>
    <p:extLst>
      <p:ext uri="{BB962C8B-B14F-4D97-AF65-F5344CB8AC3E}">
        <p14:creationId xmlns:p14="http://schemas.microsoft.com/office/powerpoint/2010/main" val="2224421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A NON-INTELLIGENT ORGANISATION WILL</a:t>
            </a:r>
            <a:endParaRPr lang="en-US"/>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631190" indent="-457200"/>
            <a:r>
              <a:rPr lang="en-US" sz="2000">
                <a:latin typeface="Calibri"/>
                <a:cs typeface="Arial"/>
              </a:rPr>
              <a:t>Run GDPR as an security </a:t>
            </a:r>
            <a:r>
              <a:rPr lang="en-US" sz="2000" err="1">
                <a:latin typeface="Calibri"/>
                <a:cs typeface="Arial"/>
              </a:rPr>
              <a:t>programme</a:t>
            </a:r>
            <a:r>
              <a:rPr lang="en-US" sz="2000">
                <a:latin typeface="Calibri"/>
                <a:cs typeface="Arial"/>
              </a:rPr>
              <a:t>! (HINT – it's a business problem, if you're running it as a security </a:t>
            </a:r>
            <a:r>
              <a:rPr lang="en-US" sz="2000" err="1">
                <a:latin typeface="Calibri"/>
                <a:cs typeface="Arial"/>
              </a:rPr>
              <a:t>programme</a:t>
            </a:r>
            <a:r>
              <a:rPr lang="en-US" sz="2000">
                <a:latin typeface="Calibri"/>
                <a:cs typeface="Arial"/>
              </a:rPr>
              <a:t> then you're doing it wrong)</a:t>
            </a:r>
          </a:p>
          <a:p>
            <a:pPr marL="631190" indent="-457200"/>
            <a:r>
              <a:rPr lang="en-US" sz="2000">
                <a:latin typeface="Calibri"/>
                <a:cs typeface="Arial"/>
              </a:rPr>
              <a:t>Just buy shiny new next, next, next generation flashing boxes that mitigated even the most sophisticated attack (caveats are available) and achieve a grand total of nothing.</a:t>
            </a:r>
          </a:p>
          <a:p>
            <a:pPr marL="631190" indent="-457200"/>
            <a:r>
              <a:rPr lang="en-US" sz="2000">
                <a:latin typeface="Calibri"/>
                <a:cs typeface="Arial"/>
              </a:rPr>
              <a:t>Engage consultants that are either fresh out of university (beware the '</a:t>
            </a:r>
            <a:r>
              <a:rPr lang="en-US" sz="2000" i="1">
                <a:latin typeface="Calibri"/>
                <a:cs typeface="Arial"/>
              </a:rPr>
              <a:t>expert</a:t>
            </a:r>
            <a:r>
              <a:rPr lang="en-US" sz="2000">
                <a:latin typeface="Calibri"/>
                <a:cs typeface="Arial"/>
              </a:rPr>
              <a:t>'), or have no experience of actually making change in a business environment. Yes, even with some of the big boys! What do you prefer theory or practice? I know what I would go for.</a:t>
            </a:r>
          </a:p>
          <a:p>
            <a:pPr marL="631190" indent="-457200"/>
            <a:r>
              <a:rPr lang="en-US" sz="2000">
                <a:latin typeface="Calibri"/>
                <a:cs typeface="Arial"/>
              </a:rPr>
              <a:t>Start running project in silos without having taken stock first, nor understood how any transformation could be leveraged to do this for them. Ooh wow! Imagine embedding your data protection improvements at the very heart of your transformation. </a:t>
            </a:r>
          </a:p>
          <a:p>
            <a:pPr marL="631190" indent="-457200"/>
            <a:r>
              <a:rPr lang="en-US" sz="2000">
                <a:latin typeface="Calibri"/>
                <a:cs typeface="Arial"/>
              </a:rPr>
              <a:t>The end result with most of these is a lot of ineffective spend and a false sense of 'compliance'. I've seen it many, many, many times!</a:t>
            </a:r>
          </a:p>
          <a:p>
            <a:pPr marL="631190" indent="-457200"/>
            <a:r>
              <a:rPr lang="en-US" sz="2000">
                <a:latin typeface="Calibri"/>
                <a:cs typeface="Arial"/>
              </a:rPr>
              <a:t>Or of course ignore it and hope for the best!</a:t>
            </a:r>
            <a:r>
              <a:rPr lang="en-US" sz="2000"/>
              <a:t> :)</a:t>
            </a:r>
            <a:r>
              <a:rPr lang="en-US" sz="2800"/>
              <a:t> </a:t>
            </a:r>
            <a:endParaRPr/>
          </a:p>
          <a:p>
            <a:pPr marL="460375" lvl="1"/>
            <a:endParaRPr lang="en-US" sz="2800"/>
          </a:p>
          <a:p>
            <a:pPr marL="971550" lvl="3"/>
            <a:endParaRPr lang="en-US" sz="2800"/>
          </a:p>
          <a:p>
            <a:pPr marL="460375" lvl="1" indent="-285750"/>
            <a:endParaRPr lang="en-US" sz="2800"/>
          </a:p>
          <a:p>
            <a:pPr marL="168910" lvl="1" indent="0">
              <a:buNone/>
            </a:pPr>
            <a:endParaRPr lang="en-US"/>
          </a:p>
          <a:p>
            <a:pPr marL="0" indent="0">
              <a:buNone/>
            </a:pPr>
            <a:endParaRPr lang="en-US"/>
          </a:p>
        </p:txBody>
      </p:sp>
    </p:spTree>
    <p:extLst>
      <p:ext uri="{BB962C8B-B14F-4D97-AF65-F5344CB8AC3E}">
        <p14:creationId xmlns:p14="http://schemas.microsoft.com/office/powerpoint/2010/main" val="3883860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WHAT SHOULD YOU DO</a:t>
            </a:r>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460375" lvl="1" indent="-285750"/>
            <a:r>
              <a:rPr lang="en-US" sz="2200">
                <a:latin typeface="Calibri"/>
                <a:cs typeface="Arial"/>
              </a:rPr>
              <a:t>For me it starts with a stock take, or taking stock.</a:t>
            </a:r>
          </a:p>
          <a:p>
            <a:pPr marL="460375" lvl="1" indent="-285750"/>
            <a:r>
              <a:rPr lang="en-US" sz="2200" err="1">
                <a:latin typeface="Calibri"/>
                <a:cs typeface="Arial"/>
              </a:rPr>
              <a:t>Recognise</a:t>
            </a:r>
            <a:r>
              <a:rPr lang="en-US" sz="2200">
                <a:latin typeface="Calibri"/>
                <a:cs typeface="Arial"/>
              </a:rPr>
              <a:t> you won’t be complaint! Deal with it!</a:t>
            </a:r>
          </a:p>
          <a:p>
            <a:pPr marL="460375" lvl="1" indent="-285750"/>
            <a:r>
              <a:rPr lang="en-US" sz="2200">
                <a:latin typeface="Calibri"/>
                <a:cs typeface="Arial"/>
              </a:rPr>
              <a:t>You need to build a vision of where you are today in terms of data, data protection and yes read across into regulation. Nobody can do this for you. They can help, but the biggest input by far is from you.</a:t>
            </a:r>
          </a:p>
          <a:p>
            <a:pPr marL="460375" lvl="1" indent="-285750"/>
            <a:r>
              <a:rPr lang="en-US" sz="2200">
                <a:latin typeface="Calibri"/>
                <a:cs typeface="Arial"/>
              </a:rPr>
              <a:t>Understand that for some things you are just going to have to document and accept a position. Are you really deleting records from degrading LTOs? I think not!</a:t>
            </a:r>
          </a:p>
          <a:p>
            <a:pPr marL="460375" lvl="1" indent="-285750"/>
            <a:r>
              <a:rPr lang="en-US" sz="2200">
                <a:latin typeface="Calibri"/>
                <a:cs typeface="Arial"/>
              </a:rPr>
              <a:t>Build a pathway to demonstrate improvements in your data protection maturity. Demonstrable improvements against your established vision of today.</a:t>
            </a:r>
          </a:p>
          <a:p>
            <a:pPr marL="460375" lvl="1" indent="-285750"/>
            <a:r>
              <a:rPr lang="en-US" sz="2200">
                <a:latin typeface="Calibri"/>
                <a:cs typeface="Arial"/>
              </a:rPr>
              <a:t>There is no quick fix here!</a:t>
            </a:r>
            <a:r>
              <a:rPr lang="en-US" sz="2200"/>
              <a:t> Sorry, but there isn't. </a:t>
            </a:r>
          </a:p>
          <a:p>
            <a:pPr marL="460375" lvl="1" indent="-285750"/>
            <a:r>
              <a:rPr lang="en-US" sz="2200"/>
              <a:t>If you do need help then you need to look at serious practitioner level intelligence integrated with software automation. Neither in isolation is truly effective.</a:t>
            </a:r>
          </a:p>
          <a:p>
            <a:pPr marL="971550" lvl="3" indent="-285750"/>
            <a:endParaRPr lang="en-US" sz="2400"/>
          </a:p>
          <a:p>
            <a:pPr marL="168910" lvl="1" indent="0">
              <a:buNone/>
            </a:pPr>
            <a:endParaRPr lang="en-US"/>
          </a:p>
          <a:p>
            <a:pPr marL="0" indent="0">
              <a:buNone/>
            </a:pPr>
            <a:endParaRPr lang="en-US"/>
          </a:p>
        </p:txBody>
      </p:sp>
    </p:spTree>
    <p:extLst>
      <p:ext uri="{BB962C8B-B14F-4D97-AF65-F5344CB8AC3E}">
        <p14:creationId xmlns:p14="http://schemas.microsoft.com/office/powerpoint/2010/main" val="1858940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FINALLY</a:t>
            </a:r>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460375"/>
            <a:r>
              <a:rPr lang="en-US" sz="2400">
                <a:latin typeface="Calibri"/>
                <a:cs typeface="Arial"/>
              </a:rPr>
              <a:t>Don't be swayed by the mass of hysteria! Every business is different.</a:t>
            </a:r>
          </a:p>
          <a:p>
            <a:pPr marL="460375" lvl="1" indent="-285750"/>
            <a:r>
              <a:rPr lang="en-US">
                <a:latin typeface="Calibri"/>
                <a:cs typeface="Arial"/>
              </a:rPr>
              <a:t>Pick your experts wisely. There's bloody loads of them!!!</a:t>
            </a:r>
          </a:p>
          <a:p>
            <a:pPr marL="460375" lvl="1" indent="-285750"/>
            <a:r>
              <a:rPr lang="en-US">
                <a:latin typeface="Calibri"/>
                <a:cs typeface="Arial"/>
              </a:rPr>
              <a:t>Don't just buy </a:t>
            </a:r>
            <a:r>
              <a:rPr lang="en-US"/>
              <a:t>without understanding what </a:t>
            </a:r>
            <a:r>
              <a:rPr lang="en-US">
                <a:latin typeface="Calibri"/>
                <a:cs typeface="Arial"/>
              </a:rPr>
              <a:t>you </a:t>
            </a:r>
            <a:r>
              <a:rPr lang="en-US"/>
              <a:t>need. Consultancy</a:t>
            </a:r>
            <a:r>
              <a:rPr lang="en-US">
                <a:latin typeface="Calibri"/>
                <a:cs typeface="Arial"/>
              </a:rPr>
              <a:t>, </a:t>
            </a:r>
            <a:r>
              <a:rPr lang="en-US"/>
              <a:t>software</a:t>
            </a:r>
            <a:r>
              <a:rPr lang="en-US">
                <a:latin typeface="Calibri"/>
                <a:cs typeface="Arial"/>
              </a:rPr>
              <a:t>, silver bullets the lot.</a:t>
            </a:r>
          </a:p>
          <a:p>
            <a:pPr marL="460375" lvl="1" indent="-285750"/>
            <a:r>
              <a:rPr lang="en-US">
                <a:latin typeface="Calibri"/>
                <a:cs typeface="Arial"/>
              </a:rPr>
              <a:t>It starts with a stock take! Go from there.</a:t>
            </a:r>
          </a:p>
          <a:p>
            <a:pPr marL="460375" lvl="1" indent="-285750"/>
            <a:r>
              <a:rPr lang="en-US">
                <a:latin typeface="Calibri"/>
                <a:cs typeface="Arial"/>
              </a:rPr>
              <a:t>You'll get things wrong!</a:t>
            </a:r>
            <a:r>
              <a:rPr lang="en-US"/>
              <a:t> Fail fast and move on!</a:t>
            </a:r>
          </a:p>
          <a:p>
            <a:pPr marL="233045" indent="9525"/>
            <a:endParaRPr lang="en-US" sz="2400"/>
          </a:p>
          <a:p>
            <a:pPr marL="233045" indent="9525"/>
            <a:endParaRPr lang="en-US"/>
          </a:p>
          <a:p>
            <a:pPr marL="460375" lvl="1" indent="-285750"/>
            <a:r>
              <a:rPr lang="en-US"/>
              <a:t>...and GOOD LUCK!</a:t>
            </a:r>
            <a:endParaRPr/>
          </a:p>
          <a:p>
            <a:pPr marL="168910" lvl="1" indent="0">
              <a:buNone/>
            </a:pPr>
            <a:endParaRPr lang="en-US"/>
          </a:p>
          <a:p>
            <a:pPr marL="0" indent="0">
              <a:buNone/>
            </a:pPr>
            <a:endParaRPr lang="en-US"/>
          </a:p>
        </p:txBody>
      </p:sp>
    </p:spTree>
    <p:extLst>
      <p:ext uri="{BB962C8B-B14F-4D97-AF65-F5344CB8AC3E}">
        <p14:creationId xmlns:p14="http://schemas.microsoft.com/office/powerpoint/2010/main" val="315576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ctrTitle"/>
          </p:nvPr>
        </p:nvSpPr>
        <p:spPr/>
        <p:txBody>
          <a:bodyPr>
            <a:normAutofit/>
          </a:bodyPr>
          <a:lstStyle/>
          <a:p>
            <a:r>
              <a:rPr lang="en-US" sz="2800" b="1" cap="all">
                <a:latin typeface="Arial"/>
                <a:cs typeface="Arial"/>
              </a:rPr>
              <a:t>THANK YOU</a:t>
            </a:r>
          </a:p>
        </p:txBody>
      </p:sp>
      <p:sp>
        <p:nvSpPr>
          <p:cNvPr id="6" name="Content Placeholder 5"/>
          <p:cNvSpPr>
            <a:spLocks noGrp="1"/>
          </p:cNvSpPr>
          <p:nvPr>
            <p:ph type="subTitle" idx="1"/>
          </p:nvPr>
        </p:nvSpPr>
        <p:spPr/>
        <p:txBody>
          <a:bodyPr vert="horz" lIns="91440" tIns="45720" rIns="91440" bIns="45720" rtlCol="0" anchor="t">
            <a:noAutofit/>
          </a:bodyPr>
          <a:lstStyle/>
          <a:p>
            <a:pPr marL="233045" indent="9525"/>
            <a:r>
              <a:rPr lang="en-US"/>
              <a:t>Any questions?</a:t>
            </a:r>
            <a:endParaRPr lang="en-US" sz="2400"/>
          </a:p>
          <a:p>
            <a:endParaRPr lang="en-US"/>
          </a:p>
        </p:txBody>
      </p:sp>
    </p:spTree>
    <p:extLst>
      <p:ext uri="{BB962C8B-B14F-4D97-AF65-F5344CB8AC3E}">
        <p14:creationId xmlns:p14="http://schemas.microsoft.com/office/powerpoint/2010/main" val="220771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17000" b="-1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47950" y="6029325"/>
            <a:ext cx="6801612" cy="1239894"/>
          </a:xfrm>
        </p:spPr>
        <p:txBody>
          <a:bodyPr vert="horz" lIns="91440" tIns="45720" rIns="91440" bIns="45720" rtlCol="0" anchor="t">
            <a:normAutofit/>
          </a:bodyPr>
          <a:lstStyle/>
          <a:p>
            <a:r>
              <a:rPr lang="en-US">
                <a:solidFill>
                  <a:srgbClr val="000000"/>
                </a:solidFill>
                <a:latin typeface="Arial"/>
                <a:cs typeface="Arial"/>
              </a:rPr>
              <a:t>SUPERIOR BUSINESS INTELLIGENCE</a:t>
            </a:r>
          </a:p>
        </p:txBody>
      </p:sp>
      <p:sp>
        <p:nvSpPr>
          <p:cNvPr id="4" name="TextBox 3"/>
          <p:cNvSpPr txBox="1"/>
          <p:nvPr/>
        </p:nvSpPr>
        <p:spPr>
          <a:xfrm>
            <a:off x="3350991" y="5400675"/>
            <a:ext cx="539105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solidFill>
                  <a:srgbClr val="000000"/>
                </a:solidFill>
                <a:latin typeface="Arial"/>
                <a:cs typeface="Arial"/>
              </a:rPr>
              <a:t>DP Governance</a:t>
            </a:r>
          </a:p>
        </p:txBody>
      </p:sp>
    </p:spTree>
    <p:extLst>
      <p:ext uri="{BB962C8B-B14F-4D97-AF65-F5344CB8AC3E}">
        <p14:creationId xmlns:p14="http://schemas.microsoft.com/office/powerpoint/2010/main" val="212206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32689"/>
          </a:xfrm>
        </p:spPr>
        <p:txBody>
          <a:bodyPr/>
          <a:lstStyle/>
          <a:p>
            <a:r>
              <a:rPr lang="en-US" b="1">
                <a:latin typeface="Arial"/>
                <a:cs typeface="Arial"/>
              </a:rPr>
              <a:t>Who are DPG?</a:t>
            </a:r>
          </a:p>
        </p:txBody>
      </p:sp>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7" name="TextBox 6"/>
          <p:cNvSpPr txBox="1"/>
          <p:nvPr/>
        </p:nvSpPr>
        <p:spPr>
          <a:xfrm>
            <a:off x="1034420" y="2933700"/>
            <a:ext cx="10079038" cy="95410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t>Practitioners in Data protection</a:t>
            </a:r>
          </a:p>
          <a:p>
            <a:pPr algn="ctr"/>
            <a:r>
              <a:rPr lang="en-US" sz="2800" b="1"/>
              <a:t>A Software AG Partner</a:t>
            </a:r>
            <a:endParaRPr lang="en-US" sz="2000" b="1"/>
          </a:p>
        </p:txBody>
      </p:sp>
    </p:spTree>
    <p:extLst>
      <p:ext uri="{BB962C8B-B14F-4D97-AF65-F5344CB8AC3E}">
        <p14:creationId xmlns:p14="http://schemas.microsoft.com/office/powerpoint/2010/main" val="60573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32689"/>
          </a:xfrm>
        </p:spPr>
        <p:txBody>
          <a:bodyPr/>
          <a:lstStyle/>
          <a:p>
            <a:r>
              <a:rPr lang="en-US" b="1">
                <a:latin typeface="Arial"/>
                <a:cs typeface="Arial"/>
              </a:rPr>
              <a:t>Who am I?</a:t>
            </a:r>
          </a:p>
        </p:txBody>
      </p:sp>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7" name="TextBox 6"/>
          <p:cNvSpPr txBox="1"/>
          <p:nvPr/>
        </p:nvSpPr>
        <p:spPr>
          <a:xfrm>
            <a:off x="1034420" y="2933700"/>
            <a:ext cx="10079038" cy="163121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t>European CISO of the Year</a:t>
            </a:r>
          </a:p>
          <a:p>
            <a:pPr algn="ctr"/>
            <a:r>
              <a:rPr lang="en-US" sz="2000" b="1"/>
              <a:t>Security Leader of the Year</a:t>
            </a:r>
          </a:p>
          <a:p>
            <a:pPr algn="ctr"/>
            <a:r>
              <a:rPr lang="en-US" sz="2000" b="1"/>
              <a:t>UK IT Industry Security Professional of the Year</a:t>
            </a:r>
          </a:p>
          <a:p>
            <a:pPr algn="ctr"/>
            <a:r>
              <a:rPr lang="en-US" sz="2000" b="1"/>
              <a:t>Former Head of Cyber for HMRC</a:t>
            </a:r>
          </a:p>
          <a:p>
            <a:pPr algn="ctr"/>
            <a:endParaRPr lang="en-US" sz="2000" b="1"/>
          </a:p>
        </p:txBody>
      </p:sp>
    </p:spTree>
    <p:extLst>
      <p:ext uri="{BB962C8B-B14F-4D97-AF65-F5344CB8AC3E}">
        <p14:creationId xmlns:p14="http://schemas.microsoft.com/office/powerpoint/2010/main" val="299843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32689"/>
          </a:xfrm>
        </p:spPr>
        <p:txBody>
          <a:bodyPr>
            <a:normAutofit fontScale="90000"/>
          </a:bodyPr>
          <a:lstStyle/>
          <a:p>
            <a:r>
              <a:rPr lang="en-US" b="1">
                <a:latin typeface="Arial"/>
                <a:cs typeface="Arial"/>
              </a:rPr>
              <a:t>And this is my happy face!</a:t>
            </a:r>
          </a:p>
        </p:txBody>
      </p:sp>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pic>
        <p:nvPicPr>
          <p:cNvPr id="3" name="Picture 5" descr="etucker Headshot.jpg"/>
          <p:cNvPicPr>
            <a:picLocks noChangeAspect="1"/>
          </p:cNvPicPr>
          <p:nvPr/>
        </p:nvPicPr>
        <p:blipFill>
          <a:blip r:embed="rId3"/>
          <a:stretch>
            <a:fillRect/>
          </a:stretch>
        </p:blipFill>
        <p:spPr>
          <a:xfrm>
            <a:off x="4152900" y="2734310"/>
            <a:ext cx="3640298" cy="3585472"/>
          </a:xfrm>
          <a:prstGeom prst="rect">
            <a:avLst/>
          </a:prstGeom>
        </p:spPr>
      </p:pic>
    </p:spTree>
    <p:extLst>
      <p:ext uri="{BB962C8B-B14F-4D97-AF65-F5344CB8AC3E}">
        <p14:creationId xmlns:p14="http://schemas.microsoft.com/office/powerpoint/2010/main" val="135355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latin typeface="Arial"/>
                <a:cs typeface="Arial"/>
              </a:rPr>
              <a:t>GDPR Fatigue? Me Too</a:t>
            </a:r>
          </a:p>
        </p:txBody>
      </p:sp>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Tree>
    <p:extLst>
      <p:ext uri="{BB962C8B-B14F-4D97-AF65-F5344CB8AC3E}">
        <p14:creationId xmlns:p14="http://schemas.microsoft.com/office/powerpoint/2010/main" val="165322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A HEALTHY DOSE OF REALISM TO THE GDPR DEBATE</a:t>
            </a:r>
            <a:endParaRPr lang="en-US" sz="2800"/>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rmAutofit lnSpcReduction="10000"/>
          </a:bodyPr>
          <a:lstStyle/>
          <a:p>
            <a:r>
              <a:rPr lang="en-US"/>
              <a:t>The view from the customer and the market</a:t>
            </a:r>
          </a:p>
          <a:p>
            <a:pPr marL="168910" indent="9525"/>
            <a:endParaRPr lang="en-US"/>
          </a:p>
          <a:p>
            <a:pPr marL="168910" indent="9525"/>
            <a:r>
              <a:rPr lang="en-US"/>
              <a:t>What it isn't! And more importantly what it is!</a:t>
            </a:r>
          </a:p>
          <a:p>
            <a:pPr marL="168910" indent="9525"/>
            <a:endParaRPr lang="en-US"/>
          </a:p>
          <a:p>
            <a:pPr marL="168910" indent="9525"/>
            <a:r>
              <a:rPr lang="en-US"/>
              <a:t>What it means for an intelligent </a:t>
            </a:r>
            <a:r>
              <a:rPr lang="en-US" err="1"/>
              <a:t>organisation</a:t>
            </a:r>
            <a:r>
              <a:rPr lang="en-US"/>
              <a:t>.</a:t>
            </a:r>
          </a:p>
          <a:p>
            <a:pPr marL="168910" indent="9525"/>
            <a:endParaRPr lang="en-US"/>
          </a:p>
          <a:p>
            <a:pPr marL="168910" indent="9525"/>
            <a:r>
              <a:rPr lang="en-US"/>
              <a:t>What it means for a non-intelligent </a:t>
            </a:r>
            <a:r>
              <a:rPr lang="en-US" err="1"/>
              <a:t>organisation</a:t>
            </a:r>
            <a:r>
              <a:rPr lang="en-US"/>
              <a:t>.</a:t>
            </a:r>
          </a:p>
          <a:p>
            <a:pPr marL="168910" indent="9525"/>
            <a:endParaRPr lang="en-US"/>
          </a:p>
          <a:p>
            <a:pPr marL="168910" indent="9525"/>
            <a:r>
              <a:rPr lang="en-US"/>
              <a:t>What should YOU do.</a:t>
            </a:r>
            <a:endParaRPr/>
          </a:p>
          <a:p>
            <a:pPr marL="0" indent="0">
              <a:buNone/>
            </a:pPr>
            <a:endParaRPr lang="en-US"/>
          </a:p>
        </p:txBody>
      </p:sp>
    </p:spTree>
    <p:extLst>
      <p:ext uri="{BB962C8B-B14F-4D97-AF65-F5344CB8AC3E}">
        <p14:creationId xmlns:p14="http://schemas.microsoft.com/office/powerpoint/2010/main" val="59982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WHAT THE CUSTOMER FEELS</a:t>
            </a:r>
            <a:endParaRPr lang="en-US"/>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626110" lvl="1" indent="-457200"/>
            <a:endParaRPr lang="en-US"/>
          </a:p>
          <a:p>
            <a:pPr marL="574675" lvl="1" indent="-342900"/>
            <a:r>
              <a:rPr lang="en-US" sz="2800">
                <a:latin typeface="Calibri"/>
                <a:cs typeface="Arial"/>
              </a:rPr>
              <a:t>Fatigue! The world and his mom, two cousins, three dogs and a chicken are selling GDPR!</a:t>
            </a:r>
          </a:p>
          <a:p>
            <a:pPr marL="574675" lvl="1" indent="-342900"/>
            <a:r>
              <a:rPr lang="en-US" sz="2800">
                <a:latin typeface="Calibri"/>
                <a:cs typeface="Arial"/>
              </a:rPr>
              <a:t>Confusion – which bit of GDPR 'expertise' is right in amongst this myriad of conflicting advice!</a:t>
            </a:r>
          </a:p>
          <a:p>
            <a:pPr marL="574675" lvl="1" indent="-342900"/>
            <a:r>
              <a:rPr lang="en-US" sz="2800">
                <a:latin typeface="Calibri"/>
                <a:cs typeface="Arial"/>
              </a:rPr>
              <a:t>Denial – much like breaches, it won’t happen to me!</a:t>
            </a:r>
            <a:endParaRPr sz="2800">
              <a:latin typeface="Calibri"/>
              <a:cs typeface="Arial"/>
            </a:endParaRPr>
          </a:p>
          <a:p>
            <a:pPr marL="574675" lvl="1" indent="-342900"/>
            <a:r>
              <a:rPr lang="en-US" sz="2800">
                <a:latin typeface="Calibri"/>
                <a:cs typeface="Arial"/>
              </a:rPr>
              <a:t>Panic – tick tock!</a:t>
            </a:r>
            <a:endParaRPr sz="2800">
              <a:latin typeface="Calibri"/>
              <a:cs typeface="Arial"/>
            </a:endParaRPr>
          </a:p>
          <a:p>
            <a:pPr marL="574675" lvl="1" indent="-342900"/>
            <a:endParaRPr lang="en-US" sz="2800">
              <a:latin typeface="Calibri"/>
              <a:cs typeface="Arial"/>
            </a:endParaRPr>
          </a:p>
          <a:p>
            <a:pPr marL="574675" lvl="1" indent="-342900"/>
            <a:endParaRPr lang="en-US" sz="2800">
              <a:latin typeface="Calibri"/>
              <a:cs typeface="Arial"/>
            </a:endParaRPr>
          </a:p>
          <a:p>
            <a:pPr marL="574675" lvl="1" indent="-342900"/>
            <a:r>
              <a:rPr lang="en-US" sz="2800">
                <a:latin typeface="Calibri"/>
                <a:cs typeface="Arial"/>
              </a:rPr>
              <a:t>With the odd one feeling smug because they actually get it!</a:t>
            </a:r>
            <a:endParaRPr sz="2800">
              <a:latin typeface="Calibri"/>
              <a:cs typeface="Arial"/>
            </a:endParaRPr>
          </a:p>
          <a:p>
            <a:pPr marL="168910" indent="9525"/>
            <a:endParaRPr lang="en-US"/>
          </a:p>
          <a:p>
            <a:pPr marL="0" indent="0">
              <a:buNone/>
            </a:pPr>
            <a:endParaRPr lang="en-US"/>
          </a:p>
        </p:txBody>
      </p:sp>
    </p:spTree>
    <p:extLst>
      <p:ext uri="{BB962C8B-B14F-4D97-AF65-F5344CB8AC3E}">
        <p14:creationId xmlns:p14="http://schemas.microsoft.com/office/powerpoint/2010/main" val="250007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PG_FINAL_VERSION_1_preview.jpeg"/>
          <p:cNvPicPr>
            <a:picLocks noChangeAspect="1"/>
          </p:cNvPicPr>
          <p:nvPr/>
        </p:nvPicPr>
        <p:blipFill>
          <a:blip r:embed="rId2"/>
          <a:stretch>
            <a:fillRect/>
          </a:stretch>
        </p:blipFill>
        <p:spPr>
          <a:xfrm>
            <a:off x="-4763" y="0"/>
            <a:ext cx="1759353" cy="1316925"/>
          </a:xfrm>
          <a:prstGeom prst="rect">
            <a:avLst/>
          </a:prstGeom>
        </p:spPr>
      </p:pic>
      <p:sp>
        <p:nvSpPr>
          <p:cNvPr id="2" name="Title 1"/>
          <p:cNvSpPr>
            <a:spLocks noGrp="1"/>
          </p:cNvSpPr>
          <p:nvPr>
            <p:ph type="title"/>
          </p:nvPr>
        </p:nvSpPr>
        <p:spPr>
          <a:xfrm>
            <a:off x="1228725" y="381000"/>
            <a:ext cx="10515600" cy="819171"/>
          </a:xfrm>
        </p:spPr>
        <p:txBody>
          <a:bodyPr>
            <a:normAutofit/>
          </a:bodyPr>
          <a:lstStyle/>
          <a:p>
            <a:r>
              <a:rPr lang="en-US" sz="2800" b="1" cap="all">
                <a:latin typeface="Arial"/>
                <a:cs typeface="Arial"/>
              </a:rPr>
              <a:t>WHAT THE MARKET SAYS</a:t>
            </a:r>
            <a:endParaRPr lang="en-US"/>
          </a:p>
        </p:txBody>
      </p:sp>
      <p:sp>
        <p:nvSpPr>
          <p:cNvPr id="6" name="Content Placeholder 5"/>
          <p:cNvSpPr>
            <a:spLocks noGrp="1"/>
          </p:cNvSpPr>
          <p:nvPr>
            <p:ph idx="1"/>
          </p:nvPr>
        </p:nvSpPr>
        <p:spPr>
          <a:xfrm>
            <a:off x="1228725" y="1743075"/>
            <a:ext cx="10515600" cy="4351338"/>
          </a:xfrm>
        </p:spPr>
        <p:txBody>
          <a:bodyPr vert="horz" lIns="91440" tIns="45720" rIns="91440" bIns="45720" rtlCol="0" anchor="t">
            <a:noAutofit/>
          </a:bodyPr>
          <a:lstStyle/>
          <a:p>
            <a:pPr marL="168910" lvl="1" indent="0">
              <a:buNone/>
            </a:pPr>
            <a:endParaRPr lang="en-US">
              <a:latin typeface="Calibri"/>
              <a:cs typeface="Arial"/>
            </a:endParaRPr>
          </a:p>
          <a:p>
            <a:pPr marL="688975" lvl="1" indent="-457200"/>
            <a:r>
              <a:rPr lang="en-US" sz="2800">
                <a:latin typeface="Calibri"/>
                <a:cs typeface="Arial"/>
              </a:rPr>
              <a:t>We can make you compliant!</a:t>
            </a:r>
            <a:endParaRPr>
              <a:latin typeface="Calibri"/>
              <a:cs typeface="Arial"/>
            </a:endParaRPr>
          </a:p>
          <a:p>
            <a:pPr marL="688975" lvl="1" indent="-457200"/>
            <a:r>
              <a:rPr lang="en-US" sz="2800" err="1">
                <a:latin typeface="Calibri"/>
                <a:cs typeface="Arial"/>
              </a:rPr>
              <a:t>Shelfware</a:t>
            </a:r>
            <a:r>
              <a:rPr lang="en-US" sz="2800">
                <a:latin typeface="Calibri"/>
                <a:cs typeface="Arial"/>
              </a:rPr>
              <a:t> architects!</a:t>
            </a:r>
            <a:endParaRPr>
              <a:latin typeface="Calibri"/>
              <a:cs typeface="Arial"/>
            </a:endParaRPr>
          </a:p>
          <a:p>
            <a:pPr marL="688975" lvl="1" indent="-457200"/>
            <a:r>
              <a:rPr lang="en-US" sz="2800">
                <a:latin typeface="Calibri"/>
                <a:cs typeface="Arial"/>
              </a:rPr>
              <a:t>5 minute abs!</a:t>
            </a:r>
          </a:p>
          <a:p>
            <a:pPr marL="688975" lvl="1" indent="-457200"/>
            <a:r>
              <a:rPr lang="en-US" sz="2800">
                <a:latin typeface="Calibri"/>
                <a:cs typeface="Arial"/>
              </a:rPr>
              <a:t>Encryption is what you need!</a:t>
            </a:r>
            <a:endParaRPr>
              <a:latin typeface="Calibri"/>
              <a:cs typeface="Arial"/>
            </a:endParaRPr>
          </a:p>
          <a:p>
            <a:pPr marL="688975" lvl="1" indent="-457200"/>
            <a:r>
              <a:rPr lang="en-US" sz="2800">
                <a:latin typeface="Calibri"/>
                <a:cs typeface="Arial"/>
              </a:rPr>
              <a:t>Attacks are more sophisticated!</a:t>
            </a:r>
            <a:endParaRPr>
              <a:latin typeface="Calibri"/>
              <a:cs typeface="Arial"/>
            </a:endParaRPr>
          </a:p>
          <a:p>
            <a:pPr marL="688975" lvl="1" indent="-457200"/>
            <a:r>
              <a:rPr lang="en-US" sz="2800">
                <a:latin typeface="Calibri"/>
                <a:cs typeface="Arial"/>
              </a:rPr>
              <a:t>Look at everyone who has been breached. Are you next!</a:t>
            </a:r>
            <a:endParaRPr>
              <a:latin typeface="Calibri"/>
              <a:cs typeface="Arial"/>
            </a:endParaRPr>
          </a:p>
          <a:p>
            <a:pPr marL="688975" lvl="1" indent="-457200"/>
            <a:r>
              <a:rPr lang="en-US" sz="2800">
                <a:latin typeface="Calibri"/>
                <a:cs typeface="Arial"/>
              </a:rPr>
              <a:t>FEAR! FINES!</a:t>
            </a:r>
            <a:endParaRPr>
              <a:latin typeface="Calibri"/>
              <a:cs typeface="Arial"/>
            </a:endParaRPr>
          </a:p>
          <a:p>
            <a:pPr marL="233045" indent="9525"/>
            <a:endParaRPr lang="en-US" sz="2800">
              <a:latin typeface="Calibri"/>
              <a:cs typeface="Arial"/>
            </a:endParaRPr>
          </a:p>
          <a:p>
            <a:pPr marL="460375" lvl="1"/>
            <a:r>
              <a:rPr lang="en-US" sz="2800">
                <a:latin typeface="Calibri"/>
                <a:cs typeface="Arial"/>
              </a:rPr>
              <a:t>There's gold in them there hills!</a:t>
            </a:r>
          </a:p>
          <a:p>
            <a:pPr marL="460375" lvl="1"/>
            <a:endParaRPr lang="en-US" sz="2800">
              <a:latin typeface="Calibri"/>
              <a:cs typeface="Arial"/>
            </a:endParaRPr>
          </a:p>
          <a:p>
            <a:pPr marL="574675" lvl="1" indent="-342900"/>
            <a:endParaRPr lang="en-US" sz="2800">
              <a:latin typeface="Calibri"/>
              <a:cs typeface="Arial"/>
            </a:endParaRPr>
          </a:p>
          <a:p>
            <a:pPr marL="168910" indent="9525"/>
            <a:endParaRPr lang="en-US"/>
          </a:p>
          <a:p>
            <a:pPr marL="0" indent="0">
              <a:buNone/>
            </a:pPr>
            <a:endParaRPr lang="en-US"/>
          </a:p>
        </p:txBody>
      </p:sp>
    </p:spTree>
    <p:extLst>
      <p:ext uri="{BB962C8B-B14F-4D97-AF65-F5344CB8AC3E}">
        <p14:creationId xmlns:p14="http://schemas.microsoft.com/office/powerpoint/2010/main" val="7312067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333</Words>
  <Application>Microsoft Office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Who are DPG?</vt:lpstr>
      <vt:lpstr>Who am I?</vt:lpstr>
      <vt:lpstr>And this is my happy face!</vt:lpstr>
      <vt:lpstr>GDPR Fatigue? Me Too</vt:lpstr>
      <vt:lpstr>A HEALTHY DOSE OF REALISM TO THE GDPR DEBATE</vt:lpstr>
      <vt:lpstr>WHAT THE CUSTOMER FEELS</vt:lpstr>
      <vt:lpstr>WHAT THE MARKET SAYS</vt:lpstr>
      <vt:lpstr>GDPR – WHAT IT ISN'T</vt:lpstr>
      <vt:lpstr>GDPR – WHAT IT IS</vt:lpstr>
      <vt:lpstr>AN INTELLIGENT ORGANISATION WILL</vt:lpstr>
      <vt:lpstr>A NON-INTELLIGENT ORGANISATION WILL</vt:lpstr>
      <vt:lpstr>WHAT SHOULD YOU DO</vt:lpstr>
      <vt:lpstr>FINALLY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Georgia Mills</cp:lastModifiedBy>
  <cp:revision>3</cp:revision>
  <dcterms:modified xsi:type="dcterms:W3CDTF">2017-11-28T14:38:52Z</dcterms:modified>
</cp:coreProperties>
</file>