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9" r:id="rId6"/>
  </p:sldMasterIdLst>
  <p:notesMasterIdLst>
    <p:notesMasterId r:id="rId26"/>
  </p:notesMasterIdLst>
  <p:handoutMasterIdLst>
    <p:handoutMasterId r:id="rId27"/>
  </p:handoutMasterIdLst>
  <p:sldIdLst>
    <p:sldId id="370" r:id="rId7"/>
    <p:sldId id="371" r:id="rId8"/>
    <p:sldId id="403" r:id="rId9"/>
    <p:sldId id="409" r:id="rId10"/>
    <p:sldId id="372" r:id="rId11"/>
    <p:sldId id="385" r:id="rId12"/>
    <p:sldId id="387" r:id="rId13"/>
    <p:sldId id="390" r:id="rId14"/>
    <p:sldId id="388" r:id="rId15"/>
    <p:sldId id="389" r:id="rId16"/>
    <p:sldId id="410" r:id="rId17"/>
    <p:sldId id="411" r:id="rId18"/>
    <p:sldId id="392" r:id="rId19"/>
    <p:sldId id="404" r:id="rId20"/>
    <p:sldId id="406" r:id="rId21"/>
    <p:sldId id="402" r:id="rId22"/>
    <p:sldId id="412" r:id="rId23"/>
    <p:sldId id="408" r:id="rId24"/>
    <p:sldId id="407" r:id="rId2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370"/>
            <p14:sldId id="371"/>
            <p14:sldId id="403"/>
            <p14:sldId id="409"/>
            <p14:sldId id="372"/>
            <p14:sldId id="385"/>
            <p14:sldId id="387"/>
            <p14:sldId id="390"/>
            <p14:sldId id="388"/>
            <p14:sldId id="389"/>
            <p14:sldId id="410"/>
            <p14:sldId id="411"/>
            <p14:sldId id="392"/>
            <p14:sldId id="404"/>
            <p14:sldId id="406"/>
            <p14:sldId id="402"/>
            <p14:sldId id="412"/>
            <p14:sldId id="408"/>
            <p14:sldId id="407"/>
          </p14:sldIdLst>
        </p14:section>
        <p14:section name="Extra slide elements" id="{66EC97C3-BC0F-9648-AAE8-BA458CD38442}">
          <p14:sldIdLst/>
        </p14:section>
      </p14:sectionLst>
    </p:ext>
    <p:ext uri="{EFAFB233-063F-42B5-8137-9DF3F51BA10A}">
      <p15:sldGuideLst xmlns="" xmlns:p15="http://schemas.microsoft.com/office/powerpoint/2012/main">
        <p15:guide id="1" orient="horz" pos="903" userDrawn="1">
          <p15:clr>
            <a:srgbClr val="A4A3A4"/>
          </p15:clr>
        </p15:guide>
        <p15:guide id="2" pos="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Cooke" initials="SC" lastIdx="8" clrIdx="0"/>
  <p:cmAuthor id="1" name="Trevett Michael" initials="MT" lastIdx="10" clrIdx="1"/>
  <p:cmAuthor id="2" name="Hodson John" initials="HJ" lastIdx="1" clrIdx="2"/>
  <p:cmAuthor id="3" name="Lao, Rommel" initials="LR" lastIdx="5"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5" autoAdjust="0"/>
    <p:restoredTop sz="99424" autoAdjust="0"/>
  </p:normalViewPr>
  <p:slideViewPr>
    <p:cSldViewPr snapToGrid="0" snapToObjects="1">
      <p:cViewPr>
        <p:scale>
          <a:sx n="100" d="100"/>
          <a:sy n="100" d="100"/>
        </p:scale>
        <p:origin x="-438" y="-72"/>
      </p:cViewPr>
      <p:guideLst>
        <p:guide orient="horz" pos="903"/>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1" cy="495612"/>
          </a:xfrm>
          <a:prstGeom prst="rect">
            <a:avLst/>
          </a:prstGeom>
        </p:spPr>
        <p:txBody>
          <a:bodyPr vert="horz" lIns="91961" tIns="45981" rIns="91961" bIns="45981" rtlCol="0"/>
          <a:lstStyle>
            <a:lvl1pPr algn="l">
              <a:defRPr sz="1200"/>
            </a:lvl1pPr>
          </a:lstStyle>
          <a:p>
            <a:endParaRPr lang="en-US" dirty="0"/>
          </a:p>
        </p:txBody>
      </p:sp>
      <p:sp>
        <p:nvSpPr>
          <p:cNvPr id="3" name="Date Placeholder 2"/>
          <p:cNvSpPr>
            <a:spLocks noGrp="1"/>
          </p:cNvSpPr>
          <p:nvPr>
            <p:ph type="dt" sz="quarter" idx="1"/>
          </p:nvPr>
        </p:nvSpPr>
        <p:spPr>
          <a:xfrm>
            <a:off x="3849687" y="1"/>
            <a:ext cx="2946401" cy="495612"/>
          </a:xfrm>
          <a:prstGeom prst="rect">
            <a:avLst/>
          </a:prstGeom>
        </p:spPr>
        <p:txBody>
          <a:bodyPr vert="horz" lIns="91961" tIns="45981" rIns="91961" bIns="45981" rtlCol="0"/>
          <a:lstStyle>
            <a:lvl1pPr algn="r">
              <a:defRPr sz="1200"/>
            </a:lvl1pPr>
          </a:lstStyle>
          <a:p>
            <a:fld id="{A291D71F-2657-BF40-9BA8-1341E8D62F20}" type="datetime1">
              <a:rPr lang="en-GB" smtClean="0"/>
              <a:t>06/12/2017</a:t>
            </a:fld>
            <a:endParaRPr lang="en-US" dirty="0"/>
          </a:p>
        </p:txBody>
      </p:sp>
      <p:sp>
        <p:nvSpPr>
          <p:cNvPr id="4" name="Footer Placeholder 3"/>
          <p:cNvSpPr>
            <a:spLocks noGrp="1"/>
          </p:cNvSpPr>
          <p:nvPr>
            <p:ph type="ftr" sz="quarter" idx="2"/>
          </p:nvPr>
        </p:nvSpPr>
        <p:spPr>
          <a:xfrm>
            <a:off x="0" y="9427828"/>
            <a:ext cx="2946401" cy="497210"/>
          </a:xfrm>
          <a:prstGeom prst="rect">
            <a:avLst/>
          </a:prstGeom>
        </p:spPr>
        <p:txBody>
          <a:bodyPr vert="horz" lIns="91961" tIns="45981" rIns="91961" bIns="459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7" y="9427828"/>
            <a:ext cx="2946401" cy="497210"/>
          </a:xfrm>
          <a:prstGeom prst="rect">
            <a:avLst/>
          </a:prstGeom>
        </p:spPr>
        <p:txBody>
          <a:bodyPr vert="horz" lIns="91961" tIns="45981" rIns="91961" bIns="45981"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1" cy="495612"/>
          </a:xfrm>
          <a:prstGeom prst="rect">
            <a:avLst/>
          </a:prstGeom>
        </p:spPr>
        <p:txBody>
          <a:bodyPr vert="horz" lIns="91961" tIns="45981" rIns="91961" bIns="45981" rtlCol="0"/>
          <a:lstStyle>
            <a:lvl1pPr algn="l">
              <a:defRPr sz="1200"/>
            </a:lvl1pPr>
          </a:lstStyle>
          <a:p>
            <a:endParaRPr lang="en-US" dirty="0"/>
          </a:p>
        </p:txBody>
      </p:sp>
      <p:sp>
        <p:nvSpPr>
          <p:cNvPr id="3" name="Date Placeholder 2"/>
          <p:cNvSpPr>
            <a:spLocks noGrp="1"/>
          </p:cNvSpPr>
          <p:nvPr>
            <p:ph type="dt" idx="1"/>
          </p:nvPr>
        </p:nvSpPr>
        <p:spPr>
          <a:xfrm>
            <a:off x="3849687" y="1"/>
            <a:ext cx="2946401" cy="495612"/>
          </a:xfrm>
          <a:prstGeom prst="rect">
            <a:avLst/>
          </a:prstGeom>
        </p:spPr>
        <p:txBody>
          <a:bodyPr vert="horz" lIns="91961" tIns="45981" rIns="91961" bIns="45981" rtlCol="0"/>
          <a:lstStyle>
            <a:lvl1pPr algn="r">
              <a:defRPr sz="1200"/>
            </a:lvl1pPr>
          </a:lstStyle>
          <a:p>
            <a:fld id="{937A70F4-2FAD-3E41-BF6C-C5B1EEDE06E7}" type="datetime1">
              <a:rPr lang="en-GB" smtClean="0"/>
              <a:t>06/12/2017</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961" tIns="45981" rIns="91961" bIns="45981" rtlCol="0" anchor="ctr"/>
          <a:lstStyle/>
          <a:p>
            <a:endParaRPr lang="en-US" dirty="0"/>
          </a:p>
        </p:txBody>
      </p:sp>
      <p:sp>
        <p:nvSpPr>
          <p:cNvPr id="5" name="Notes Placeholder 4"/>
          <p:cNvSpPr>
            <a:spLocks noGrp="1"/>
          </p:cNvSpPr>
          <p:nvPr>
            <p:ph type="body" sz="quarter" idx="3"/>
          </p:nvPr>
        </p:nvSpPr>
        <p:spPr>
          <a:xfrm>
            <a:off x="679451" y="4714714"/>
            <a:ext cx="5438774" cy="4466907"/>
          </a:xfrm>
          <a:prstGeom prst="rect">
            <a:avLst/>
          </a:prstGeom>
        </p:spPr>
        <p:txBody>
          <a:bodyPr vert="horz" lIns="91961" tIns="45981" rIns="91961" bIns="45981"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7828"/>
            <a:ext cx="2946401" cy="497210"/>
          </a:xfrm>
          <a:prstGeom prst="rect">
            <a:avLst/>
          </a:prstGeom>
        </p:spPr>
        <p:txBody>
          <a:bodyPr vert="horz" lIns="91961" tIns="45981" rIns="91961" bIns="459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7" y="9427828"/>
            <a:ext cx="2946401" cy="497210"/>
          </a:xfrm>
          <a:prstGeom prst="rect">
            <a:avLst/>
          </a:prstGeom>
        </p:spPr>
        <p:txBody>
          <a:bodyPr vert="horz" lIns="91961" tIns="45981" rIns="91961" bIns="45981"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Acute Organisations</a:t>
            </a:r>
            <a:r>
              <a:rPr lang="en-GB" baseline="0" dirty="0" smtClean="0"/>
              <a:t> where diverts were put in place: </a:t>
            </a:r>
            <a:r>
              <a:rPr lang="en-GB" baseline="0" dirty="0" err="1" smtClean="0"/>
              <a:t>Barts</a:t>
            </a:r>
            <a:r>
              <a:rPr lang="en-GB" baseline="0" dirty="0" smtClean="0"/>
              <a:t> Health (London), East and North Herts (Midlands &amp; East), Lister (Midlands &amp; East), Basingstoke (South), West Cumberland Infirmary (North).</a:t>
            </a:r>
            <a:endParaRPr lang="en-GB" dirty="0" smtClean="0"/>
          </a:p>
          <a:p>
            <a:r>
              <a:rPr lang="en-GB" dirty="0" smtClean="0"/>
              <a:t>Pharmacy impacts caused by the temporary</a:t>
            </a:r>
            <a:r>
              <a:rPr lang="en-GB" baseline="0" dirty="0" smtClean="0"/>
              <a:t> suspension of </a:t>
            </a:r>
            <a:r>
              <a:rPr lang="en-GB" baseline="0" dirty="0" err="1" smtClean="0"/>
              <a:t>NHSmail</a:t>
            </a:r>
            <a:r>
              <a:rPr lang="en-GB" baseline="0" dirty="0" smtClean="0"/>
              <a:t> use during the incident unfolding, when identified no risk this was often resolved quickly.</a:t>
            </a:r>
            <a:endParaRPr lang="en-GB" dirty="0"/>
          </a:p>
        </p:txBody>
      </p:sp>
      <p:sp>
        <p:nvSpPr>
          <p:cNvPr id="4" name="Slide Number Placeholder 3"/>
          <p:cNvSpPr>
            <a:spLocks noGrp="1"/>
          </p:cNvSpPr>
          <p:nvPr>
            <p:ph type="sldNum" sz="quarter" idx="10"/>
          </p:nvPr>
        </p:nvSpPr>
        <p:spPr/>
        <p:txBody>
          <a:bodyPr/>
          <a:lstStyle/>
          <a:p>
            <a:fld id="{F62C2325-B6D9-4FCF-B07F-247F9C390ED3}" type="slidenum">
              <a:rPr lang="en-GB" smtClean="0"/>
              <a:t>3</a:t>
            </a:fld>
            <a:endParaRPr lang="en-GB"/>
          </a:p>
        </p:txBody>
      </p:sp>
    </p:spTree>
    <p:extLst>
      <p:ext uri="{BB962C8B-B14F-4D97-AF65-F5344CB8AC3E}">
        <p14:creationId xmlns:p14="http://schemas.microsoft.com/office/powerpoint/2010/main" val="2635954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6794394" cy="2716890"/>
          </a:xfrm>
        </p:spPr>
        <p:txBody>
          <a:bodyPr anchor="t">
            <a:noAutofit/>
          </a:bodyPr>
          <a:lstStyle>
            <a:lvl1pPr>
              <a:defRPr sz="66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400">
                <a:solidFill>
                  <a:srgbClr val="00ADC6"/>
                </a:solidFill>
              </a:defRPr>
            </a:lvl1pPr>
          </a:lstStyle>
          <a:p>
            <a:pPr lvl="0"/>
            <a:r>
              <a:rPr lang="en-US" dirty="0" smtClean="0"/>
              <a:t>Sub heading</a:t>
            </a:r>
            <a:endParaRPr lang="en-US" dirty="0"/>
          </a:p>
        </p:txBody>
      </p:sp>
      <p:sp>
        <p:nvSpPr>
          <p:cNvPr id="21" name="Rectangle 20"/>
          <p:cNvSpPr/>
          <p:nvPr userDrawn="1"/>
        </p:nvSpPr>
        <p:spPr>
          <a:xfrm>
            <a:off x="457201" y="4844806"/>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7" name="Content Placeholder 19"/>
          <p:cNvSpPr>
            <a:spLocks noGrp="1"/>
          </p:cNvSpPr>
          <p:nvPr>
            <p:ph sz="quarter" idx="11" hasCustomPrompt="1"/>
          </p:nvPr>
        </p:nvSpPr>
        <p:spPr>
          <a:xfrm>
            <a:off x="457201" y="4489038"/>
            <a:ext cx="4359965" cy="270773"/>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8" name="Picture 7" title="arrow icon"/>
          <p:cNvPicPr>
            <a:picLocks noChangeAspect="1"/>
          </p:cNvPicPr>
          <p:nvPr userDrawn="1"/>
        </p:nvPicPr>
        <p:blipFill>
          <a:blip r:embed="rId2"/>
          <a:stretch>
            <a:fillRect/>
          </a:stretch>
        </p:blipFill>
        <p:spPr>
          <a:xfrm>
            <a:off x="7686359" y="3974377"/>
            <a:ext cx="1220724" cy="960755"/>
          </a:xfrm>
          <a:prstGeom prst="rect">
            <a:avLst/>
          </a:prstGeom>
        </p:spPr>
      </p:pic>
    </p:spTree>
    <p:extLst>
      <p:ext uri="{BB962C8B-B14F-4D97-AF65-F5344CB8AC3E}">
        <p14:creationId xmlns:p14="http://schemas.microsoft.com/office/powerpoint/2010/main" val="2333385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rotWithShape="1">
          <a:blip r:embed="rId2">
            <a:extLst>
              <a:ext uri="{28A0092B-C50C-407E-A947-70E740481C1C}">
                <a14:useLocalDpi xmlns:a14="http://schemas.microsoft.com/office/drawing/2010/main" val="0"/>
              </a:ext>
            </a:extLst>
          </a:blip>
          <a:srcRect t="8288" b="16757"/>
          <a:stretch/>
        </p:blipFill>
        <p:spPr>
          <a:xfrm>
            <a:off x="0" y="-1"/>
            <a:ext cx="9144000" cy="5140411"/>
          </a:xfrm>
          <a:prstGeom prst="rect">
            <a:avLst/>
          </a:prstGeom>
        </p:spPr>
      </p:pic>
      <p:sp>
        <p:nvSpPr>
          <p:cNvPr id="6" name="Content Placeholder 19"/>
          <p:cNvSpPr>
            <a:spLocks noGrp="1"/>
          </p:cNvSpPr>
          <p:nvPr>
            <p:ph sz="quarter" idx="11" hasCustomPrompt="1"/>
          </p:nvPr>
        </p:nvSpPr>
        <p:spPr>
          <a:xfrm>
            <a:off x="5171102" y="2733672"/>
            <a:ext cx="3535738" cy="425042"/>
          </a:xfrm>
        </p:spPr>
        <p:txBody>
          <a:bodyPr anchor="b">
            <a:no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158714"/>
            <a:ext cx="3383340" cy="247130"/>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935321"/>
            <a:ext cx="3535738" cy="1620551"/>
          </a:xfrm>
        </p:spPr>
        <p:txBody>
          <a:bodyPr anchor="t">
            <a:noAutofit/>
          </a:bodyPr>
          <a:lstStyle>
            <a:lvl1pPr>
              <a:defRPr sz="3600"/>
            </a:lvl1pPr>
          </a:lstStyle>
          <a:p>
            <a:r>
              <a:rPr lang="en-GB" dirty="0" smtClean="0"/>
              <a:t>Click to edit Master title style</a:t>
            </a:r>
            <a:endParaRPr lang="en-US" dirty="0"/>
          </a:p>
        </p:txBody>
      </p:sp>
      <p:pic>
        <p:nvPicPr>
          <p:cNvPr id="10" name="Picture 9"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3761561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59" y="3873316"/>
            <a:ext cx="918972" cy="1004062"/>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498"/>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spTree>
    <p:extLst>
      <p:ext uri="{BB962C8B-B14F-4D97-AF65-F5344CB8AC3E}">
        <p14:creationId xmlns:p14="http://schemas.microsoft.com/office/powerpoint/2010/main" val="35795528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rotWithShape="1">
          <a:blip r:embed="rId2"/>
          <a:srcRect t="13518" b="11259"/>
          <a:stretch/>
        </p:blipFill>
        <p:spPr>
          <a:xfrm>
            <a:off x="0" y="0"/>
            <a:ext cx="9144000" cy="5158800"/>
          </a:xfrm>
          <a:prstGeom prst="rect">
            <a:avLst/>
          </a:prstGeom>
        </p:spPr>
      </p:pic>
      <p:sp>
        <p:nvSpPr>
          <p:cNvPr id="6" name="Title 1"/>
          <p:cNvSpPr>
            <a:spLocks noGrp="1"/>
          </p:cNvSpPr>
          <p:nvPr>
            <p:ph type="title"/>
          </p:nvPr>
        </p:nvSpPr>
        <p:spPr>
          <a:xfrm>
            <a:off x="457202" y="1269195"/>
            <a:ext cx="3535738" cy="1620551"/>
          </a:xfrm>
        </p:spPr>
        <p:txBody>
          <a:bodyPr anchor="t">
            <a:noAutofit/>
          </a:bodyPr>
          <a:lstStyle>
            <a:lvl1pPr>
              <a:defRPr sz="36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23289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rotWithShape="1">
          <a:blip r:embed="rId2"/>
          <a:srcRect t="10925" b="13852"/>
          <a:stretch/>
        </p:blipFill>
        <p:spPr>
          <a:xfrm>
            <a:off x="0" y="0"/>
            <a:ext cx="9144000" cy="5158800"/>
          </a:xfrm>
          <a:prstGeom prst="rect">
            <a:avLst/>
          </a:prstGeom>
        </p:spPr>
      </p:pic>
      <p:sp>
        <p:nvSpPr>
          <p:cNvPr id="5" name="Title 1"/>
          <p:cNvSpPr>
            <a:spLocks noGrp="1"/>
          </p:cNvSpPr>
          <p:nvPr>
            <p:ph type="title"/>
          </p:nvPr>
        </p:nvSpPr>
        <p:spPr>
          <a:xfrm>
            <a:off x="5230364" y="1269195"/>
            <a:ext cx="3535738" cy="1620551"/>
          </a:xfrm>
        </p:spPr>
        <p:txBody>
          <a:bodyPr anchor="t">
            <a:noAutofit/>
          </a:bodyPr>
          <a:lstStyle>
            <a:lvl1pPr>
              <a:defRPr sz="3600"/>
            </a:lvl1pPr>
          </a:lstStyle>
          <a:p>
            <a:r>
              <a:rPr lang="en-GB" dirty="0" smtClean="0"/>
              <a:t>Click to edit Master title style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p:cNvPicPr>
          <p:nvPr userDrawn="1"/>
        </p:nvPicPr>
        <p:blipFill rotWithShape="1">
          <a:blip r:embed="rId2">
            <a:extLst>
              <a:ext uri="{28A0092B-C50C-407E-A947-70E740481C1C}">
                <a14:useLocalDpi xmlns:a14="http://schemas.microsoft.com/office/drawing/2010/main" val="0"/>
              </a:ext>
            </a:extLst>
          </a:blip>
          <a:srcRect t="11481" b="13296"/>
          <a:stretch/>
        </p:blipFill>
        <p:spPr>
          <a:xfrm>
            <a:off x="0" y="0"/>
            <a:ext cx="9144000" cy="5158800"/>
          </a:xfrm>
          <a:prstGeom prst="rect">
            <a:avLst/>
          </a:prstGeom>
        </p:spPr>
      </p:pic>
      <p:sp>
        <p:nvSpPr>
          <p:cNvPr id="8" name="Title 1"/>
          <p:cNvSpPr>
            <a:spLocks noGrp="1"/>
          </p:cNvSpPr>
          <p:nvPr>
            <p:ph type="title"/>
          </p:nvPr>
        </p:nvSpPr>
        <p:spPr>
          <a:xfrm>
            <a:off x="457202" y="1269195"/>
            <a:ext cx="3535738" cy="1620551"/>
          </a:xfrm>
        </p:spPr>
        <p:txBody>
          <a:bodyPr anchor="t">
            <a:noAutofit/>
          </a:bodyPr>
          <a:lstStyle>
            <a:lvl1pPr>
              <a:defRPr sz="36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spTree>
    <p:extLst>
      <p:ext uri="{BB962C8B-B14F-4D97-AF65-F5344CB8AC3E}">
        <p14:creationId xmlns:p14="http://schemas.microsoft.com/office/powerpoint/2010/main" val="25729974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rotWithShape="1">
          <a:blip r:embed="rId2"/>
          <a:srcRect t="11475" b="13341"/>
          <a:stretch/>
        </p:blipFill>
        <p:spPr>
          <a:xfrm>
            <a:off x="0" y="0"/>
            <a:ext cx="9148611" cy="5158800"/>
          </a:xfrm>
          <a:prstGeom prst="rect">
            <a:avLst/>
          </a:prstGeom>
        </p:spPr>
      </p:pic>
      <p:sp>
        <p:nvSpPr>
          <p:cNvPr id="7" name="Title 1"/>
          <p:cNvSpPr>
            <a:spLocks noGrp="1"/>
          </p:cNvSpPr>
          <p:nvPr>
            <p:ph type="title"/>
          </p:nvPr>
        </p:nvSpPr>
        <p:spPr>
          <a:xfrm>
            <a:off x="5230364" y="1269195"/>
            <a:ext cx="3535738" cy="1620551"/>
          </a:xfrm>
        </p:spPr>
        <p:txBody>
          <a:bodyPr anchor="t">
            <a:noAutofit/>
          </a:bodyPr>
          <a:lstStyle>
            <a:lvl1pPr>
              <a:defRPr sz="3600"/>
            </a:lvl1pPr>
          </a:lstStyle>
          <a:p>
            <a:r>
              <a:rPr lang="en-GB" dirty="0" smtClean="0"/>
              <a:t>Click to edit Master title style</a:t>
            </a:r>
            <a:endParaRPr lang="en-US" dirty="0"/>
          </a:p>
        </p:txBody>
      </p:sp>
      <p:pic>
        <p:nvPicPr>
          <p:cNvPr id="6" name="Picture 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260221"/>
            <a:ext cx="7356816"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02" y="289309"/>
            <a:ext cx="7356815" cy="500794"/>
          </a:xfrm>
        </p:spPr>
        <p:txBody>
          <a:bodyPr/>
          <a:lstStyle/>
          <a:p>
            <a:r>
              <a:rPr lang="en-GB" dirty="0" smtClean="0"/>
              <a:t>Click to edit Master title style</a:t>
            </a:r>
            <a:endParaRPr lang="en-US" dirty="0"/>
          </a:p>
        </p:txBody>
      </p:sp>
      <p:sp>
        <p:nvSpPr>
          <p:cNvPr id="2" name="Slide Number Placeholder 1"/>
          <p:cNvSpPr>
            <a:spLocks noGrp="1"/>
          </p:cNvSpPr>
          <p:nvPr>
            <p:ph type="sldNum" sz="quarter" idx="10"/>
          </p:nvPr>
        </p:nvSpPr>
        <p:spPr>
          <a:xfrm>
            <a:off x="2002009" y="4779138"/>
            <a:ext cx="2133600" cy="273844"/>
          </a:xfrm>
        </p:spPr>
        <p:txBody>
          <a:bodyPr/>
          <a:lstStyle/>
          <a:p>
            <a:fld id="{61E112CC-F5C7-5E43-8EAA-F554FEB5E453}" type="slidenum">
              <a:rPr lang="en-US" smtClean="0"/>
              <a:pPr/>
              <a:t>‹#›</a:t>
            </a:fld>
            <a:endParaRPr lang="en-US" dirty="0"/>
          </a:p>
        </p:txBody>
      </p:sp>
      <p:pic>
        <p:nvPicPr>
          <p:cNvPr id="9" name="Picture 8" title="arrow icon"/>
          <p:cNvPicPr>
            <a:picLocks noChangeAspect="1"/>
          </p:cNvPicPr>
          <p:nvPr userDrawn="1"/>
        </p:nvPicPr>
        <p:blipFill>
          <a:blip r:embed="rId2"/>
          <a:stretch>
            <a:fillRect/>
          </a:stretch>
        </p:blipFill>
        <p:spPr>
          <a:xfrm>
            <a:off x="8241472" y="4536374"/>
            <a:ext cx="748735" cy="494778"/>
          </a:xfrm>
          <a:prstGeom prst="rect">
            <a:avLst/>
          </a:prstGeom>
        </p:spPr>
      </p:pic>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a:xfrm>
            <a:off x="2002009" y="4767263"/>
            <a:ext cx="2133600" cy="273844"/>
          </a:xfrm>
        </p:spPr>
        <p:txBody>
          <a:bodyPr/>
          <a:lstStyle>
            <a:lvl1pPr algn="l">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2" y="1260221"/>
            <a:ext cx="7356816"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50C88BB-D285-4013-B729-36A3BA5C1FCB}" type="slidenum">
              <a:rPr lang="en-GB" smtClean="0"/>
              <a:t>‹#›</a:t>
            </a:fld>
            <a:endParaRPr lang="en-GB"/>
          </a:p>
        </p:txBody>
      </p:sp>
    </p:spTree>
    <p:extLst>
      <p:ext uri="{BB962C8B-B14F-4D97-AF65-F5344CB8AC3E}">
        <p14:creationId xmlns:p14="http://schemas.microsoft.com/office/powerpoint/2010/main" val="38120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5E7F93-3070-469F-A7E1-D49B6B3566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616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6794394" cy="2716890"/>
          </a:xfrm>
        </p:spPr>
        <p:txBody>
          <a:bodyPr anchor="t">
            <a:noAutofit/>
          </a:bodyPr>
          <a:lstStyle>
            <a:lvl1pPr>
              <a:defRPr sz="66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0" name="Content Placeholder 19"/>
          <p:cNvSpPr>
            <a:spLocks noGrp="1"/>
          </p:cNvSpPr>
          <p:nvPr>
            <p:ph sz="quarter" idx="11" hasCustomPrompt="1"/>
          </p:nvPr>
        </p:nvSpPr>
        <p:spPr>
          <a:xfrm>
            <a:off x="457201" y="4489038"/>
            <a:ext cx="4359965" cy="270773"/>
          </a:xfrm>
        </p:spPr>
        <p:txBody>
          <a:bodyPr anchor="b">
            <a:noAutofit/>
          </a:bodyPr>
          <a:lstStyle>
            <a:lvl1pPr marL="0" indent="0">
              <a:buFontTx/>
              <a:buNone/>
              <a:defRPr sz="1400">
                <a:solidFill>
                  <a:schemeClr val="bg1"/>
                </a:solidFill>
              </a:defRPr>
            </a:lvl1pPr>
          </a:lstStyle>
          <a:p>
            <a:pPr lvl="0"/>
            <a:r>
              <a:rPr lang="en-US" dirty="0" smtClean="0"/>
              <a:t>Insert date</a:t>
            </a:r>
            <a:endParaRPr lang="en-US" dirty="0"/>
          </a:p>
        </p:txBody>
      </p:sp>
      <p:pic>
        <p:nvPicPr>
          <p:cNvPr id="16" name="Picture 1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59853"/>
            <a:ext cx="817696" cy="509016"/>
          </a:xfrm>
          <a:prstGeom prst="rect">
            <a:avLst/>
          </a:prstGeom>
        </p:spPr>
      </p:pic>
      <p:pic>
        <p:nvPicPr>
          <p:cNvPr id="17" name="Picture 16" title="arrow icon"/>
          <p:cNvPicPr>
            <a:picLocks noChangeAspect="1"/>
          </p:cNvPicPr>
          <p:nvPr userDrawn="1"/>
        </p:nvPicPr>
        <p:blipFill>
          <a:blip r:embed="rId4"/>
          <a:stretch>
            <a:fillRect/>
          </a:stretch>
        </p:blipFill>
        <p:spPr>
          <a:xfrm>
            <a:off x="7686359" y="3974377"/>
            <a:ext cx="1220724" cy="960755"/>
          </a:xfrm>
          <a:prstGeom prst="rect">
            <a:avLst/>
          </a:prstGeom>
        </p:spPr>
      </p:pic>
    </p:spTree>
    <p:extLst>
      <p:ext uri="{BB962C8B-B14F-4D97-AF65-F5344CB8AC3E}">
        <p14:creationId xmlns:p14="http://schemas.microsoft.com/office/powerpoint/2010/main" val="28364912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1030718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563142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1420206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588995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1986119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878353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2326878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3517607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1281239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219656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rotWithShape="1">
          <a:blip r:embed="rId2">
            <a:extLst>
              <a:ext uri="{28A0092B-C50C-407E-A947-70E740481C1C}">
                <a14:useLocalDpi xmlns:a14="http://schemas.microsoft.com/office/drawing/2010/main" val="0"/>
              </a:ext>
            </a:extLst>
          </a:blip>
          <a:srcRect l="-11491" t="6421" r="-311" b="9110"/>
          <a:stretch/>
        </p:blipFill>
        <p:spPr>
          <a:xfrm>
            <a:off x="0" y="0"/>
            <a:ext cx="9144000" cy="5181600"/>
          </a:xfrm>
          <a:prstGeom prst="rect">
            <a:avLst/>
          </a:prstGeom>
        </p:spPr>
      </p:pic>
      <p:sp>
        <p:nvSpPr>
          <p:cNvPr id="10" name="Rectangle 9"/>
          <p:cNvSpPr/>
          <p:nvPr userDrawn="1"/>
        </p:nvSpPr>
        <p:spPr>
          <a:xfrm>
            <a:off x="812800" y="1"/>
            <a:ext cx="1524000" cy="5194300"/>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457201" y="4759811"/>
            <a:ext cx="495299" cy="282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457202" y="350959"/>
            <a:ext cx="3746684" cy="1620551"/>
          </a:xfrm>
        </p:spPr>
        <p:txBody>
          <a:bodyPr anchor="t">
            <a:noAutofit/>
          </a:bodyPr>
          <a:lstStyle>
            <a:lvl1pPr>
              <a:defRPr sz="36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1" y="2109606"/>
            <a:ext cx="3675271" cy="676039"/>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1" y="4489038"/>
            <a:ext cx="4359965" cy="270773"/>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359693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921461-CD3F-4B67-B789-AA896720DC75}" type="slidenum">
              <a:rPr lang="en-GB" smtClean="0"/>
              <a:t>‹#›</a:t>
            </a:fld>
            <a:endParaRPr lang="en-GB" dirty="0"/>
          </a:p>
        </p:txBody>
      </p:sp>
    </p:spTree>
    <p:extLst>
      <p:ext uri="{BB962C8B-B14F-4D97-AF65-F5344CB8AC3E}">
        <p14:creationId xmlns:p14="http://schemas.microsoft.com/office/powerpoint/2010/main" val="335147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rotWithShape="1">
          <a:blip r:embed="rId2">
            <a:extLst>
              <a:ext uri="{28A0092B-C50C-407E-A947-70E740481C1C}">
                <a14:useLocalDpi xmlns:a14="http://schemas.microsoft.com/office/drawing/2010/main" val="0"/>
              </a:ext>
            </a:extLst>
          </a:blip>
          <a:srcRect l="-14286" t="2752" b="11279"/>
          <a:stretch/>
        </p:blipFill>
        <p:spPr>
          <a:xfrm>
            <a:off x="0" y="0"/>
            <a:ext cx="9144000" cy="5158800"/>
          </a:xfrm>
          <a:prstGeom prst="rect">
            <a:avLst/>
          </a:prstGeom>
        </p:spPr>
      </p:pic>
      <p:sp>
        <p:nvSpPr>
          <p:cNvPr id="5" name="Title 1"/>
          <p:cNvSpPr>
            <a:spLocks noGrp="1"/>
          </p:cNvSpPr>
          <p:nvPr>
            <p:ph type="title"/>
          </p:nvPr>
        </p:nvSpPr>
        <p:spPr>
          <a:xfrm>
            <a:off x="457202" y="1860425"/>
            <a:ext cx="3746684" cy="1620551"/>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1" y="4489038"/>
            <a:ext cx="4359965" cy="270773"/>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rotWithShape="1">
          <a:blip r:embed="rId2">
            <a:extLst>
              <a:ext uri="{28A0092B-C50C-407E-A947-70E740481C1C}">
                <a14:useLocalDpi xmlns:a14="http://schemas.microsoft.com/office/drawing/2010/main" val="0"/>
              </a:ext>
            </a:extLst>
          </a:blip>
          <a:srcRect l="1" t="3867" r="-22867" b="3709"/>
          <a:stretch/>
        </p:blipFill>
        <p:spPr>
          <a:xfrm>
            <a:off x="0" y="0"/>
            <a:ext cx="9144000" cy="5158800"/>
          </a:xfrm>
          <a:prstGeom prst="rect">
            <a:avLst/>
          </a:prstGeom>
        </p:spPr>
      </p:pic>
      <p:sp>
        <p:nvSpPr>
          <p:cNvPr id="10" name="Rectangle 9"/>
          <p:cNvSpPr/>
          <p:nvPr userDrawn="1"/>
        </p:nvSpPr>
        <p:spPr>
          <a:xfrm rot="10800000">
            <a:off x="5989429" y="1"/>
            <a:ext cx="1524000" cy="5194300"/>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a:xfrm>
            <a:off x="5230364" y="983445"/>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sz="4800" dirty="0"/>
          </a:p>
        </p:txBody>
      </p:sp>
      <p:sp>
        <p:nvSpPr>
          <p:cNvPr id="7" name="Content Placeholder 19"/>
          <p:cNvSpPr>
            <a:spLocks noGrp="1"/>
          </p:cNvSpPr>
          <p:nvPr>
            <p:ph sz="quarter" idx="11" hasCustomPrompt="1"/>
          </p:nvPr>
        </p:nvSpPr>
        <p:spPr>
          <a:xfrm>
            <a:off x="4522210" y="2730979"/>
            <a:ext cx="4206802" cy="74364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4522210" y="1097745"/>
            <a:ext cx="4396292" cy="1620551"/>
          </a:xfrm>
        </p:spPr>
        <p:txBody>
          <a:bodyPr anchor="t">
            <a:noAutofit/>
          </a:bodyPr>
          <a:lstStyle>
            <a:lvl1pPr>
              <a:defRPr sz="3600"/>
            </a:lvl1pPr>
          </a:lstStyle>
          <a:p>
            <a:r>
              <a:rPr lang="en-GB" dirty="0" smtClean="0"/>
              <a:t>Click to edit Master title style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174013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5158800"/>
          </a:xfrm>
          <a:prstGeom prst="rect">
            <a:avLst/>
          </a:prstGeom>
        </p:spPr>
      </p:pic>
      <p:sp>
        <p:nvSpPr>
          <p:cNvPr id="5" name="Title 1"/>
          <p:cNvSpPr>
            <a:spLocks noGrp="1"/>
          </p:cNvSpPr>
          <p:nvPr>
            <p:ph type="title"/>
          </p:nvPr>
        </p:nvSpPr>
        <p:spPr>
          <a:xfrm>
            <a:off x="457202" y="1860425"/>
            <a:ext cx="3746684" cy="1620551"/>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1" y="4489038"/>
            <a:ext cx="4359965" cy="270773"/>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42182076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rotWithShape="1">
          <a:blip r:embed="rId2">
            <a:extLst>
              <a:ext uri="{28A0092B-C50C-407E-A947-70E740481C1C}">
                <a14:useLocalDpi xmlns:a14="http://schemas.microsoft.com/office/drawing/2010/main" val="0"/>
              </a:ext>
            </a:extLst>
          </a:blip>
          <a:srcRect t="18888" b="5888"/>
          <a:stretch/>
        </p:blipFill>
        <p:spPr>
          <a:xfrm>
            <a:off x="0" y="0"/>
            <a:ext cx="9144000" cy="5158800"/>
          </a:xfrm>
          <a:prstGeom prst="rect">
            <a:avLst/>
          </a:prstGeom>
        </p:spPr>
      </p:pic>
      <p:sp>
        <p:nvSpPr>
          <p:cNvPr id="11" name="Title 1"/>
          <p:cNvSpPr>
            <a:spLocks noGrp="1"/>
          </p:cNvSpPr>
          <p:nvPr>
            <p:ph type="title"/>
          </p:nvPr>
        </p:nvSpPr>
        <p:spPr>
          <a:xfrm>
            <a:off x="4912864" y="1262845"/>
            <a:ext cx="3535738" cy="1620551"/>
          </a:xfrm>
        </p:spPr>
        <p:txBody>
          <a:bodyPr anchor="t">
            <a:noAutofit/>
          </a:bodyPr>
          <a:lstStyle>
            <a:lvl1pPr>
              <a:defRPr sz="36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4912864" y="3010379"/>
            <a:ext cx="3535738" cy="74364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4912865" y="3754022"/>
            <a:ext cx="3535738" cy="270773"/>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40778862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5158800"/>
          </a:xfrm>
          <a:prstGeom prst="rect">
            <a:avLst/>
          </a:prstGeom>
        </p:spPr>
      </p:pic>
      <p:sp>
        <p:nvSpPr>
          <p:cNvPr id="8" name="Title 1"/>
          <p:cNvSpPr>
            <a:spLocks noGrp="1"/>
          </p:cNvSpPr>
          <p:nvPr>
            <p:ph type="title"/>
          </p:nvPr>
        </p:nvSpPr>
        <p:spPr>
          <a:xfrm>
            <a:off x="5230364" y="1269195"/>
            <a:ext cx="3535738" cy="1620551"/>
          </a:xfrm>
        </p:spPr>
        <p:txBody>
          <a:bodyPr anchor="t">
            <a:noAutofit/>
          </a:bodyPr>
          <a:lstStyle>
            <a:lvl1pPr>
              <a:defRPr sz="36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3" y="3001753"/>
            <a:ext cx="3535739" cy="74364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4" y="3745396"/>
            <a:ext cx="3535739" cy="270773"/>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10" name="Picture 9"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19306274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rotWithShape="1">
          <a:blip r:embed="rId2">
            <a:extLst>
              <a:ext uri="{28A0092B-C50C-407E-A947-70E740481C1C}">
                <a14:useLocalDpi xmlns:a14="http://schemas.microsoft.com/office/drawing/2010/main" val="0"/>
              </a:ext>
            </a:extLst>
          </a:blip>
          <a:srcRect t="5555" b="19222"/>
          <a:stretch/>
        </p:blipFill>
        <p:spPr>
          <a:xfrm>
            <a:off x="0" y="0"/>
            <a:ext cx="9144000" cy="5158800"/>
          </a:xfrm>
          <a:prstGeom prst="rect">
            <a:avLst/>
          </a:prstGeom>
        </p:spPr>
      </p:pic>
      <p:sp>
        <p:nvSpPr>
          <p:cNvPr id="5" name="Title 1"/>
          <p:cNvSpPr>
            <a:spLocks noGrp="1"/>
          </p:cNvSpPr>
          <p:nvPr>
            <p:ph type="title"/>
          </p:nvPr>
        </p:nvSpPr>
        <p:spPr>
          <a:xfrm>
            <a:off x="5389109" y="951696"/>
            <a:ext cx="3535738" cy="1620551"/>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39" y="2572247"/>
            <a:ext cx="3504791" cy="695552"/>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40" y="3267799"/>
            <a:ext cx="3504789" cy="270773"/>
          </a:xfrm>
          <a:ln>
            <a:noFill/>
          </a:ln>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8697566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260221"/>
            <a:ext cx="7356816" cy="296305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2002009" y="4767263"/>
            <a:ext cx="2133600" cy="273844"/>
          </a:xfrm>
          <a:prstGeom prst="rect">
            <a:avLst/>
          </a:prstGeom>
        </p:spPr>
        <p:txBody>
          <a:bodyPr vert="horz" lIns="91440" tIns="45720" rIns="91440" bIns="45720" rtlCol="0" anchor="ctr"/>
          <a:lstStyle>
            <a:lvl1pPr algn="l">
              <a:defRPr sz="10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000" b="0" i="0" u="none" strike="noStrike" kern="1200" baseline="0" smtClean="0">
                <a:solidFill>
                  <a:schemeClr val="tx1"/>
                </a:solidFill>
                <a:latin typeface="Arial"/>
                <a:ea typeface="+mn-ea"/>
                <a:cs typeface="Arial"/>
              </a:rPr>
              <a:t>www.england.nhs.uk</a:t>
            </a:r>
            <a:endParaRPr lang="en-GB" sz="1000" b="0" i="0" u="none" strike="noStrike" kern="1200" baseline="0" dirty="0" smtClean="0">
              <a:solidFill>
                <a:schemeClr val="tx1"/>
              </a:solidFill>
              <a:latin typeface="Arial"/>
              <a:ea typeface="+mn-ea"/>
              <a:cs typeface="Arial"/>
            </a:endParaRPr>
          </a:p>
        </p:txBody>
      </p:sp>
      <p:sp>
        <p:nvSpPr>
          <p:cNvPr id="26" name="Title Placeholder 1"/>
          <p:cNvSpPr>
            <a:spLocks noGrp="1"/>
          </p:cNvSpPr>
          <p:nvPr>
            <p:ph type="title"/>
          </p:nvPr>
        </p:nvSpPr>
        <p:spPr>
          <a:xfrm>
            <a:off x="457202" y="562434"/>
            <a:ext cx="7356815" cy="500794"/>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8" name="Picture 7" title="NHS logo"/>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078766" y="259853"/>
            <a:ext cx="816864" cy="50901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81" r:id="rId4"/>
    <p:sldLayoutId id="2147483684" r:id="rId5"/>
    <p:sldLayoutId id="2147483683" r:id="rId6"/>
    <p:sldLayoutId id="2147483685" r:id="rId7"/>
    <p:sldLayoutId id="2147483686" r:id="rId8"/>
    <p:sldLayoutId id="2147483687" r:id="rId9"/>
    <p:sldLayoutId id="2147483688" r:id="rId10"/>
    <p:sldLayoutId id="2147483680" r:id="rId11"/>
    <p:sldLayoutId id="2147483672" r:id="rId12"/>
    <p:sldLayoutId id="2147483679" r:id="rId13"/>
    <p:sldLayoutId id="2147483676" r:id="rId14"/>
    <p:sldLayoutId id="2147483677" r:id="rId15"/>
    <p:sldLayoutId id="2147483650" r:id="rId16"/>
    <p:sldLayoutId id="2147483678" r:id="rId17"/>
    <p:sldLayoutId id="2147483701" r:id="rId18"/>
    <p:sldLayoutId id="2147483702" r:id="rId19"/>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9921461-CD3F-4B67-B789-AA896720DC75}" type="slidenum">
              <a:rPr lang="en-GB" smtClean="0"/>
              <a:t>‹#›</a:t>
            </a:fld>
            <a:endParaRPr lang="en-GB" dirty="0"/>
          </a:p>
        </p:txBody>
      </p:sp>
    </p:spTree>
    <p:extLst>
      <p:ext uri="{BB962C8B-B14F-4D97-AF65-F5344CB8AC3E}">
        <p14:creationId xmlns:p14="http://schemas.microsoft.com/office/powerpoint/2010/main" val="19336566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5" t="16" r="135" b="15450"/>
          <a:stretch/>
        </p:blipFill>
        <p:spPr>
          <a:xfrm flipH="1">
            <a:off x="6178" y="75035"/>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9704" y="323869"/>
            <a:ext cx="866294" cy="540000"/>
          </a:xfrm>
          <a:prstGeom prst="rect">
            <a:avLst/>
          </a:prstGeom>
        </p:spPr>
      </p:pic>
      <p:sp>
        <p:nvSpPr>
          <p:cNvPr id="7" name="TextBox 6"/>
          <p:cNvSpPr txBox="1"/>
          <p:nvPr/>
        </p:nvSpPr>
        <p:spPr>
          <a:xfrm>
            <a:off x="4484219" y="2931733"/>
            <a:ext cx="4148647" cy="1454242"/>
          </a:xfrm>
          <a:prstGeom prst="rect">
            <a:avLst/>
          </a:prstGeom>
          <a:noFill/>
        </p:spPr>
        <p:txBody>
          <a:bodyPr wrap="square" lIns="68574" tIns="34289" rIns="68574" bIns="34289" rtlCol="0">
            <a:spAutoFit/>
          </a:bodyPr>
          <a:lstStyle/>
          <a:p>
            <a:endParaRPr lang="en-GB" b="1" dirty="0" smtClean="0">
              <a:solidFill>
                <a:srgbClr val="A00054"/>
              </a:solidFill>
              <a:latin typeface="Arial" panose="020B0604020202020204" pitchFamily="34" charset="0"/>
              <a:cs typeface="Arial" panose="020B0604020202020204" pitchFamily="34" charset="0"/>
            </a:endParaRPr>
          </a:p>
          <a:p>
            <a:pPr algn="r"/>
            <a:r>
              <a:rPr lang="en-GB" b="1" dirty="0" smtClean="0">
                <a:solidFill>
                  <a:srgbClr val="A00054"/>
                </a:solidFill>
                <a:latin typeface="Arial" panose="020B0604020202020204" pitchFamily="34" charset="0"/>
                <a:cs typeface="Arial" panose="020B0604020202020204" pitchFamily="34" charset="0"/>
              </a:rPr>
              <a:t>Indi Singh  </a:t>
            </a:r>
          </a:p>
          <a:p>
            <a:pPr algn="r"/>
            <a:r>
              <a:rPr lang="en-GB" b="1" dirty="0" smtClean="0">
                <a:solidFill>
                  <a:srgbClr val="A00054"/>
                </a:solidFill>
                <a:latin typeface="Arial" panose="020B0604020202020204" pitchFamily="34" charset="0"/>
                <a:cs typeface="Arial" panose="020B0604020202020204" pitchFamily="34" charset="0"/>
              </a:rPr>
              <a:t>Head of Architecture and Cyber Security </a:t>
            </a:r>
          </a:p>
          <a:p>
            <a:pPr algn="r"/>
            <a:r>
              <a:rPr lang="en-GB" b="1" dirty="0" smtClean="0">
                <a:solidFill>
                  <a:srgbClr val="A00054"/>
                </a:solidFill>
                <a:latin typeface="Arial" panose="020B0604020202020204" pitchFamily="34" charset="0"/>
                <a:cs typeface="Arial" panose="020B0604020202020204" pitchFamily="34" charset="0"/>
              </a:rPr>
              <a:t>Dec ‘17</a:t>
            </a:r>
            <a:endParaRPr lang="en-GB" dirty="0" smtClean="0">
              <a:solidFill>
                <a:srgbClr val="A00054"/>
              </a:solidFill>
              <a:latin typeface="Arial" panose="020B0604020202020204" pitchFamily="34" charset="0"/>
              <a:cs typeface="Arial" panose="020B0604020202020204" pitchFamily="34" charset="0"/>
            </a:endParaRPr>
          </a:p>
        </p:txBody>
      </p:sp>
      <p:sp>
        <p:nvSpPr>
          <p:cNvPr id="9" name="Title 1"/>
          <p:cNvSpPr txBox="1">
            <a:spLocks/>
          </p:cNvSpPr>
          <p:nvPr/>
        </p:nvSpPr>
        <p:spPr>
          <a:xfrm>
            <a:off x="4417540" y="1176855"/>
            <a:ext cx="4567434" cy="618185"/>
          </a:xfrm>
          <a:prstGeom prst="rect">
            <a:avLst/>
          </a:prstGeom>
        </p:spPr>
        <p:txBody>
          <a:bodyPr lIns="68574" tIns="34289" rIns="68574" bIns="3428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70C0"/>
                </a:solidFill>
                <a:latin typeface="+mn-lt"/>
              </a:rPr>
              <a:t>Embedding Cyber Security </a:t>
            </a:r>
          </a:p>
          <a:p>
            <a:endParaRPr lang="en-GB" b="1" dirty="0">
              <a:solidFill>
                <a:srgbClr val="0070C0"/>
              </a:solidFill>
              <a:latin typeface="+mn-lt"/>
            </a:endParaRPr>
          </a:p>
        </p:txBody>
      </p:sp>
      <p:sp>
        <p:nvSpPr>
          <p:cNvPr id="2" name="Slide Number Placeholder 1"/>
          <p:cNvSpPr>
            <a:spLocks noGrp="1"/>
          </p:cNvSpPr>
          <p:nvPr>
            <p:ph type="sldNum" sz="quarter" idx="12"/>
          </p:nvPr>
        </p:nvSpPr>
        <p:spPr/>
        <p:txBody>
          <a:bodyPr/>
          <a:lstStyle/>
          <a:p>
            <a:fld id="{F50C88BB-D285-4013-B729-36A3BA5C1FCB}" type="slidenum">
              <a:rPr lang="en-GB" smtClean="0"/>
              <a:t>1</a:t>
            </a:fld>
            <a:endParaRPr lang="en-GB"/>
          </a:p>
        </p:txBody>
      </p:sp>
    </p:spTree>
    <p:extLst>
      <p:ext uri="{BB962C8B-B14F-4D97-AF65-F5344CB8AC3E}">
        <p14:creationId xmlns:p14="http://schemas.microsoft.com/office/powerpoint/2010/main" val="1141195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534401" cy="539354"/>
          </a:xfrm>
        </p:spPr>
        <p:txBody>
          <a:bodyPr>
            <a:noAutofit/>
          </a:bodyPr>
          <a:lstStyle/>
          <a:p>
            <a:r>
              <a:rPr lang="en-GB" sz="3200" dirty="0" smtClean="0"/>
              <a:t>What happens if we have an incident again?</a:t>
            </a:r>
            <a:endParaRPr lang="en-GB" sz="3200" dirty="0"/>
          </a:p>
        </p:txBody>
      </p:sp>
      <p:sp>
        <p:nvSpPr>
          <p:cNvPr id="5" name="TextBox 4"/>
          <p:cNvSpPr txBox="1"/>
          <p:nvPr/>
        </p:nvSpPr>
        <p:spPr>
          <a:xfrm>
            <a:off x="393365" y="1088158"/>
            <a:ext cx="7776864" cy="3956672"/>
          </a:xfrm>
          <a:prstGeom prst="rect">
            <a:avLst/>
          </a:prstGeom>
          <a:noFill/>
        </p:spPr>
        <p:txBody>
          <a:bodyPr wrap="square" lIns="77925" tIns="38963" rIns="77925" bIns="38963" rtlCol="0">
            <a:spAutoFit/>
          </a:bodyPr>
          <a:lstStyle/>
          <a:p>
            <a:r>
              <a:rPr lang="en-GB" b="1" dirty="0" smtClean="0"/>
              <a:t>To avoid future incidents: </a:t>
            </a:r>
          </a:p>
          <a:p>
            <a:endParaRPr lang="en-GB" dirty="0" smtClean="0"/>
          </a:p>
          <a:p>
            <a:r>
              <a:rPr lang="en-GB" dirty="0" smtClean="0"/>
              <a:t>Move from one-way broadcast of threats to now a “closed-loop” where organisations required </a:t>
            </a:r>
            <a:r>
              <a:rPr lang="en-GB" dirty="0"/>
              <a:t>to “actively respond” to </a:t>
            </a:r>
            <a:r>
              <a:rPr lang="en-GB" dirty="0" err="1"/>
              <a:t>CareCERT</a:t>
            </a:r>
            <a:r>
              <a:rPr lang="en-GB" dirty="0"/>
              <a:t> alerts through </a:t>
            </a:r>
            <a:r>
              <a:rPr lang="en-GB" dirty="0" err="1"/>
              <a:t>CareCERT</a:t>
            </a:r>
            <a:r>
              <a:rPr lang="en-GB" dirty="0"/>
              <a:t> Collect. </a:t>
            </a:r>
            <a:endParaRPr lang="en-US" dirty="0"/>
          </a:p>
          <a:p>
            <a:endParaRPr lang="en-GB" dirty="0" smtClean="0"/>
          </a:p>
          <a:p>
            <a:r>
              <a:rPr lang="en-GB" b="1" dirty="0" smtClean="0"/>
              <a:t>In the event of an incident:</a:t>
            </a:r>
            <a:endParaRPr lang="en-GB" dirty="0" smtClean="0"/>
          </a:p>
          <a:p>
            <a:pPr marL="285750" indent="-285750">
              <a:buFont typeface="Arial" panose="020B0604020202020204" pitchFamily="34" charset="0"/>
              <a:buChar char="•"/>
            </a:pPr>
            <a:r>
              <a:rPr lang="en-GB" dirty="0" smtClean="0"/>
              <a:t>NHS England has developed the </a:t>
            </a:r>
            <a:r>
              <a:rPr lang="en-GB" b="1" dirty="0" smtClean="0"/>
              <a:t>“cyber playbook” </a:t>
            </a:r>
            <a:r>
              <a:rPr lang="en-GB" dirty="0" smtClean="0"/>
              <a:t>to outline</a:t>
            </a:r>
          </a:p>
          <a:p>
            <a:pPr marL="800100" lvl="1" indent="-342900">
              <a:buFontTx/>
              <a:buChar char="-"/>
            </a:pPr>
            <a:r>
              <a:rPr lang="en-GB" dirty="0"/>
              <a:t>k</a:t>
            </a:r>
            <a:r>
              <a:rPr lang="en-GB" dirty="0" smtClean="0"/>
              <a:t>ey responsibilities in national co-ordination leading up to during an incident, including the link to the EPRR process</a:t>
            </a:r>
          </a:p>
          <a:p>
            <a:pPr lvl="1"/>
            <a:endParaRPr lang="en-GB" dirty="0" smtClean="0"/>
          </a:p>
          <a:p>
            <a:pPr marL="342900" indent="-342900">
              <a:buFontTx/>
              <a:buChar char="-"/>
            </a:pPr>
            <a:r>
              <a:rPr lang="en-GB" dirty="0" smtClean="0"/>
              <a:t>“Dry-Run” – test exercise of national co-ordination. </a:t>
            </a:r>
          </a:p>
          <a:p>
            <a:pPr marL="285750" indent="-285750">
              <a:buFont typeface="Arial" panose="020B0604020202020204" pitchFamily="34" charset="0"/>
              <a:buChar char="•"/>
            </a:pPr>
            <a:endParaRPr lang="en-GB" dirty="0" smtClean="0"/>
          </a:p>
          <a:p>
            <a:endParaRPr lang="en-GB" dirty="0" smtClean="0"/>
          </a:p>
        </p:txBody>
      </p:sp>
      <p:sp>
        <p:nvSpPr>
          <p:cNvPr id="6"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10</a:t>
            </a:fld>
            <a:endParaRPr lang="en-US" dirty="0"/>
          </a:p>
        </p:txBody>
      </p:sp>
    </p:spTree>
    <p:extLst>
      <p:ext uri="{BB962C8B-B14F-4D97-AF65-F5344CB8AC3E}">
        <p14:creationId xmlns:p14="http://schemas.microsoft.com/office/powerpoint/2010/main" val="778026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505199" y="3257550"/>
            <a:ext cx="2581275"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NHS Digital</a:t>
            </a:r>
            <a:endParaRPr lang="en-GB" sz="1300" dirty="0">
              <a:solidFill>
                <a:schemeClr val="tx1"/>
              </a:solidFill>
            </a:endParaRPr>
          </a:p>
        </p:txBody>
      </p:sp>
      <p:sp>
        <p:nvSpPr>
          <p:cNvPr id="2" name="Title 1"/>
          <p:cNvSpPr>
            <a:spLocks noGrp="1"/>
          </p:cNvSpPr>
          <p:nvPr>
            <p:ph type="title"/>
          </p:nvPr>
        </p:nvSpPr>
        <p:spPr>
          <a:xfrm>
            <a:off x="0" y="0"/>
            <a:ext cx="7356815" cy="500794"/>
          </a:xfrm>
        </p:spPr>
        <p:txBody>
          <a:bodyPr>
            <a:noAutofit/>
          </a:bodyPr>
          <a:lstStyle/>
          <a:p>
            <a:r>
              <a:rPr lang="en-GB" sz="3200" dirty="0" smtClean="0"/>
              <a:t>We are all in this together….</a:t>
            </a:r>
            <a:endParaRPr lang="en-GB" sz="3200" dirty="0"/>
          </a:p>
        </p:txBody>
      </p:sp>
      <p:sp>
        <p:nvSpPr>
          <p:cNvPr id="7"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11</a:t>
            </a:fld>
            <a:endParaRPr lang="en-US" dirty="0"/>
          </a:p>
        </p:txBody>
      </p:sp>
      <p:sp>
        <p:nvSpPr>
          <p:cNvPr id="3" name="Oval 2"/>
          <p:cNvSpPr/>
          <p:nvPr/>
        </p:nvSpPr>
        <p:spPr>
          <a:xfrm>
            <a:off x="1571625" y="1133475"/>
            <a:ext cx="2581275" cy="1200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CCG boards</a:t>
            </a:r>
            <a:endParaRPr lang="en-GB" dirty="0">
              <a:solidFill>
                <a:schemeClr val="tx1"/>
              </a:solidFill>
            </a:endParaRPr>
          </a:p>
        </p:txBody>
      </p:sp>
      <p:sp>
        <p:nvSpPr>
          <p:cNvPr id="8" name="Oval 7"/>
          <p:cNvSpPr/>
          <p:nvPr/>
        </p:nvSpPr>
        <p:spPr>
          <a:xfrm>
            <a:off x="3724275" y="685800"/>
            <a:ext cx="2581275" cy="1200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STP boards </a:t>
            </a:r>
            <a:endParaRPr lang="en-GB" dirty="0">
              <a:solidFill>
                <a:schemeClr val="tx1"/>
              </a:solidFill>
            </a:endParaRPr>
          </a:p>
        </p:txBody>
      </p:sp>
      <p:sp>
        <p:nvSpPr>
          <p:cNvPr id="9" name="Oval 8"/>
          <p:cNvSpPr/>
          <p:nvPr/>
        </p:nvSpPr>
        <p:spPr>
          <a:xfrm>
            <a:off x="5167312" y="1362075"/>
            <a:ext cx="2581275" cy="1200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Professional and Patient groups</a:t>
            </a:r>
            <a:endParaRPr lang="en-GB" dirty="0">
              <a:solidFill>
                <a:schemeClr val="tx1"/>
              </a:solidFill>
            </a:endParaRPr>
          </a:p>
        </p:txBody>
      </p:sp>
      <p:sp>
        <p:nvSpPr>
          <p:cNvPr id="10" name="Oval 9"/>
          <p:cNvSpPr/>
          <p:nvPr/>
        </p:nvSpPr>
        <p:spPr>
          <a:xfrm>
            <a:off x="5167310" y="2419350"/>
            <a:ext cx="2581275"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Regional Directors and teams  - </a:t>
            </a:r>
            <a:r>
              <a:rPr lang="en-GB" sz="1300" dirty="0" smtClean="0">
                <a:solidFill>
                  <a:schemeClr val="tx1"/>
                </a:solidFill>
              </a:rPr>
              <a:t>NHS Improvement, NHS England </a:t>
            </a:r>
            <a:endParaRPr lang="en-GB" sz="1300" dirty="0">
              <a:solidFill>
                <a:schemeClr val="tx1"/>
              </a:solidFill>
            </a:endParaRPr>
          </a:p>
        </p:txBody>
      </p:sp>
      <p:sp>
        <p:nvSpPr>
          <p:cNvPr id="12" name="Oval 11"/>
          <p:cNvSpPr/>
          <p:nvPr/>
        </p:nvSpPr>
        <p:spPr>
          <a:xfrm>
            <a:off x="1009648" y="1962150"/>
            <a:ext cx="2495551" cy="1200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CCIO/CIO Community </a:t>
            </a:r>
            <a:endParaRPr lang="en-GB" sz="1300" dirty="0">
              <a:solidFill>
                <a:schemeClr val="tx1"/>
              </a:solidFill>
            </a:endParaRPr>
          </a:p>
        </p:txBody>
      </p:sp>
      <p:sp>
        <p:nvSpPr>
          <p:cNvPr id="13" name="Oval 12"/>
          <p:cNvSpPr/>
          <p:nvPr/>
        </p:nvSpPr>
        <p:spPr>
          <a:xfrm>
            <a:off x="2795586" y="2562225"/>
            <a:ext cx="2495551" cy="1200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Audit Chairs</a:t>
            </a:r>
            <a:endParaRPr lang="en-GB" sz="1300" dirty="0">
              <a:solidFill>
                <a:schemeClr val="tx1"/>
              </a:solidFill>
            </a:endParaRPr>
          </a:p>
        </p:txBody>
      </p:sp>
      <p:sp>
        <p:nvSpPr>
          <p:cNvPr id="14" name="Oval 13"/>
          <p:cNvSpPr/>
          <p:nvPr/>
        </p:nvSpPr>
        <p:spPr>
          <a:xfrm>
            <a:off x="3390898" y="1733550"/>
            <a:ext cx="2495551" cy="12001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Provider boards </a:t>
            </a:r>
            <a:endParaRPr lang="en-GB" sz="1300" dirty="0">
              <a:solidFill>
                <a:schemeClr val="tx1"/>
              </a:solidFill>
            </a:endParaRPr>
          </a:p>
        </p:txBody>
      </p:sp>
    </p:spTree>
    <p:extLst>
      <p:ext uri="{BB962C8B-B14F-4D97-AF65-F5344CB8AC3E}">
        <p14:creationId xmlns:p14="http://schemas.microsoft.com/office/powerpoint/2010/main" val="102474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56815" cy="500794"/>
          </a:xfrm>
        </p:spPr>
        <p:txBody>
          <a:bodyPr>
            <a:noAutofit/>
          </a:bodyPr>
          <a:lstStyle/>
          <a:p>
            <a:r>
              <a:rPr lang="en-GB" sz="3200" dirty="0" smtClean="0"/>
              <a:t>Establishing Local Leadership</a:t>
            </a:r>
            <a:endParaRPr lang="en-GB" sz="3200" dirty="0"/>
          </a:p>
        </p:txBody>
      </p:sp>
      <p:sp>
        <p:nvSpPr>
          <p:cNvPr id="7"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375" y="847725"/>
            <a:ext cx="2544449" cy="355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57250" y="1162050"/>
            <a:ext cx="3305175" cy="695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7030A0"/>
                </a:solidFill>
              </a:rPr>
              <a:t>CIO and CCIO Advisory </a:t>
            </a:r>
            <a:endParaRPr lang="en-GB" dirty="0">
              <a:solidFill>
                <a:srgbClr val="7030A0"/>
              </a:solidFill>
            </a:endParaRPr>
          </a:p>
        </p:txBody>
      </p:sp>
      <p:sp>
        <p:nvSpPr>
          <p:cNvPr id="15" name="Rectangle 14"/>
          <p:cNvSpPr/>
          <p:nvPr/>
        </p:nvSpPr>
        <p:spPr>
          <a:xfrm>
            <a:off x="857250" y="2033587"/>
            <a:ext cx="1581150" cy="1395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7030A0"/>
                </a:solidFill>
              </a:rPr>
              <a:t>CIO network Cyber Leads </a:t>
            </a:r>
            <a:endParaRPr lang="en-GB" dirty="0">
              <a:solidFill>
                <a:srgbClr val="7030A0"/>
              </a:solidFill>
            </a:endParaRPr>
          </a:p>
        </p:txBody>
      </p:sp>
      <p:sp>
        <p:nvSpPr>
          <p:cNvPr id="16" name="Rectangle 15"/>
          <p:cNvSpPr/>
          <p:nvPr/>
        </p:nvSpPr>
        <p:spPr>
          <a:xfrm>
            <a:off x="2609850" y="2033587"/>
            <a:ext cx="1581150" cy="1395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7030A0"/>
                </a:solidFill>
              </a:rPr>
              <a:t>CCIO network Cyber Leads </a:t>
            </a:r>
            <a:endParaRPr lang="en-GB" dirty="0">
              <a:solidFill>
                <a:srgbClr val="7030A0"/>
              </a:solidFill>
            </a:endParaRPr>
          </a:p>
        </p:txBody>
      </p:sp>
      <p:sp>
        <p:nvSpPr>
          <p:cNvPr id="5" name="TextBox 4"/>
          <p:cNvSpPr txBox="1"/>
          <p:nvPr/>
        </p:nvSpPr>
        <p:spPr>
          <a:xfrm>
            <a:off x="1366837" y="3787259"/>
            <a:ext cx="2286000" cy="369332"/>
          </a:xfrm>
          <a:prstGeom prst="rect">
            <a:avLst/>
          </a:prstGeom>
          <a:noFill/>
        </p:spPr>
        <p:txBody>
          <a:bodyPr wrap="square" rtlCol="0">
            <a:spAutoFit/>
          </a:bodyPr>
          <a:lstStyle/>
          <a:p>
            <a:r>
              <a:rPr lang="en-GB" dirty="0" smtClean="0"/>
              <a:t>The role of the CISO</a:t>
            </a:r>
            <a:endParaRPr lang="en-GB" dirty="0"/>
          </a:p>
        </p:txBody>
      </p:sp>
    </p:spTree>
    <p:extLst>
      <p:ext uri="{BB962C8B-B14F-4D97-AF65-F5344CB8AC3E}">
        <p14:creationId xmlns:p14="http://schemas.microsoft.com/office/powerpoint/2010/main" val="406396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824"/>
            <a:ext cx="7881938" cy="657225"/>
          </a:xfrm>
        </p:spPr>
        <p:txBody>
          <a:bodyPr>
            <a:noAutofit/>
          </a:bodyPr>
          <a:lstStyle/>
          <a:p>
            <a:r>
              <a:rPr lang="en-GB" sz="3200" dirty="0" smtClean="0"/>
              <a:t>What does it mean for your board/audit committee?</a:t>
            </a:r>
            <a:endParaRPr lang="en-GB" sz="3200" dirty="0"/>
          </a:p>
        </p:txBody>
      </p:sp>
      <p:sp>
        <p:nvSpPr>
          <p:cNvPr id="6" name="Slide Number Placeholder 3"/>
          <p:cNvSpPr>
            <a:spLocks noGrp="1"/>
          </p:cNvSpPr>
          <p:nvPr>
            <p:ph type="sldNum" sz="quarter" idx="10"/>
          </p:nvPr>
        </p:nvSpPr>
        <p:spPr>
          <a:xfrm>
            <a:off x="8734426" y="4897010"/>
            <a:ext cx="419100" cy="273844"/>
          </a:xfrm>
        </p:spPr>
        <p:txBody>
          <a:bodyPr/>
          <a:lstStyle/>
          <a:p>
            <a:fld id="{61E112CC-F5C7-5E43-8EAA-F554FEB5E453}" type="slidenum">
              <a:rPr lang="en-US" smtClean="0"/>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7" y="1704976"/>
            <a:ext cx="2491418" cy="2027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4" y="495299"/>
            <a:ext cx="276671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416" y="2045941"/>
            <a:ext cx="2918251" cy="184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162" y="3371850"/>
            <a:ext cx="3047248" cy="168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69416" y="4200498"/>
            <a:ext cx="2724150" cy="276999"/>
          </a:xfrm>
          <a:prstGeom prst="rect">
            <a:avLst/>
          </a:prstGeom>
        </p:spPr>
        <p:txBody>
          <a:bodyPr wrap="square">
            <a:spAutoFit/>
          </a:bodyPr>
          <a:lstStyle/>
          <a:p>
            <a:r>
              <a:rPr lang="en-GB" sz="600" dirty="0"/>
              <a:t>https://www.nao.org.uk/wp-content/uploads/2017/09/Cyber-and-information-security-guide.pdf</a:t>
            </a:r>
          </a:p>
        </p:txBody>
      </p:sp>
    </p:spTree>
    <p:extLst>
      <p:ext uri="{BB962C8B-B14F-4D97-AF65-F5344CB8AC3E}">
        <p14:creationId xmlns:p14="http://schemas.microsoft.com/office/powerpoint/2010/main" val="523058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1938" cy="657225"/>
          </a:xfrm>
        </p:spPr>
        <p:txBody>
          <a:bodyPr>
            <a:normAutofit fontScale="90000"/>
          </a:bodyPr>
          <a:lstStyle/>
          <a:p>
            <a:r>
              <a:rPr lang="en-GB" sz="3200" dirty="0" smtClean="0"/>
              <a:t>Statement of Requirements  - The “what”</a:t>
            </a:r>
            <a:endParaRPr lang="en-GB" sz="3200" dirty="0"/>
          </a:p>
        </p:txBody>
      </p:sp>
      <p:sp>
        <p:nvSpPr>
          <p:cNvPr id="6" name="Slide Number Placeholder 3"/>
          <p:cNvSpPr>
            <a:spLocks noGrp="1"/>
          </p:cNvSpPr>
          <p:nvPr>
            <p:ph type="sldNum" sz="quarter" idx="10"/>
          </p:nvPr>
        </p:nvSpPr>
        <p:spPr>
          <a:xfrm>
            <a:off x="8734426" y="4897010"/>
            <a:ext cx="419100" cy="273844"/>
          </a:xfrm>
        </p:spPr>
        <p:txBody>
          <a:bodyPr/>
          <a:lstStyle/>
          <a:p>
            <a:fld id="{61E112CC-F5C7-5E43-8EAA-F554FEB5E453}" type="slidenum">
              <a:rPr lang="en-US" smtClean="0"/>
              <a:pPr/>
              <a:t>14</a:t>
            </a:fld>
            <a:endParaRPr lang="en-US" dirty="0"/>
          </a:p>
        </p:txBody>
      </p:sp>
      <p:sp>
        <p:nvSpPr>
          <p:cNvPr id="4" name="Rectangle 3"/>
          <p:cNvSpPr/>
          <p:nvPr/>
        </p:nvSpPr>
        <p:spPr>
          <a:xfrm>
            <a:off x="561975" y="711785"/>
            <a:ext cx="7429500" cy="3970318"/>
          </a:xfrm>
          <a:prstGeom prst="rect">
            <a:avLst/>
          </a:prstGeom>
        </p:spPr>
        <p:txBody>
          <a:bodyPr wrap="square">
            <a:spAutoFit/>
          </a:bodyPr>
          <a:lstStyle/>
          <a:p>
            <a:r>
              <a:rPr lang="en-GB" sz="1400" b="1" dirty="0" smtClean="0"/>
              <a:t>Leadership </a:t>
            </a:r>
            <a:r>
              <a:rPr lang="en-GB" sz="1400" b="1" dirty="0"/>
              <a:t>Obligation One – People:</a:t>
            </a:r>
          </a:p>
          <a:p>
            <a:pPr lvl="0"/>
            <a:endParaRPr lang="en-GB" sz="1400" b="1" dirty="0" smtClean="0"/>
          </a:p>
          <a:p>
            <a:pPr marL="342900" lvl="0" indent="-342900">
              <a:buFont typeface="+mj-lt"/>
              <a:buAutoNum type="arabicPeriod"/>
            </a:pPr>
            <a:r>
              <a:rPr lang="en-GB" sz="1400" b="1" dirty="0" smtClean="0"/>
              <a:t>Senior </a:t>
            </a:r>
            <a:r>
              <a:rPr lang="en-GB" sz="1400" b="1" dirty="0"/>
              <a:t>Level Responsibility:  </a:t>
            </a:r>
            <a:r>
              <a:rPr lang="en-GB" sz="1400" dirty="0"/>
              <a:t>There must be a named senior executive to be responsible for data and cyber security in your organisation. Ideally this person will also be your Senior Information Risk Owner (SIRO), and where applicable a member of your organisation’s board.</a:t>
            </a:r>
          </a:p>
          <a:p>
            <a:pPr marL="342900" lvl="0" indent="-342900">
              <a:buFont typeface="+mj-lt"/>
              <a:buAutoNum type="arabicPeriod"/>
            </a:pPr>
            <a:r>
              <a:rPr lang="en-GB" sz="1400" b="1" dirty="0"/>
              <a:t>Completing the Information Governance Toolkit v14.1</a:t>
            </a:r>
            <a:r>
              <a:rPr lang="en-GB" sz="1400" dirty="0"/>
              <a:t>: In 2017/18, organisations are still required to achieve at least level two on the current IG Toolkit before it is replaced with a new approach from 2018/19 onwards, to measuring progress against the 10 data security standards.</a:t>
            </a:r>
          </a:p>
          <a:p>
            <a:pPr marL="342900" lvl="0" indent="-342900">
              <a:buFont typeface="+mj-lt"/>
              <a:buAutoNum type="arabicPeriod"/>
            </a:pPr>
            <a:r>
              <a:rPr lang="en-GB" sz="1400" b="1" dirty="0" smtClean="0"/>
              <a:t>Complete the General Data Protection Regulation Checklist</a:t>
            </a:r>
            <a:r>
              <a:rPr lang="en-GB" sz="1400" dirty="0" smtClean="0"/>
              <a:t>: NHS Digital will publish a checklist to support organisations in implementing the requirements of the General Data Protection Regulation which they will be required to comply with from May 2018. Organisations must complete this checklist to ensure they will be able to meet their legal obligations from May 2018. [Link]</a:t>
            </a:r>
          </a:p>
          <a:p>
            <a:pPr marL="342900" lvl="0" indent="-342900">
              <a:buFont typeface="+mj-lt"/>
              <a:buAutoNum type="arabicPeriod"/>
            </a:pPr>
            <a:r>
              <a:rPr lang="en-GB" sz="1400" b="1" dirty="0" smtClean="0"/>
              <a:t>Training </a:t>
            </a:r>
            <a:r>
              <a:rPr lang="en-GB" sz="1400" b="1" dirty="0"/>
              <a:t>Staff: </a:t>
            </a:r>
            <a:r>
              <a:rPr lang="en-GB" sz="1400" dirty="0"/>
              <a:t>All staff must complete appropriate annual data security and protection training. This training replaces the previous Information Governance training while retaining key elements of it</a:t>
            </a:r>
            <a:r>
              <a:rPr lang="en-GB" sz="1400" dirty="0" smtClean="0"/>
              <a:t>.</a:t>
            </a:r>
            <a:endParaRPr lang="en-GB" sz="1400" dirty="0"/>
          </a:p>
        </p:txBody>
      </p:sp>
    </p:spTree>
    <p:extLst>
      <p:ext uri="{BB962C8B-B14F-4D97-AF65-F5344CB8AC3E}">
        <p14:creationId xmlns:p14="http://schemas.microsoft.com/office/powerpoint/2010/main" val="211638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734426" y="4897010"/>
            <a:ext cx="419100" cy="273844"/>
          </a:xfrm>
        </p:spPr>
        <p:txBody>
          <a:bodyPr/>
          <a:lstStyle/>
          <a:p>
            <a:fld id="{61E112CC-F5C7-5E43-8EAA-F554FEB5E453}" type="slidenum">
              <a:rPr lang="en-US" smtClean="0"/>
              <a:pPr/>
              <a:t>15</a:t>
            </a:fld>
            <a:endParaRPr lang="en-US" dirty="0"/>
          </a:p>
        </p:txBody>
      </p:sp>
      <p:sp>
        <p:nvSpPr>
          <p:cNvPr id="5" name="Rectangle 4"/>
          <p:cNvSpPr/>
          <p:nvPr/>
        </p:nvSpPr>
        <p:spPr>
          <a:xfrm>
            <a:off x="571500" y="612577"/>
            <a:ext cx="6972300" cy="4832092"/>
          </a:xfrm>
          <a:prstGeom prst="rect">
            <a:avLst/>
          </a:prstGeom>
        </p:spPr>
        <p:txBody>
          <a:bodyPr wrap="square">
            <a:spAutoFit/>
          </a:bodyPr>
          <a:lstStyle/>
          <a:p>
            <a:r>
              <a:rPr lang="en-GB" sz="1400" b="1" dirty="0" smtClean="0"/>
              <a:t>Leadership </a:t>
            </a:r>
            <a:r>
              <a:rPr lang="en-GB" sz="1400" b="1" dirty="0"/>
              <a:t>Obligation Two - Processes:</a:t>
            </a:r>
          </a:p>
          <a:p>
            <a:pPr lvl="0"/>
            <a:endParaRPr lang="en-GB" sz="1400" b="1" dirty="0" smtClean="0"/>
          </a:p>
          <a:p>
            <a:pPr marL="342900" lvl="0" indent="-342900">
              <a:buFont typeface="+mj-lt"/>
              <a:buAutoNum type="arabicPeriod"/>
            </a:pPr>
            <a:r>
              <a:rPr lang="en-GB" sz="1400" b="1" dirty="0" smtClean="0"/>
              <a:t>Acting </a:t>
            </a:r>
            <a:r>
              <a:rPr lang="en-GB" sz="1400" b="1" dirty="0"/>
              <a:t>on </a:t>
            </a:r>
            <a:r>
              <a:rPr lang="en-GB" sz="1400" b="1" dirty="0" err="1"/>
              <a:t>CareCERT</a:t>
            </a:r>
            <a:r>
              <a:rPr lang="en-GB" sz="1400" b="1" dirty="0"/>
              <a:t> advisories: </a:t>
            </a:r>
            <a:r>
              <a:rPr lang="en-GB" sz="1400" dirty="0"/>
              <a:t>Organisations must</a:t>
            </a:r>
            <a:r>
              <a:rPr lang="en-GB" sz="1400" b="1" dirty="0"/>
              <a:t>: </a:t>
            </a:r>
            <a:endParaRPr lang="en-GB" sz="1400" dirty="0"/>
          </a:p>
          <a:p>
            <a:pPr marL="342900" lvl="0" indent="-342900">
              <a:buFont typeface="Arial" pitchFamily="34" charset="0"/>
              <a:buChar char="•"/>
            </a:pPr>
            <a:r>
              <a:rPr lang="en-GB" sz="1400" dirty="0"/>
              <a:t>Act on </a:t>
            </a:r>
            <a:r>
              <a:rPr lang="en-GB" sz="1400" dirty="0" err="1"/>
              <a:t>CareCERT</a:t>
            </a:r>
            <a:r>
              <a:rPr lang="en-GB" sz="1400" dirty="0"/>
              <a:t> advisories in line with suggested timescales, and evidence this through </a:t>
            </a:r>
            <a:r>
              <a:rPr lang="en-GB" sz="1400" dirty="0" err="1"/>
              <a:t>CareCERT</a:t>
            </a:r>
            <a:r>
              <a:rPr lang="en-GB" sz="1400" dirty="0"/>
              <a:t> Collect;</a:t>
            </a:r>
          </a:p>
          <a:p>
            <a:pPr marL="342900" lvl="0" indent="-342900">
              <a:buFont typeface="Arial" pitchFamily="34" charset="0"/>
              <a:buChar char="•"/>
            </a:pPr>
            <a:r>
              <a:rPr lang="en-GB" sz="1400" dirty="0"/>
              <a:t>Confirm within 48 hours that plans are in place to act on </a:t>
            </a:r>
            <a:r>
              <a:rPr lang="en-GB" sz="1400" u="sng" dirty="0"/>
              <a:t>High Severity</a:t>
            </a:r>
            <a:r>
              <a:rPr lang="en-GB" sz="1400" dirty="0"/>
              <a:t> </a:t>
            </a:r>
            <a:r>
              <a:rPr lang="en-GB" sz="1400" dirty="0" err="1"/>
              <a:t>CareCERT</a:t>
            </a:r>
            <a:r>
              <a:rPr lang="en-GB" sz="1400" dirty="0"/>
              <a:t> advisories, and evidence this through </a:t>
            </a:r>
            <a:r>
              <a:rPr lang="en-GB" sz="1400" dirty="0" err="1"/>
              <a:t>CareCERT</a:t>
            </a:r>
            <a:r>
              <a:rPr lang="en-GB" sz="1400" dirty="0"/>
              <a:t> Collect; and  </a:t>
            </a:r>
          </a:p>
          <a:p>
            <a:pPr marL="342900" lvl="0" indent="-342900">
              <a:buFont typeface="Arial" pitchFamily="34" charset="0"/>
              <a:buChar char="•"/>
            </a:pPr>
            <a:r>
              <a:rPr lang="en-GB" sz="1400" dirty="0"/>
              <a:t>Identify a primary point of contact for your organisation to receive and coordinate your organisation’s response to </a:t>
            </a:r>
            <a:r>
              <a:rPr lang="en-GB" sz="1400" dirty="0" err="1"/>
              <a:t>CareCERT</a:t>
            </a:r>
            <a:r>
              <a:rPr lang="en-GB" sz="1400" dirty="0"/>
              <a:t> advisories, and provide this information through </a:t>
            </a:r>
            <a:r>
              <a:rPr lang="en-GB" sz="1400" dirty="0" err="1"/>
              <a:t>CareCERT</a:t>
            </a:r>
            <a:r>
              <a:rPr lang="en-GB" sz="1400" dirty="0"/>
              <a:t> Collect.</a:t>
            </a:r>
          </a:p>
          <a:p>
            <a:pPr marL="342900" indent="-342900">
              <a:buFont typeface="Arial" pitchFamily="34" charset="0"/>
              <a:buChar char="•"/>
            </a:pPr>
            <a:r>
              <a:rPr lang="en-GB" sz="1400" i="1" dirty="0"/>
              <a:t>Note: Action might include understanding that an advisory is not relevant to your organisation’s systems and confirming that this is the case.</a:t>
            </a:r>
            <a:endParaRPr lang="en-GB" sz="1400" dirty="0"/>
          </a:p>
          <a:p>
            <a:pPr marL="342900" lvl="0" indent="-342900">
              <a:buFont typeface="+mj-lt"/>
              <a:buAutoNum type="arabicPeriod"/>
            </a:pPr>
            <a:endParaRPr lang="en-GB" sz="1400" b="1" dirty="0" smtClean="0"/>
          </a:p>
          <a:p>
            <a:r>
              <a:rPr lang="en-GB" sz="1400" b="1" dirty="0" smtClean="0"/>
              <a:t>2. Continuity </a:t>
            </a:r>
            <a:r>
              <a:rPr lang="en-GB" sz="1400" b="1" dirty="0"/>
              <a:t>planning: A comprehensive business continuity plan </a:t>
            </a:r>
            <a:r>
              <a:rPr lang="en-GB" sz="1400" dirty="0"/>
              <a:t>must be in place to respond to data and cyber security incidents.</a:t>
            </a:r>
          </a:p>
          <a:p>
            <a:pPr marL="342900" lvl="0" indent="-342900">
              <a:buFont typeface="+mj-lt"/>
              <a:buAutoNum type="arabicPeriod"/>
            </a:pPr>
            <a:endParaRPr lang="en-GB" sz="1400" b="1" dirty="0" smtClean="0"/>
          </a:p>
          <a:p>
            <a:pPr lvl="0"/>
            <a:r>
              <a:rPr lang="en-GB" sz="1400" b="1" dirty="0" smtClean="0"/>
              <a:t>3. Reporting </a:t>
            </a:r>
            <a:r>
              <a:rPr lang="en-GB" sz="1400" b="1" dirty="0"/>
              <a:t>incidents: </a:t>
            </a:r>
            <a:r>
              <a:rPr lang="en-GB" sz="1400" dirty="0"/>
              <a:t>Staff across the organisation report data security incidents and near misses, and incidents are reported to </a:t>
            </a:r>
            <a:r>
              <a:rPr lang="en-GB" sz="1400" dirty="0" err="1"/>
              <a:t>CareCERT</a:t>
            </a:r>
            <a:r>
              <a:rPr lang="en-GB" sz="1400" dirty="0"/>
              <a:t> in line with reporting guidelines.</a:t>
            </a:r>
          </a:p>
          <a:p>
            <a:endParaRPr lang="en-GB" sz="1400" b="1" dirty="0" smtClean="0"/>
          </a:p>
          <a:p>
            <a:endParaRPr lang="en-GB" sz="1400" b="1" dirty="0"/>
          </a:p>
          <a:p>
            <a:endParaRPr lang="en-GB" sz="1400" dirty="0"/>
          </a:p>
        </p:txBody>
      </p:sp>
      <p:sp>
        <p:nvSpPr>
          <p:cNvPr id="7" name="Title 1"/>
          <p:cNvSpPr>
            <a:spLocks noGrp="1"/>
          </p:cNvSpPr>
          <p:nvPr>
            <p:ph type="title"/>
          </p:nvPr>
        </p:nvSpPr>
        <p:spPr>
          <a:xfrm>
            <a:off x="0" y="-1"/>
            <a:ext cx="7881938" cy="657225"/>
          </a:xfrm>
        </p:spPr>
        <p:txBody>
          <a:bodyPr>
            <a:normAutofit fontScale="90000"/>
          </a:bodyPr>
          <a:lstStyle/>
          <a:p>
            <a:r>
              <a:rPr lang="en-GB" sz="3200" dirty="0" smtClean="0"/>
              <a:t>Statement of Requirements  - The “what”</a:t>
            </a:r>
            <a:endParaRPr lang="en-GB" sz="3200" dirty="0"/>
          </a:p>
        </p:txBody>
      </p:sp>
    </p:spTree>
    <p:extLst>
      <p:ext uri="{BB962C8B-B14F-4D97-AF65-F5344CB8AC3E}">
        <p14:creationId xmlns:p14="http://schemas.microsoft.com/office/powerpoint/2010/main" val="174639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734426" y="4897010"/>
            <a:ext cx="419100" cy="273844"/>
          </a:xfrm>
        </p:spPr>
        <p:txBody>
          <a:bodyPr/>
          <a:lstStyle/>
          <a:p>
            <a:fld id="{61E112CC-F5C7-5E43-8EAA-F554FEB5E453}" type="slidenum">
              <a:rPr lang="en-US" smtClean="0"/>
              <a:pPr/>
              <a:t>16</a:t>
            </a:fld>
            <a:endParaRPr lang="en-US" dirty="0"/>
          </a:p>
        </p:txBody>
      </p:sp>
      <p:sp>
        <p:nvSpPr>
          <p:cNvPr id="22" name="Rectangle 21"/>
          <p:cNvSpPr/>
          <p:nvPr/>
        </p:nvSpPr>
        <p:spPr>
          <a:xfrm>
            <a:off x="571500" y="338762"/>
            <a:ext cx="6972300" cy="738664"/>
          </a:xfrm>
          <a:prstGeom prst="rect">
            <a:avLst/>
          </a:prstGeom>
        </p:spPr>
        <p:txBody>
          <a:bodyPr wrap="square">
            <a:spAutoFit/>
          </a:bodyPr>
          <a:lstStyle/>
          <a:p>
            <a:endParaRPr lang="en-GB" sz="1400" b="1" dirty="0" smtClean="0"/>
          </a:p>
          <a:p>
            <a:endParaRPr lang="en-GB" sz="1400" b="1" dirty="0"/>
          </a:p>
          <a:p>
            <a:endParaRPr lang="en-GB" sz="1400" dirty="0"/>
          </a:p>
        </p:txBody>
      </p:sp>
      <p:sp>
        <p:nvSpPr>
          <p:cNvPr id="23" name="Rectangle 22"/>
          <p:cNvSpPr/>
          <p:nvPr/>
        </p:nvSpPr>
        <p:spPr>
          <a:xfrm>
            <a:off x="571500" y="612577"/>
            <a:ext cx="6972300" cy="4185761"/>
          </a:xfrm>
          <a:prstGeom prst="rect">
            <a:avLst/>
          </a:prstGeom>
        </p:spPr>
        <p:txBody>
          <a:bodyPr wrap="square">
            <a:spAutoFit/>
          </a:bodyPr>
          <a:lstStyle/>
          <a:p>
            <a:r>
              <a:rPr lang="en-GB" sz="1400" b="1" dirty="0"/>
              <a:t>Leadership Obligation Three - Technology</a:t>
            </a:r>
            <a:r>
              <a:rPr lang="en-GB" sz="1400" b="1" dirty="0" smtClean="0"/>
              <a:t>:</a:t>
            </a:r>
          </a:p>
          <a:p>
            <a:endParaRPr lang="en-GB" sz="1400" b="1" dirty="0"/>
          </a:p>
          <a:p>
            <a:pPr marL="342900" lvl="0" indent="-342900">
              <a:buFont typeface="+mj-lt"/>
              <a:buAutoNum type="arabicPeriod"/>
            </a:pPr>
            <a:r>
              <a:rPr lang="en-GB" sz="1400" b="1" dirty="0"/>
              <a:t>Unsupported systems: </a:t>
            </a:r>
            <a:endParaRPr lang="en-GB" sz="1400" b="1" dirty="0" smtClean="0"/>
          </a:p>
          <a:p>
            <a:pPr marL="800100" lvl="1" indent="-342900">
              <a:buFont typeface="Arial" pitchFamily="34" charset="0"/>
              <a:buChar char="•"/>
            </a:pPr>
            <a:r>
              <a:rPr lang="en-GB" sz="1400" dirty="0"/>
              <a:t>Identify unsupported systems (including software, hardware and applications); and</a:t>
            </a:r>
          </a:p>
          <a:p>
            <a:pPr marL="800100" lvl="1" indent="-342900">
              <a:buFont typeface="Arial" pitchFamily="34" charset="0"/>
              <a:buChar char="•"/>
            </a:pPr>
            <a:r>
              <a:rPr lang="en-GB" sz="1400" dirty="0"/>
              <a:t>Have a plan in place by April 2018 to remove, replace or actively mitigate or  manage the risks associated with unsupported systems. </a:t>
            </a:r>
          </a:p>
          <a:p>
            <a:r>
              <a:rPr lang="en-GB" sz="1400" b="1" i="1" dirty="0" smtClean="0"/>
              <a:t>2. 	</a:t>
            </a:r>
            <a:r>
              <a:rPr lang="en-GB" sz="1400" b="1" dirty="0" smtClean="0"/>
              <a:t>On-Site </a:t>
            </a:r>
            <a:r>
              <a:rPr lang="en-GB" sz="1400" b="1" dirty="0"/>
              <a:t>Assessments: Your organisation must:</a:t>
            </a:r>
          </a:p>
          <a:p>
            <a:pPr marL="800100" lvl="1" indent="-342900">
              <a:buFont typeface="Arial" pitchFamily="34" charset="0"/>
              <a:buChar char="•"/>
            </a:pPr>
            <a:r>
              <a:rPr lang="en-GB" sz="1400" dirty="0"/>
              <a:t>Register to undertake an on-site data and cyber security assessment through NHS Digital’s Data Security Assessment programme;</a:t>
            </a:r>
          </a:p>
          <a:p>
            <a:pPr marL="800100" lvl="1" indent="-342900">
              <a:buFont typeface="Arial" pitchFamily="34" charset="0"/>
              <a:buChar char="•"/>
            </a:pPr>
            <a:r>
              <a:rPr lang="en-GB" sz="1400" dirty="0"/>
              <a:t>Undertake an on-site cyber and data security assessment if you are invited to do so by NHS Digital; and </a:t>
            </a:r>
          </a:p>
          <a:p>
            <a:pPr marL="800100" lvl="1" indent="-342900">
              <a:buFont typeface="Arial" pitchFamily="34" charset="0"/>
              <a:buChar char="•"/>
            </a:pPr>
            <a:r>
              <a:rPr lang="en-GB" sz="1400" dirty="0"/>
              <a:t>Act on the outcome of that assessment, including any recommendations, and share the outcome of the assessment with your commissioner.</a:t>
            </a:r>
          </a:p>
          <a:p>
            <a:pPr lvl="0"/>
            <a:r>
              <a:rPr lang="en-GB" sz="1400" b="1" dirty="0" smtClean="0"/>
              <a:t>3. 	Checking </a:t>
            </a:r>
            <a:r>
              <a:rPr lang="en-GB" sz="1400" b="1" dirty="0"/>
              <a:t>Supplier Certification: </a:t>
            </a:r>
            <a:endParaRPr lang="en-GB" sz="1400" b="1" dirty="0" smtClean="0"/>
          </a:p>
          <a:p>
            <a:pPr marL="800100" lvl="1" indent="-342900">
              <a:buFont typeface="Arial" pitchFamily="34" charset="0"/>
              <a:buChar char="•"/>
            </a:pPr>
            <a:r>
              <a:rPr lang="en-GB" sz="1400" dirty="0" smtClean="0"/>
              <a:t>Your </a:t>
            </a:r>
            <a:r>
              <a:rPr lang="en-GB" sz="1400" dirty="0"/>
              <a:t>organisation should ensure that any supplier of IT systems (including other heath and care organisations) and the system(s) provided have the appropriate certification. A list of certification frameworks is provided</a:t>
            </a:r>
          </a:p>
          <a:p>
            <a:endParaRPr lang="en-GB" sz="1400" dirty="0"/>
          </a:p>
        </p:txBody>
      </p:sp>
      <p:sp>
        <p:nvSpPr>
          <p:cNvPr id="7" name="Title 1"/>
          <p:cNvSpPr>
            <a:spLocks noGrp="1"/>
          </p:cNvSpPr>
          <p:nvPr>
            <p:ph type="title"/>
          </p:nvPr>
        </p:nvSpPr>
        <p:spPr>
          <a:xfrm>
            <a:off x="0" y="-1"/>
            <a:ext cx="7881938" cy="657225"/>
          </a:xfrm>
        </p:spPr>
        <p:txBody>
          <a:bodyPr>
            <a:normAutofit fontScale="90000"/>
          </a:bodyPr>
          <a:lstStyle/>
          <a:p>
            <a:r>
              <a:rPr lang="en-GB" sz="3200" dirty="0" smtClean="0"/>
              <a:t>Statement of Requirements  - The “what”</a:t>
            </a:r>
            <a:endParaRPr lang="en-GB" sz="3200" dirty="0"/>
          </a:p>
        </p:txBody>
      </p:sp>
    </p:spTree>
    <p:extLst>
      <p:ext uri="{BB962C8B-B14F-4D97-AF65-F5344CB8AC3E}">
        <p14:creationId xmlns:p14="http://schemas.microsoft.com/office/powerpoint/2010/main" val="842881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734426" y="4897010"/>
            <a:ext cx="419100" cy="273844"/>
          </a:xfrm>
        </p:spPr>
        <p:txBody>
          <a:bodyPr/>
          <a:lstStyle/>
          <a:p>
            <a:fld id="{61E112CC-F5C7-5E43-8EAA-F554FEB5E453}" type="slidenum">
              <a:rPr lang="en-US" smtClean="0"/>
              <a:pPr/>
              <a:t>17</a:t>
            </a:fld>
            <a:endParaRPr lang="en-US" dirty="0"/>
          </a:p>
        </p:txBody>
      </p:sp>
      <p:sp>
        <p:nvSpPr>
          <p:cNvPr id="22" name="Rectangle 21"/>
          <p:cNvSpPr/>
          <p:nvPr/>
        </p:nvSpPr>
        <p:spPr>
          <a:xfrm>
            <a:off x="571500" y="338762"/>
            <a:ext cx="6972300" cy="738664"/>
          </a:xfrm>
          <a:prstGeom prst="rect">
            <a:avLst/>
          </a:prstGeom>
        </p:spPr>
        <p:txBody>
          <a:bodyPr wrap="square">
            <a:spAutoFit/>
          </a:bodyPr>
          <a:lstStyle/>
          <a:p>
            <a:endParaRPr lang="en-GB" sz="1400" b="1" dirty="0" smtClean="0"/>
          </a:p>
          <a:p>
            <a:endParaRPr lang="en-GB" sz="1400" b="1" dirty="0"/>
          </a:p>
          <a:p>
            <a:endParaRPr lang="en-GB" sz="1400" dirty="0"/>
          </a:p>
        </p:txBody>
      </p:sp>
      <p:sp>
        <p:nvSpPr>
          <p:cNvPr id="7" name="Title 1"/>
          <p:cNvSpPr>
            <a:spLocks noGrp="1"/>
          </p:cNvSpPr>
          <p:nvPr>
            <p:ph type="title"/>
          </p:nvPr>
        </p:nvSpPr>
        <p:spPr>
          <a:xfrm>
            <a:off x="485775" y="1228724"/>
            <a:ext cx="7881938" cy="2457451"/>
          </a:xfrm>
        </p:spPr>
        <p:txBody>
          <a:bodyPr>
            <a:noAutofit/>
          </a:bodyPr>
          <a:lstStyle/>
          <a:p>
            <a:r>
              <a:rPr lang="en-GB" sz="7200" dirty="0" smtClean="0"/>
              <a:t>Practise </a:t>
            </a:r>
            <a:br>
              <a:rPr lang="en-GB" sz="7200" dirty="0" smtClean="0"/>
            </a:br>
            <a:r>
              <a:rPr lang="en-GB" sz="7200" dirty="0" smtClean="0"/>
              <a:t>				Practise </a:t>
            </a:r>
            <a:br>
              <a:rPr lang="en-GB" sz="7200" dirty="0" smtClean="0"/>
            </a:br>
            <a:r>
              <a:rPr lang="en-GB" sz="7200" dirty="0"/>
              <a:t>	</a:t>
            </a:r>
            <a:r>
              <a:rPr lang="en-GB" sz="7200" dirty="0" smtClean="0"/>
              <a:t>							Practise </a:t>
            </a:r>
            <a:endParaRPr lang="en-GB" sz="7200" dirty="0"/>
          </a:p>
        </p:txBody>
      </p:sp>
    </p:spTree>
    <p:extLst>
      <p:ext uri="{BB962C8B-B14F-4D97-AF65-F5344CB8AC3E}">
        <p14:creationId xmlns:p14="http://schemas.microsoft.com/office/powerpoint/2010/main" val="2453126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734426" y="4897010"/>
            <a:ext cx="419100" cy="273844"/>
          </a:xfrm>
        </p:spPr>
        <p:txBody>
          <a:bodyPr/>
          <a:lstStyle/>
          <a:p>
            <a:fld id="{61E112CC-F5C7-5E43-8EAA-F554FEB5E453}" type="slidenum">
              <a:rPr lang="en-US" smtClean="0"/>
              <a:pPr/>
              <a:t>18</a:t>
            </a:fld>
            <a:endParaRPr lang="en-US" dirty="0"/>
          </a:p>
        </p:txBody>
      </p:sp>
      <p:sp>
        <p:nvSpPr>
          <p:cNvPr id="22" name="Rectangle 21"/>
          <p:cNvSpPr/>
          <p:nvPr/>
        </p:nvSpPr>
        <p:spPr>
          <a:xfrm>
            <a:off x="571500" y="338762"/>
            <a:ext cx="6972300" cy="738664"/>
          </a:xfrm>
          <a:prstGeom prst="rect">
            <a:avLst/>
          </a:prstGeom>
        </p:spPr>
        <p:txBody>
          <a:bodyPr wrap="square">
            <a:spAutoFit/>
          </a:bodyPr>
          <a:lstStyle/>
          <a:p>
            <a:endParaRPr lang="en-GB" sz="1400" b="1" dirty="0" smtClean="0"/>
          </a:p>
          <a:p>
            <a:endParaRPr lang="en-GB" sz="1400" b="1" dirty="0"/>
          </a:p>
          <a:p>
            <a:endParaRPr lang="en-GB" sz="1400" dirty="0"/>
          </a:p>
        </p:txBody>
      </p:sp>
      <p:sp>
        <p:nvSpPr>
          <p:cNvPr id="23" name="Rectangle 22"/>
          <p:cNvSpPr/>
          <p:nvPr/>
        </p:nvSpPr>
        <p:spPr>
          <a:xfrm>
            <a:off x="257174" y="680740"/>
            <a:ext cx="8353426" cy="4401205"/>
          </a:xfrm>
          <a:prstGeom prst="rect">
            <a:avLst/>
          </a:prstGeom>
        </p:spPr>
        <p:txBody>
          <a:bodyPr wrap="square">
            <a:spAutoFit/>
          </a:bodyPr>
          <a:lstStyle/>
          <a:p>
            <a:pPr marL="342900" indent="-342900">
              <a:buFont typeface="+mj-lt"/>
              <a:buAutoNum type="arabicPeriod"/>
            </a:pPr>
            <a:r>
              <a:rPr lang="en-GB" sz="1400" b="1" dirty="0" smtClean="0"/>
              <a:t>This to be held as a business continuity risk – this risk should not only “sit with IT”. Business Continuity Risks and its Consequences. </a:t>
            </a:r>
          </a:p>
          <a:p>
            <a:pPr marL="342900" indent="-342900">
              <a:buFont typeface="+mj-lt"/>
              <a:buAutoNum type="arabicPeriod"/>
            </a:pPr>
            <a:endParaRPr lang="en-GB" sz="1400" b="1" dirty="0"/>
          </a:p>
          <a:p>
            <a:pPr marL="342900" indent="-342900">
              <a:buFont typeface="+mj-lt"/>
              <a:buAutoNum type="arabicPeriod"/>
            </a:pPr>
            <a:r>
              <a:rPr lang="en-GB" sz="1400" b="1" dirty="0" smtClean="0"/>
              <a:t>Identify People, process and technology mitigations to help to “manage” the risk. </a:t>
            </a:r>
          </a:p>
          <a:p>
            <a:pPr marL="342900" indent="-342900">
              <a:buFont typeface="+mj-lt"/>
              <a:buAutoNum type="arabicPeriod"/>
            </a:pPr>
            <a:endParaRPr lang="en-GB" sz="1400" b="1" dirty="0"/>
          </a:p>
          <a:p>
            <a:pPr marL="342900" indent="-342900">
              <a:buFont typeface="+mj-lt"/>
              <a:buAutoNum type="arabicPeriod"/>
            </a:pPr>
            <a:r>
              <a:rPr lang="en-GB" sz="1400" b="1" dirty="0" smtClean="0"/>
              <a:t>Assurance to the board that the basics are in place</a:t>
            </a:r>
          </a:p>
          <a:p>
            <a:pPr marL="800100" lvl="1" indent="-342900">
              <a:buFont typeface="Arial" panose="020B0604020202020204" pitchFamily="34" charset="0"/>
              <a:buChar char="•"/>
            </a:pPr>
            <a:r>
              <a:rPr lang="en-GB" sz="1400" b="1" dirty="0" smtClean="0"/>
              <a:t>1. Training. 2. Countermeasures 3. </a:t>
            </a:r>
            <a:r>
              <a:rPr lang="en-GB" sz="1400" b="1" smtClean="0"/>
              <a:t>Practise </a:t>
            </a:r>
            <a:r>
              <a:rPr lang="en-GB" sz="1400" b="1" dirty="0" smtClean="0"/>
              <a:t>and 4. Review Processes. </a:t>
            </a:r>
            <a:endParaRPr lang="en-GB" sz="1400" b="1" dirty="0"/>
          </a:p>
          <a:p>
            <a:pPr marL="342900" indent="-342900">
              <a:buFont typeface="+mj-lt"/>
              <a:buAutoNum type="arabicPeriod"/>
            </a:pPr>
            <a:endParaRPr lang="en-GB" sz="1400" b="1" dirty="0" smtClean="0"/>
          </a:p>
          <a:p>
            <a:pPr marL="342900" indent="-342900">
              <a:buFont typeface="+mj-lt"/>
              <a:buAutoNum type="arabicPeriod"/>
            </a:pPr>
            <a:r>
              <a:rPr lang="en-GB" sz="1400" b="1" dirty="0" smtClean="0"/>
              <a:t>Role of NEDs to challenge and reference best practice from other industries </a:t>
            </a:r>
          </a:p>
          <a:p>
            <a:endParaRPr lang="en-GB" sz="1400" b="1" dirty="0" smtClean="0"/>
          </a:p>
          <a:p>
            <a:pPr marL="342900" indent="-342900">
              <a:buAutoNum type="arabicPeriod" startAt="5"/>
            </a:pPr>
            <a:r>
              <a:rPr lang="en-GB" sz="1400" b="1" dirty="0" smtClean="0"/>
              <a:t>Identify CCIO and CIO Community local cyber leads, link to learn and share best practice on cyber readiness and in dealing with cyber issues.  Working in conjunction with BCS. </a:t>
            </a:r>
          </a:p>
          <a:p>
            <a:pPr marL="342900" indent="-342900">
              <a:buAutoNum type="arabicPeriod" startAt="5"/>
            </a:pPr>
            <a:endParaRPr lang="en-GB" sz="1400" b="1" dirty="0" smtClean="0"/>
          </a:p>
          <a:p>
            <a:pPr marL="342900" indent="-342900">
              <a:buAutoNum type="arabicPeriod" startAt="5"/>
            </a:pPr>
            <a:r>
              <a:rPr lang="en-GB" sz="1400" b="1" dirty="0" smtClean="0"/>
              <a:t>NHS England leading on engagement with CCG Audit Chairs in their role of assurance of strategic risks. Working through NHS Improvement with Providers. </a:t>
            </a:r>
          </a:p>
          <a:p>
            <a:pPr marL="342900" indent="-342900">
              <a:buAutoNum type="arabicPeriod" startAt="5"/>
            </a:pPr>
            <a:endParaRPr lang="en-GB" sz="1400" b="1" dirty="0" smtClean="0"/>
          </a:p>
          <a:p>
            <a:pPr marL="342900" indent="-342900">
              <a:buAutoNum type="arabicPeriod" startAt="5"/>
            </a:pPr>
            <a:r>
              <a:rPr lang="en-GB" sz="1400" b="1" dirty="0" smtClean="0"/>
              <a:t>NHS England working in conjunction with Health Education England on engagement through Sustainability and Transformation Partnership boards and with BCS  on active management of “cyber level board risks” </a:t>
            </a:r>
            <a:endParaRPr lang="en-GB" sz="1400" dirty="0"/>
          </a:p>
          <a:p>
            <a:endParaRPr lang="en-GB" sz="1400" dirty="0"/>
          </a:p>
        </p:txBody>
      </p:sp>
      <p:sp>
        <p:nvSpPr>
          <p:cNvPr id="7" name="Title 1"/>
          <p:cNvSpPr txBox="1">
            <a:spLocks/>
          </p:cNvSpPr>
          <p:nvPr/>
        </p:nvSpPr>
        <p:spPr>
          <a:xfrm>
            <a:off x="0" y="-44648"/>
            <a:ext cx="7881938" cy="6572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3200" dirty="0" smtClean="0"/>
              <a:t>Moving this to board level</a:t>
            </a:r>
            <a:endParaRPr lang="en-GB" sz="3200" dirty="0"/>
          </a:p>
        </p:txBody>
      </p:sp>
    </p:spTree>
    <p:extLst>
      <p:ext uri="{BB962C8B-B14F-4D97-AF65-F5344CB8AC3E}">
        <p14:creationId xmlns:p14="http://schemas.microsoft.com/office/powerpoint/2010/main" val="2052469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4" y="1614486"/>
            <a:ext cx="2533651" cy="1190626"/>
          </a:xfrm>
        </p:spPr>
        <p:txBody>
          <a:bodyPr>
            <a:normAutofit/>
          </a:bodyPr>
          <a:lstStyle/>
          <a:p>
            <a:r>
              <a:rPr lang="en-GB" sz="2600" dirty="0" smtClean="0"/>
              <a:t>Questions? </a:t>
            </a:r>
            <a:endParaRPr lang="en-GB" sz="2600" dirty="0"/>
          </a:p>
        </p:txBody>
      </p:sp>
      <p:sp>
        <p:nvSpPr>
          <p:cNvPr id="6" name="Slide Number Placeholder 3"/>
          <p:cNvSpPr>
            <a:spLocks noGrp="1"/>
          </p:cNvSpPr>
          <p:nvPr>
            <p:ph type="sldNum" sz="quarter" idx="10"/>
          </p:nvPr>
        </p:nvSpPr>
        <p:spPr>
          <a:xfrm>
            <a:off x="8734426" y="4897010"/>
            <a:ext cx="419100" cy="273844"/>
          </a:xfrm>
        </p:spPr>
        <p:txBody>
          <a:bodyPr/>
          <a:lstStyle/>
          <a:p>
            <a:fld id="{61E112CC-F5C7-5E43-8EAA-F554FEB5E453}" type="slidenum">
              <a:rPr lang="en-US" smtClean="0"/>
              <a:pPr/>
              <a:t>19</a:t>
            </a:fld>
            <a:endParaRPr lang="en-US" dirty="0"/>
          </a:p>
        </p:txBody>
      </p:sp>
      <p:sp>
        <p:nvSpPr>
          <p:cNvPr id="22" name="Rectangle 21"/>
          <p:cNvSpPr/>
          <p:nvPr/>
        </p:nvSpPr>
        <p:spPr>
          <a:xfrm>
            <a:off x="571500" y="338762"/>
            <a:ext cx="6972300" cy="738664"/>
          </a:xfrm>
          <a:prstGeom prst="rect">
            <a:avLst/>
          </a:prstGeom>
        </p:spPr>
        <p:txBody>
          <a:bodyPr wrap="square">
            <a:spAutoFit/>
          </a:bodyPr>
          <a:lstStyle/>
          <a:p>
            <a:endParaRPr lang="en-GB" sz="1400" b="1" dirty="0" smtClean="0"/>
          </a:p>
          <a:p>
            <a:endParaRPr lang="en-GB" sz="1400" b="1" dirty="0"/>
          </a:p>
          <a:p>
            <a:endParaRPr lang="en-GB" sz="1400" dirty="0"/>
          </a:p>
        </p:txBody>
      </p:sp>
    </p:spTree>
    <p:extLst>
      <p:ext uri="{BB962C8B-B14F-4D97-AF65-F5344CB8AC3E}">
        <p14:creationId xmlns:p14="http://schemas.microsoft.com/office/powerpoint/2010/main" val="398060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937135"/>
            <a:ext cx="8286750" cy="3520565"/>
          </a:xfrm>
        </p:spPr>
        <p:txBody>
          <a:bodyPr>
            <a:normAutofit lnSpcReduction="10000"/>
          </a:bodyPr>
          <a:lstStyle/>
          <a:p>
            <a:pPr lvl="0"/>
            <a:r>
              <a:rPr lang="en-GB" dirty="0" err="1" smtClean="0"/>
              <a:t>Wannacry</a:t>
            </a:r>
            <a:r>
              <a:rPr lang="en-GB" dirty="0" smtClean="0"/>
              <a:t> and the Impact… </a:t>
            </a:r>
          </a:p>
          <a:p>
            <a:pPr lvl="0"/>
            <a:endParaRPr lang="en-GB" dirty="0"/>
          </a:p>
          <a:p>
            <a:pPr lvl="0"/>
            <a:r>
              <a:rPr lang="en-GB" dirty="0" smtClean="0"/>
              <a:t>Key lessons learnt </a:t>
            </a:r>
          </a:p>
          <a:p>
            <a:pPr lvl="0"/>
            <a:endParaRPr lang="en-GB" dirty="0"/>
          </a:p>
          <a:p>
            <a:pPr lvl="0"/>
            <a:r>
              <a:rPr lang="en-GB" dirty="0"/>
              <a:t>What actions have we put in place </a:t>
            </a:r>
            <a:endParaRPr lang="en-GB" dirty="0" smtClean="0"/>
          </a:p>
          <a:p>
            <a:pPr lvl="0"/>
            <a:endParaRPr lang="en-GB" dirty="0"/>
          </a:p>
          <a:p>
            <a:pPr lvl="0"/>
            <a:r>
              <a:rPr lang="en-GB" dirty="0"/>
              <a:t>What response </a:t>
            </a:r>
            <a:r>
              <a:rPr lang="en-GB" dirty="0" smtClean="0"/>
              <a:t>if </a:t>
            </a:r>
            <a:r>
              <a:rPr lang="en-GB" dirty="0"/>
              <a:t>it happens </a:t>
            </a:r>
            <a:r>
              <a:rPr lang="en-GB" dirty="0" smtClean="0"/>
              <a:t>again</a:t>
            </a:r>
          </a:p>
          <a:p>
            <a:pPr lvl="0"/>
            <a:endParaRPr lang="en-GB" dirty="0"/>
          </a:p>
          <a:p>
            <a:pPr lvl="0"/>
            <a:r>
              <a:rPr lang="en-GB" dirty="0" smtClean="0"/>
              <a:t>Establishing local leadership</a:t>
            </a:r>
          </a:p>
          <a:p>
            <a:pPr lvl="0"/>
            <a:endParaRPr lang="en-GB" dirty="0" smtClean="0"/>
          </a:p>
          <a:p>
            <a:pPr lvl="0"/>
            <a:r>
              <a:rPr lang="en-GB" dirty="0" smtClean="0"/>
              <a:t>Moving cyber to a board level agenda</a:t>
            </a:r>
          </a:p>
          <a:p>
            <a:pPr marL="0" lvl="0" indent="0">
              <a:buNone/>
            </a:pPr>
            <a:endParaRPr lang="en-GB" dirty="0"/>
          </a:p>
        </p:txBody>
      </p:sp>
      <p:sp>
        <p:nvSpPr>
          <p:cNvPr id="12" name="Title 1"/>
          <p:cNvSpPr txBox="1">
            <a:spLocks/>
          </p:cNvSpPr>
          <p:nvPr/>
        </p:nvSpPr>
        <p:spPr>
          <a:xfrm>
            <a:off x="280" y="565"/>
            <a:ext cx="7164008" cy="618185"/>
          </a:xfrm>
          <a:prstGeom prst="rect">
            <a:avLst/>
          </a:prstGeom>
        </p:spPr>
        <p:txBody>
          <a:bodyPr lIns="68574" tIns="34289" rIns="68574" bIns="3428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70C0"/>
                </a:solidFill>
                <a:latin typeface="Calibri" panose="020F0502020204030204"/>
              </a:rPr>
              <a:t>Areas to cover </a:t>
            </a:r>
          </a:p>
        </p:txBody>
      </p:sp>
      <p:sp>
        <p:nvSpPr>
          <p:cNvPr id="10"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2</a:t>
            </a:fld>
            <a:endParaRPr lang="en-US" dirty="0"/>
          </a:p>
        </p:txBody>
      </p:sp>
    </p:spTree>
    <p:extLst>
      <p:ext uri="{BB962C8B-B14F-4D97-AF65-F5344CB8AC3E}">
        <p14:creationId xmlns:p14="http://schemas.microsoft.com/office/powerpoint/2010/main" val="7378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2" y="974470"/>
            <a:ext cx="7677148" cy="3959480"/>
          </a:xfrm>
        </p:spPr>
        <p:txBody>
          <a:bodyPr>
            <a:normAutofit/>
          </a:bodyPr>
          <a:lstStyle/>
          <a:p>
            <a:endParaRPr lang="en-GB" dirty="0"/>
          </a:p>
          <a:p>
            <a:pPr marL="0" indent="0" algn="ctr">
              <a:buNone/>
            </a:pPr>
            <a:r>
              <a:rPr lang="en-GB" sz="2800" b="1" dirty="0" smtClean="0"/>
              <a:t>This is about </a:t>
            </a:r>
            <a:r>
              <a:rPr lang="en-GB" sz="2800" b="1" dirty="0" smtClean="0">
                <a:solidFill>
                  <a:srgbClr val="FF0000"/>
                </a:solidFill>
              </a:rPr>
              <a:t>Business Continuity </a:t>
            </a:r>
            <a:r>
              <a:rPr lang="en-GB" sz="2800" b="1" dirty="0" smtClean="0"/>
              <a:t>and not just a </a:t>
            </a:r>
            <a:r>
              <a:rPr lang="en-GB" sz="2800" b="1" dirty="0" smtClean="0">
                <a:solidFill>
                  <a:srgbClr val="FF0000"/>
                </a:solidFill>
              </a:rPr>
              <a:t>“tech issue”</a:t>
            </a:r>
            <a:endParaRPr lang="en-GB" sz="2800" b="1" dirty="0" smtClean="0"/>
          </a:p>
          <a:p>
            <a:pPr marL="0" indent="0" algn="ctr">
              <a:buNone/>
            </a:pPr>
            <a:endParaRPr lang="en-GB" sz="2800" b="1" dirty="0"/>
          </a:p>
          <a:p>
            <a:pPr marL="0" indent="0" algn="ctr">
              <a:buNone/>
            </a:pPr>
            <a:r>
              <a:rPr lang="en-GB" sz="2800" b="1" dirty="0" smtClean="0"/>
              <a:t>Highlighted </a:t>
            </a:r>
            <a:r>
              <a:rPr lang="en-GB" sz="2800" b="1" dirty="0">
                <a:solidFill>
                  <a:srgbClr val="FF0000"/>
                </a:solidFill>
              </a:rPr>
              <a:t>variability in readiness </a:t>
            </a:r>
            <a:r>
              <a:rPr lang="en-GB" sz="2800" b="1" dirty="0"/>
              <a:t>for cyber threats across </a:t>
            </a:r>
            <a:r>
              <a:rPr lang="en-GB" sz="2800" b="1" dirty="0" smtClean="0"/>
              <a:t>the country and org types </a:t>
            </a:r>
            <a:endParaRPr lang="en-GB" sz="2800" b="1" dirty="0"/>
          </a:p>
          <a:p>
            <a:pPr marL="0" indent="0">
              <a:buNone/>
            </a:pPr>
            <a:endParaRPr lang="en-GB" dirty="0"/>
          </a:p>
          <a:p>
            <a:endParaRPr lang="en-GB" dirty="0"/>
          </a:p>
        </p:txBody>
      </p:sp>
      <p:sp>
        <p:nvSpPr>
          <p:cNvPr id="5" name="Title 4"/>
          <p:cNvSpPr>
            <a:spLocks noGrp="1"/>
          </p:cNvSpPr>
          <p:nvPr>
            <p:ph type="title"/>
          </p:nvPr>
        </p:nvSpPr>
        <p:spPr/>
        <p:txBody>
          <a:bodyPr>
            <a:normAutofit fontScale="90000"/>
          </a:bodyPr>
          <a:lstStyle/>
          <a:p>
            <a:pPr lvl="0"/>
            <a:r>
              <a:rPr lang="en-GB" dirty="0"/>
              <a:t>C</a:t>
            </a:r>
            <a:r>
              <a:rPr lang="en-GB" dirty="0" smtClean="0"/>
              <a:t>linical impacts overview</a:t>
            </a:r>
            <a:endParaRPr lang="en-GB" dirty="0"/>
          </a:p>
        </p:txBody>
      </p:sp>
    </p:spTree>
    <p:extLst>
      <p:ext uri="{BB962C8B-B14F-4D97-AF65-F5344CB8AC3E}">
        <p14:creationId xmlns:p14="http://schemas.microsoft.com/office/powerpoint/2010/main" val="3267931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E112CC-F5C7-5E43-8EAA-F554FEB5E453}" type="slidenum">
              <a:rPr lang="en-US" smtClean="0"/>
              <a:pPr/>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76239"/>
            <a:ext cx="5115008" cy="25955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104" y="3286123"/>
            <a:ext cx="546735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0035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56815" cy="500794"/>
          </a:xfrm>
        </p:spPr>
        <p:txBody>
          <a:bodyPr>
            <a:normAutofit fontScale="90000"/>
          </a:bodyPr>
          <a:lstStyle/>
          <a:p>
            <a:r>
              <a:rPr lang="en-GB" dirty="0" smtClean="0"/>
              <a:t>Will this happen again</a:t>
            </a:r>
            <a:endParaRPr lang="en-GB" dirty="0"/>
          </a:p>
        </p:txBody>
      </p:sp>
      <p:sp>
        <p:nvSpPr>
          <p:cNvPr id="3" name="Content Placeholder 2"/>
          <p:cNvSpPr>
            <a:spLocks noGrp="1"/>
          </p:cNvSpPr>
          <p:nvPr>
            <p:ph idx="1"/>
          </p:nvPr>
        </p:nvSpPr>
        <p:spPr>
          <a:xfrm>
            <a:off x="323527" y="968758"/>
            <a:ext cx="8618591" cy="3966599"/>
          </a:xfrm>
        </p:spPr>
        <p:txBody>
          <a:bodyPr>
            <a:noAutofit/>
          </a:bodyPr>
          <a:lstStyle/>
          <a:p>
            <a:r>
              <a:rPr lang="en-GB" sz="2400" dirty="0" smtClean="0"/>
              <a:t>It is a matter of </a:t>
            </a:r>
            <a:r>
              <a:rPr lang="en-GB" sz="2400" b="1" dirty="0" smtClean="0">
                <a:solidFill>
                  <a:srgbClr val="FF0000"/>
                </a:solidFill>
              </a:rPr>
              <a:t>WHEN</a:t>
            </a:r>
            <a:r>
              <a:rPr lang="en-GB" sz="2400" dirty="0" smtClean="0"/>
              <a:t> as opposed to IF. </a:t>
            </a:r>
          </a:p>
          <a:p>
            <a:endParaRPr lang="en-GB" sz="2400" dirty="0"/>
          </a:p>
          <a:p>
            <a:r>
              <a:rPr lang="en-GB" sz="2400" dirty="0" smtClean="0"/>
              <a:t>Focus on creating resilience in the system </a:t>
            </a:r>
          </a:p>
          <a:p>
            <a:endParaRPr lang="en-GB" sz="2400" dirty="0"/>
          </a:p>
          <a:p>
            <a:r>
              <a:rPr lang="en-GB" sz="2400" dirty="0" smtClean="0"/>
              <a:t>Focus on pro-active prevention</a:t>
            </a:r>
          </a:p>
          <a:p>
            <a:endParaRPr lang="en-GB" sz="2400" dirty="0"/>
          </a:p>
          <a:p>
            <a:r>
              <a:rPr lang="en-GB" sz="2400" dirty="0" smtClean="0"/>
              <a:t>Doing the basics right</a:t>
            </a:r>
          </a:p>
          <a:p>
            <a:endParaRPr lang="en-GB" dirty="0"/>
          </a:p>
          <a:p>
            <a:pPr marL="0" indent="0">
              <a:buNone/>
            </a:pPr>
            <a:endParaRPr lang="en-GB" dirty="0" smtClean="0"/>
          </a:p>
          <a:p>
            <a:endParaRPr lang="en-GB" sz="1200" dirty="0"/>
          </a:p>
          <a:p>
            <a:endParaRPr lang="en-GB" sz="1200" dirty="0" smtClean="0"/>
          </a:p>
          <a:p>
            <a:endParaRPr lang="en-GB" sz="1200" dirty="0" smtClean="0"/>
          </a:p>
        </p:txBody>
      </p:sp>
      <p:sp>
        <p:nvSpPr>
          <p:cNvPr id="4"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5</a:t>
            </a:fld>
            <a:endParaRPr lang="en-US" dirty="0"/>
          </a:p>
        </p:txBody>
      </p:sp>
    </p:spTree>
    <p:extLst>
      <p:ext uri="{BB962C8B-B14F-4D97-AF65-F5344CB8AC3E}">
        <p14:creationId xmlns:p14="http://schemas.microsoft.com/office/powerpoint/2010/main" val="3621081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56815" cy="500794"/>
          </a:xfrm>
        </p:spPr>
        <p:txBody>
          <a:bodyPr>
            <a:normAutofit fontScale="90000"/>
          </a:bodyPr>
          <a:lstStyle/>
          <a:p>
            <a:r>
              <a:rPr lang="en-GB" dirty="0" smtClean="0"/>
              <a:t>Immediate lessons from the incident</a:t>
            </a:r>
            <a:endParaRPr lang="en-GB" dirty="0"/>
          </a:p>
        </p:txBody>
      </p:sp>
      <p:sp>
        <p:nvSpPr>
          <p:cNvPr id="3" name="Content Placeholder 2"/>
          <p:cNvSpPr>
            <a:spLocks noGrp="1"/>
          </p:cNvSpPr>
          <p:nvPr>
            <p:ph idx="1"/>
          </p:nvPr>
        </p:nvSpPr>
        <p:spPr>
          <a:xfrm>
            <a:off x="212843" y="714622"/>
            <a:ext cx="8618591" cy="3966599"/>
          </a:xfrm>
        </p:spPr>
        <p:txBody>
          <a:bodyPr>
            <a:noAutofit/>
          </a:bodyPr>
          <a:lstStyle/>
          <a:p>
            <a:pPr marL="0" indent="0">
              <a:buNone/>
            </a:pPr>
            <a:r>
              <a:rPr lang="en-GB" dirty="0" smtClean="0"/>
              <a:t>Immediate </a:t>
            </a:r>
            <a:r>
              <a:rPr lang="en-GB" dirty="0"/>
              <a:t>lessons were identified from the recent incident, including: </a:t>
            </a:r>
            <a:endParaRPr lang="en-GB" dirty="0" smtClean="0"/>
          </a:p>
          <a:p>
            <a:endParaRPr lang="en-GB" dirty="0" smtClean="0"/>
          </a:p>
          <a:p>
            <a:pPr>
              <a:buFont typeface="+mj-lt"/>
              <a:buAutoNum type="arabicPeriod"/>
            </a:pPr>
            <a:r>
              <a:rPr lang="en-GB" sz="1600" dirty="0" smtClean="0"/>
              <a:t>the </a:t>
            </a:r>
            <a:r>
              <a:rPr lang="en-GB" sz="1600" dirty="0"/>
              <a:t>need to ensure organisations </a:t>
            </a:r>
            <a:r>
              <a:rPr lang="en-GB" sz="1600" b="1" dirty="0">
                <a:solidFill>
                  <a:schemeClr val="tx2"/>
                </a:solidFill>
              </a:rPr>
              <a:t>implement critical </a:t>
            </a:r>
            <a:r>
              <a:rPr lang="en-GB" sz="1600" b="1" dirty="0" err="1">
                <a:solidFill>
                  <a:schemeClr val="tx2"/>
                </a:solidFill>
              </a:rPr>
              <a:t>CareCERT</a:t>
            </a:r>
            <a:r>
              <a:rPr lang="en-GB" sz="1600" b="1" dirty="0">
                <a:solidFill>
                  <a:schemeClr val="tx2"/>
                </a:solidFill>
              </a:rPr>
              <a:t> alerts</a:t>
            </a:r>
            <a:r>
              <a:rPr lang="en-GB" sz="1600" dirty="0"/>
              <a:t>, including software patches, and keep anti-virus software up to date; </a:t>
            </a:r>
            <a:endParaRPr lang="en-GB" sz="1600" dirty="0" smtClean="0"/>
          </a:p>
          <a:p>
            <a:pPr>
              <a:buFont typeface="+mj-lt"/>
              <a:buAutoNum type="arabicPeriod"/>
            </a:pPr>
            <a:endParaRPr lang="en-GB" sz="1600" dirty="0"/>
          </a:p>
          <a:p>
            <a:pPr>
              <a:buFont typeface="+mj-lt"/>
              <a:buAutoNum type="arabicPeriod"/>
            </a:pPr>
            <a:r>
              <a:rPr lang="en-GB" sz="1600" dirty="0" smtClean="0"/>
              <a:t>the </a:t>
            </a:r>
            <a:r>
              <a:rPr lang="en-GB" sz="1600" dirty="0"/>
              <a:t>need for organisations to identify and </a:t>
            </a:r>
            <a:r>
              <a:rPr lang="en-GB" sz="1600" b="1" dirty="0">
                <a:solidFill>
                  <a:schemeClr val="tx2"/>
                </a:solidFill>
              </a:rPr>
              <a:t>prioritise action </a:t>
            </a:r>
            <a:r>
              <a:rPr lang="en-GB" sz="1600" dirty="0"/>
              <a:t>to move away from or isolate unsupported systems; </a:t>
            </a:r>
            <a:endParaRPr lang="en-GB" sz="1600" dirty="0" smtClean="0"/>
          </a:p>
          <a:p>
            <a:pPr>
              <a:buFont typeface="+mj-lt"/>
              <a:buAutoNum type="arabicPeriod"/>
            </a:pPr>
            <a:endParaRPr lang="en-GB" sz="1600" dirty="0" smtClean="0"/>
          </a:p>
          <a:p>
            <a:pPr>
              <a:buFont typeface="+mj-lt"/>
              <a:buAutoNum type="arabicPeriod"/>
            </a:pPr>
            <a:r>
              <a:rPr lang="en-GB" sz="1600" dirty="0" smtClean="0"/>
              <a:t>ensuring </a:t>
            </a:r>
            <a:r>
              <a:rPr lang="en-GB" sz="1600" dirty="0"/>
              <a:t>that essential </a:t>
            </a:r>
            <a:r>
              <a:rPr lang="en-GB" sz="1600" b="1" dirty="0">
                <a:solidFill>
                  <a:schemeClr val="tx2"/>
                </a:solidFill>
              </a:rPr>
              <a:t>communications</a:t>
            </a:r>
            <a:r>
              <a:rPr lang="en-GB" sz="1600" dirty="0"/>
              <a:t> are getting through during an incident, when systems are down; and perhaps most importantly </a:t>
            </a:r>
            <a:endParaRPr lang="en-GB" sz="1600" dirty="0" smtClean="0"/>
          </a:p>
          <a:p>
            <a:pPr marL="0" indent="0">
              <a:buNone/>
            </a:pPr>
            <a:endParaRPr lang="en-GB" sz="1600" dirty="0" smtClean="0"/>
          </a:p>
          <a:p>
            <a:pPr>
              <a:buFont typeface="+mj-lt"/>
              <a:buAutoNum type="arabicPeriod"/>
            </a:pPr>
            <a:r>
              <a:rPr lang="en-GB" sz="1600" dirty="0" smtClean="0"/>
              <a:t>ensuring </a:t>
            </a:r>
            <a:r>
              <a:rPr lang="en-GB" sz="1600" dirty="0"/>
              <a:t>that </a:t>
            </a:r>
            <a:r>
              <a:rPr lang="en-GB" sz="1600" dirty="0">
                <a:solidFill>
                  <a:schemeClr val="tx2"/>
                </a:solidFill>
              </a:rPr>
              <a:t>organisations, </a:t>
            </a:r>
            <a:r>
              <a:rPr lang="en-GB" sz="1600" b="1" dirty="0">
                <a:solidFill>
                  <a:schemeClr val="tx2"/>
                </a:solidFill>
              </a:rPr>
              <a:t>boards</a:t>
            </a:r>
            <a:r>
              <a:rPr lang="en-GB" sz="1600" dirty="0">
                <a:solidFill>
                  <a:schemeClr val="tx2"/>
                </a:solidFill>
              </a:rPr>
              <a:t> and their staff, are taking the cyber threat seriously,</a:t>
            </a:r>
            <a:r>
              <a:rPr lang="en-GB" sz="1600" dirty="0"/>
              <a:t> understand the direct risks to front line services and are working pro-actively to maximise their resilience and minimise impacts on patient care. </a:t>
            </a:r>
          </a:p>
          <a:p>
            <a:endParaRPr lang="en-GB" dirty="0"/>
          </a:p>
          <a:p>
            <a:pPr marL="0" indent="0">
              <a:buNone/>
            </a:pPr>
            <a:endParaRPr lang="en-GB" dirty="0" smtClean="0"/>
          </a:p>
          <a:p>
            <a:endParaRPr lang="en-GB" sz="1200" dirty="0"/>
          </a:p>
          <a:p>
            <a:endParaRPr lang="en-GB" sz="1200" dirty="0" smtClean="0"/>
          </a:p>
          <a:p>
            <a:endParaRPr lang="en-GB" sz="1200" dirty="0" smtClean="0"/>
          </a:p>
        </p:txBody>
      </p:sp>
      <p:sp>
        <p:nvSpPr>
          <p:cNvPr id="4"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6</a:t>
            </a:fld>
            <a:endParaRPr lang="en-US" dirty="0"/>
          </a:p>
        </p:txBody>
      </p:sp>
    </p:spTree>
    <p:extLst>
      <p:ext uri="{BB962C8B-B14F-4D97-AF65-F5344CB8AC3E}">
        <p14:creationId xmlns:p14="http://schemas.microsoft.com/office/powerpoint/2010/main" val="41826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1938" cy="539354"/>
          </a:xfrm>
        </p:spPr>
        <p:txBody>
          <a:bodyPr>
            <a:normAutofit fontScale="90000"/>
          </a:bodyPr>
          <a:lstStyle/>
          <a:p>
            <a:r>
              <a:rPr lang="en-GB" dirty="0" smtClean="0"/>
              <a:t>The Focus </a:t>
            </a:r>
            <a:endParaRPr lang="en-GB" dirty="0"/>
          </a:p>
        </p:txBody>
      </p:sp>
      <p:sp>
        <p:nvSpPr>
          <p:cNvPr id="3" name="Content Placeholder 2"/>
          <p:cNvSpPr>
            <a:spLocks noGrp="1"/>
          </p:cNvSpPr>
          <p:nvPr>
            <p:ph idx="1"/>
          </p:nvPr>
        </p:nvSpPr>
        <p:spPr>
          <a:xfrm>
            <a:off x="776792" y="1815480"/>
            <a:ext cx="7527910" cy="2961308"/>
          </a:xfrm>
        </p:spPr>
        <p:txBody>
          <a:bodyPr>
            <a:normAutofit/>
          </a:bodyPr>
          <a:lstStyle/>
          <a:p>
            <a:pPr marL="0" indent="0">
              <a:buNone/>
            </a:pPr>
            <a:endParaRPr lang="en-GB" dirty="0" smtClean="0"/>
          </a:p>
          <a:p>
            <a:pPr lvl="3"/>
            <a:endParaRPr lang="en-GB" dirty="0" smtClean="0"/>
          </a:p>
          <a:p>
            <a:endParaRPr lang="en-GB" dirty="0" smtClean="0"/>
          </a:p>
        </p:txBody>
      </p:sp>
      <p:sp>
        <p:nvSpPr>
          <p:cNvPr id="6"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7</a:t>
            </a:fld>
            <a:endParaRPr lang="en-US" dirty="0"/>
          </a:p>
        </p:txBody>
      </p:sp>
      <p:sp>
        <p:nvSpPr>
          <p:cNvPr id="4" name="Right Arrow 3"/>
          <p:cNvSpPr/>
          <p:nvPr/>
        </p:nvSpPr>
        <p:spPr>
          <a:xfrm>
            <a:off x="1133475" y="657224"/>
            <a:ext cx="6515100" cy="11582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solidFill>
              </a:rPr>
              <a:t>Local implementation of </a:t>
            </a:r>
            <a:r>
              <a:rPr lang="en-GB" dirty="0" smtClean="0">
                <a:solidFill>
                  <a:schemeClr val="tx1"/>
                </a:solidFill>
              </a:rPr>
              <a:t>Ten </a:t>
            </a:r>
            <a:r>
              <a:rPr lang="en-GB" dirty="0">
                <a:solidFill>
                  <a:schemeClr val="tx1"/>
                </a:solidFill>
              </a:rPr>
              <a:t>data security standards recommended by the National Data Guardian</a:t>
            </a:r>
          </a:p>
        </p:txBody>
      </p:sp>
      <p:sp>
        <p:nvSpPr>
          <p:cNvPr id="7" name="Right Arrow 6"/>
          <p:cNvSpPr/>
          <p:nvPr/>
        </p:nvSpPr>
        <p:spPr>
          <a:xfrm>
            <a:off x="1133475" y="2072654"/>
            <a:ext cx="6515100" cy="12287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solidFill>
              </a:rPr>
              <a:t>Supporting local implementation with national services</a:t>
            </a:r>
          </a:p>
        </p:txBody>
      </p:sp>
      <p:sp>
        <p:nvSpPr>
          <p:cNvPr id="8" name="Right Arrow 7"/>
          <p:cNvSpPr/>
          <p:nvPr/>
        </p:nvSpPr>
        <p:spPr>
          <a:xfrm>
            <a:off x="1133475" y="3520454"/>
            <a:ext cx="6515100" cy="11848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solidFill>
              </a:rPr>
              <a:t>Increasing the ability of the system to respond when incidents do occur</a:t>
            </a:r>
          </a:p>
        </p:txBody>
      </p:sp>
    </p:spTree>
    <p:extLst>
      <p:ext uri="{BB962C8B-B14F-4D97-AF65-F5344CB8AC3E}">
        <p14:creationId xmlns:p14="http://schemas.microsoft.com/office/powerpoint/2010/main" val="73293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70" y="59375"/>
            <a:ext cx="5486400" cy="506989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itle 2"/>
          <p:cNvSpPr txBox="1">
            <a:spLocks/>
          </p:cNvSpPr>
          <p:nvPr/>
        </p:nvSpPr>
        <p:spPr>
          <a:xfrm>
            <a:off x="0" y="0"/>
            <a:ext cx="3503213" cy="1278948"/>
          </a:xfrm>
          <a:prstGeom prst="rect">
            <a:avLst/>
          </a:prstGeom>
        </p:spPr>
        <p:txBody>
          <a:bodyPr vert="horz" lIns="91426" tIns="45713" rIns="91426" bIns="45713" rtlCol="0" anchor="ctr">
            <a:noAutofit/>
          </a:bodyPr>
          <a:lstStyle>
            <a:lvl1pPr algn="l" defTabSz="457166" rtl="0" eaLnBrk="1" latinLnBrk="0" hangingPunct="1">
              <a:spcBef>
                <a:spcPct val="0"/>
              </a:spcBef>
              <a:buNone/>
              <a:defRPr lang="en-GB" sz="3600" b="1" i="0" kern="1200" baseline="0" smtClean="0">
                <a:solidFill>
                  <a:schemeClr val="tx2"/>
                </a:solidFill>
                <a:latin typeface="Arial"/>
                <a:ea typeface="+mj-ea"/>
                <a:cs typeface="Arial"/>
              </a:defRPr>
            </a:lvl1pPr>
          </a:lstStyle>
          <a:p>
            <a:pPr defTabSz="457118"/>
            <a:endParaRPr lang="en-GB" sz="2400" dirty="0" smtClean="0">
              <a:solidFill>
                <a:srgbClr val="0072C6"/>
              </a:solidFill>
            </a:endParaRPr>
          </a:p>
          <a:p>
            <a:pPr defTabSz="457118"/>
            <a:r>
              <a:rPr lang="en-GB" sz="2400" dirty="0" smtClean="0">
                <a:solidFill>
                  <a:srgbClr val="0072C6"/>
                </a:solidFill>
              </a:rPr>
              <a:t>National Data Guardian </a:t>
            </a:r>
          </a:p>
          <a:p>
            <a:pPr defTabSz="457118"/>
            <a:r>
              <a:rPr lang="en-GB" sz="2400" dirty="0" smtClean="0">
                <a:solidFill>
                  <a:srgbClr val="0072C6"/>
                </a:solidFill>
              </a:rPr>
              <a:t>-  Data Security Standards</a:t>
            </a:r>
            <a:endParaRPr lang="en-GB" sz="2400" dirty="0">
              <a:solidFill>
                <a:srgbClr val="0072C6"/>
              </a:solidFill>
            </a:endParaRPr>
          </a:p>
        </p:txBody>
      </p:sp>
      <p:sp>
        <p:nvSpPr>
          <p:cNvPr id="9" name="Slide Number Placeholder 3"/>
          <p:cNvSpPr txBox="1">
            <a:spLocks/>
          </p:cNvSpPr>
          <p:nvPr/>
        </p:nvSpPr>
        <p:spPr>
          <a:xfrm>
            <a:off x="8831434" y="4897010"/>
            <a:ext cx="322091" cy="273844"/>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E112CC-F5C7-5E43-8EAA-F554FEB5E453}" type="slidenum">
              <a:rPr lang="en-US" smtClean="0"/>
              <a:pPr/>
              <a:t>8</a:t>
            </a:fld>
            <a:endParaRPr lang="en-US" dirty="0"/>
          </a:p>
        </p:txBody>
      </p:sp>
      <p:sp>
        <p:nvSpPr>
          <p:cNvPr id="3" name="Rectangle 2"/>
          <p:cNvSpPr/>
          <p:nvPr/>
        </p:nvSpPr>
        <p:spPr>
          <a:xfrm>
            <a:off x="3526970" y="885825"/>
            <a:ext cx="5378905" cy="39312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2371725" y="1278948"/>
            <a:ext cx="1028700" cy="768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76275" y="2114550"/>
            <a:ext cx="2209800" cy="646331"/>
          </a:xfrm>
          <a:prstGeom prst="rect">
            <a:avLst/>
          </a:prstGeom>
          <a:noFill/>
        </p:spPr>
        <p:txBody>
          <a:bodyPr wrap="square" rtlCol="0">
            <a:spAutoFit/>
          </a:bodyPr>
          <a:lstStyle/>
          <a:p>
            <a:r>
              <a:rPr lang="en-GB" dirty="0" smtClean="0"/>
              <a:t>Need for audit and objective assurance </a:t>
            </a:r>
            <a:endParaRPr lang="en-GB" dirty="0"/>
          </a:p>
        </p:txBody>
      </p:sp>
    </p:spTree>
    <p:extLst>
      <p:ext uri="{BB962C8B-B14F-4D97-AF65-F5344CB8AC3E}">
        <p14:creationId xmlns:p14="http://schemas.microsoft.com/office/powerpoint/2010/main" val="1975030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56815" cy="500794"/>
          </a:xfrm>
        </p:spPr>
        <p:txBody>
          <a:bodyPr>
            <a:noAutofit/>
          </a:bodyPr>
          <a:lstStyle/>
          <a:p>
            <a:r>
              <a:rPr lang="en-GB" sz="3200" dirty="0"/>
              <a:t>Key </a:t>
            </a:r>
            <a:r>
              <a:rPr lang="en-GB" sz="3200" dirty="0" smtClean="0"/>
              <a:t>Activities </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3582464247"/>
              </p:ext>
            </p:extLst>
          </p:nvPr>
        </p:nvGraphicFramePr>
        <p:xfrm>
          <a:off x="238125" y="789552"/>
          <a:ext cx="8191500" cy="2306074"/>
        </p:xfrm>
        <a:graphic>
          <a:graphicData uri="http://schemas.openxmlformats.org/drawingml/2006/table">
            <a:tbl>
              <a:tblPr firstRow="1" bandRow="1">
                <a:tableStyleId>{5C22544A-7EE6-4342-B048-85BDC9FD1C3A}</a:tableStyleId>
              </a:tblPr>
              <a:tblGrid>
                <a:gridCol w="8191500"/>
              </a:tblGrid>
              <a:tr h="2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0" baseline="0" dirty="0" smtClean="0">
                          <a:solidFill>
                            <a:schemeClr val="bg1"/>
                          </a:solidFill>
                          <a:effectLst/>
                          <a:latin typeface="+mn-lt"/>
                          <a:ea typeface="Calibri"/>
                          <a:cs typeface="Times New Roman"/>
                        </a:rPr>
                        <a:t>Establishing a clear contractual and regulatory framework</a:t>
                      </a:r>
                    </a:p>
                  </a:txBody>
                  <a:tcPr marL="84406" marR="84406" marT="25718" marB="25718">
                    <a:solidFill>
                      <a:srgbClr val="01AF92"/>
                    </a:solidFill>
                  </a:tcPr>
                </a:tc>
              </a:tr>
              <a:tr h="324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t>CQC and NHS Improvement: </a:t>
                      </a:r>
                      <a:r>
                        <a:rPr lang="en-GB" sz="800" b="0" dirty="0" smtClean="0"/>
                        <a:t>ensuring that organisations are implementing the ten data security standards, and that this is considered in decisions to apply regulatory powers.</a:t>
                      </a:r>
                      <a:endParaRPr lang="en-GB" sz="800" b="0" kern="0" baseline="0" dirty="0" smtClean="0">
                        <a:effectLst/>
                        <a:latin typeface="+mn-lt"/>
                        <a:ea typeface="Calibri"/>
                        <a:cs typeface="Times New Roman"/>
                      </a:endParaRPr>
                    </a:p>
                  </a:txBody>
                  <a:tcPr marL="84406" marR="84406" marT="25718" marB="25718">
                    <a:solidFill>
                      <a:schemeClr val="accent1">
                        <a:lumMod val="20000"/>
                        <a:lumOff val="80000"/>
                      </a:schemeClr>
                    </a:solidFill>
                  </a:tcPr>
                </a:tc>
              </a:tr>
              <a:tr h="280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t>NHS Improvement</a:t>
                      </a:r>
                      <a:r>
                        <a:rPr lang="en-GB" sz="800" dirty="0" smtClean="0"/>
                        <a:t>:</a:t>
                      </a:r>
                      <a:r>
                        <a:rPr lang="en-GB" sz="800" baseline="0" dirty="0" smtClean="0"/>
                        <a:t> </a:t>
                      </a:r>
                      <a:r>
                        <a:rPr lang="en-GB" sz="800" dirty="0" smtClean="0"/>
                        <a:t>‘statement of requirements' -requiring CEOs/Boards to provide</a:t>
                      </a:r>
                      <a:r>
                        <a:rPr lang="en-GB" sz="800" baseline="0" dirty="0" smtClean="0"/>
                        <a:t> written response</a:t>
                      </a:r>
                      <a:endParaRPr lang="en-GB" sz="800" kern="0" baseline="0" dirty="0" smtClean="0">
                        <a:effectLst/>
                        <a:latin typeface="+mn-lt"/>
                        <a:ea typeface="Calibri"/>
                        <a:cs typeface="Times New Roman"/>
                      </a:endParaRPr>
                    </a:p>
                  </a:txBody>
                  <a:tcPr marL="84406" marR="84406" marT="25718" marB="25718">
                    <a:noFill/>
                  </a:tcPr>
                </a:tc>
              </a:tr>
              <a:tr h="280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t>NHS England and NHS Improvement: </a:t>
                      </a:r>
                      <a:r>
                        <a:rPr lang="en-GB" sz="800" b="0" dirty="0" smtClean="0"/>
                        <a:t>following up implementation of critical CareCERT alerts within 48 hours.</a:t>
                      </a:r>
                      <a:endParaRPr lang="en-GB" sz="800" b="0" kern="0" baseline="0" dirty="0" smtClean="0">
                        <a:effectLst/>
                        <a:latin typeface="+mn-lt"/>
                        <a:cs typeface="Times New Roman"/>
                      </a:endParaRPr>
                    </a:p>
                  </a:txBody>
                  <a:tcPr marL="84406" marR="84406" marT="25718" marB="25718">
                    <a:solidFill>
                      <a:schemeClr val="accent1">
                        <a:lumMod val="20000"/>
                        <a:lumOff val="80000"/>
                      </a:schemeClr>
                    </a:solidFill>
                  </a:tcPr>
                </a:tc>
              </a:tr>
              <a:tr h="2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kern="0" baseline="0" dirty="0" smtClean="0">
                        <a:solidFill>
                          <a:schemeClr val="bg1"/>
                        </a:solidFill>
                        <a:effectLst/>
                        <a:latin typeface="+mn-lt"/>
                        <a:ea typeface="Calibri"/>
                        <a:cs typeface="Times New Roman"/>
                      </a:endParaRPr>
                    </a:p>
                  </a:txBody>
                  <a:tcPr marL="84406" marR="84406" marT="25718" marB="25718">
                    <a:solidFill>
                      <a:srgbClr val="01AF92"/>
                    </a:solidFill>
                  </a:tcPr>
                </a:tc>
              </a:tr>
              <a:tr h="280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0" baseline="0" dirty="0" smtClean="0">
                          <a:effectLst/>
                          <a:latin typeface="+mn-lt"/>
                          <a:ea typeface="Calibri"/>
                          <a:cs typeface="Times New Roman"/>
                        </a:rPr>
                        <a:t>CIO</a:t>
                      </a:r>
                      <a:r>
                        <a:rPr lang="en-GB" sz="800" b="0" kern="0" baseline="0" dirty="0" smtClean="0">
                          <a:effectLst/>
                          <a:latin typeface="+mn-lt"/>
                          <a:ea typeface="Calibri"/>
                          <a:cs typeface="Times New Roman"/>
                        </a:rPr>
                        <a:t>: £21 million being made available to a</a:t>
                      </a:r>
                      <a:r>
                        <a:rPr lang="en-GB" sz="800" b="0" dirty="0" smtClean="0"/>
                        <a:t>ddress structural weaknesses </a:t>
                      </a:r>
                      <a:r>
                        <a:rPr lang="en-GB" sz="800" b="0" kern="0" baseline="0" dirty="0" smtClean="0">
                          <a:effectLst/>
                          <a:latin typeface="+mn-lt"/>
                          <a:ea typeface="Calibri"/>
                          <a:cs typeface="Times New Roman"/>
                        </a:rPr>
                        <a:t>in major trauma </a:t>
                      </a:r>
                      <a:r>
                        <a:rPr lang="en-GB" sz="800" b="0" dirty="0" smtClean="0"/>
                        <a:t>centres.</a:t>
                      </a:r>
                      <a:endParaRPr lang="en-GB" sz="800" b="0" kern="0" baseline="0" dirty="0" smtClean="0">
                        <a:effectLst/>
                        <a:latin typeface="+mn-lt"/>
                        <a:ea typeface="Calibri"/>
                        <a:cs typeface="Times New Roman"/>
                      </a:endParaRPr>
                    </a:p>
                  </a:txBody>
                  <a:tcPr marL="84406" marR="84406" marT="25718" marB="25718">
                    <a:noFill/>
                  </a:tcPr>
                </a:tc>
              </a:tr>
              <a:tr h="394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Action to remove, manage or isolate unsupported systems</a:t>
                      </a:r>
                      <a:r>
                        <a:rPr lang="en-GB" sz="800" b="1" dirty="0" smtClean="0">
                          <a:solidFill>
                            <a:schemeClr val="tx1"/>
                          </a:solidFill>
                        </a:rPr>
                        <a:t> by April 2018</a:t>
                      </a:r>
                      <a:r>
                        <a:rPr lang="en-GB" sz="800" b="0" dirty="0" smtClean="0">
                          <a:solidFill>
                            <a:schemeClr val="tx1"/>
                          </a:solidFill>
                        </a:rPr>
                        <a:t>,</a:t>
                      </a:r>
                      <a:r>
                        <a:rPr lang="en-GB" sz="800" b="0" baseline="0" dirty="0" smtClean="0">
                          <a:solidFill>
                            <a:schemeClr val="tx1"/>
                          </a:solidFill>
                        </a:rPr>
                        <a:t> including  </a:t>
                      </a:r>
                      <a:r>
                        <a:rPr lang="en-GB" sz="800" b="1" baseline="0" dirty="0" smtClean="0">
                          <a:solidFill>
                            <a:schemeClr val="tx1"/>
                          </a:solidFill>
                        </a:rPr>
                        <a:t>DH/NHS Digital </a:t>
                      </a:r>
                      <a:r>
                        <a:rPr lang="en-GB" sz="800" b="0" baseline="0" dirty="0" smtClean="0">
                          <a:solidFill>
                            <a:schemeClr val="tx1"/>
                          </a:solidFill>
                        </a:rPr>
                        <a:t>discussions w</a:t>
                      </a:r>
                      <a:r>
                        <a:rPr lang="en-GB" sz="800" b="0" dirty="0" smtClean="0">
                          <a:solidFill>
                            <a:schemeClr val="tx1"/>
                          </a:solidFill>
                        </a:rPr>
                        <a:t>ith Microsoft .</a:t>
                      </a:r>
                    </a:p>
                  </a:txBody>
                  <a:tcPr marL="84406" marR="84406" marT="25718" marB="25718">
                    <a:solidFill>
                      <a:schemeClr val="accent1">
                        <a:lumMod val="20000"/>
                        <a:lumOff val="80000"/>
                      </a:schemeClr>
                    </a:solidFill>
                  </a:tcPr>
                </a:tc>
              </a:tr>
              <a:tr h="308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endParaRPr>
                    </a:p>
                  </a:txBody>
                  <a:tcPr marL="84406" marR="84406" marT="25718" marB="25718">
                    <a:solidFill>
                      <a:schemeClr val="accent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35349789"/>
              </p:ext>
            </p:extLst>
          </p:nvPr>
        </p:nvGraphicFramePr>
        <p:xfrm>
          <a:off x="238125" y="2841780"/>
          <a:ext cx="8191500" cy="1950724"/>
        </p:xfrm>
        <a:graphic>
          <a:graphicData uri="http://schemas.openxmlformats.org/drawingml/2006/table">
            <a:tbl>
              <a:tblPr firstRow="1" bandRow="1">
                <a:tableStyleId>{5C22544A-7EE6-4342-B048-85BDC9FD1C3A}</a:tableStyleId>
              </a:tblPr>
              <a:tblGrid>
                <a:gridCol w="8191500"/>
              </a:tblGrid>
              <a:tr h="13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0" baseline="0" dirty="0" smtClean="0">
                          <a:solidFill>
                            <a:schemeClr val="bg1"/>
                          </a:solidFill>
                          <a:effectLst/>
                          <a:latin typeface="+mn-lt"/>
                          <a:ea typeface="Calibri"/>
                          <a:cs typeface="Times New Roman"/>
                        </a:rPr>
                        <a:t>Communications and engagement</a:t>
                      </a:r>
                    </a:p>
                  </a:txBody>
                  <a:tcPr marL="84406" marR="84406" marT="25718" marB="25718">
                    <a:solidFill>
                      <a:srgbClr val="01AF92"/>
                    </a:solidFill>
                  </a:tcPr>
                </a:tc>
              </a:tr>
              <a:tr h="280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t>NHS Improvement and NHS England</a:t>
                      </a:r>
                      <a:r>
                        <a:rPr lang="en-GB" sz="800" b="0" dirty="0" smtClean="0"/>
                        <a:t>:</a:t>
                      </a:r>
                      <a:r>
                        <a:rPr lang="en-GB" sz="800" b="0" baseline="0" dirty="0" smtClean="0"/>
                        <a:t> </a:t>
                      </a:r>
                      <a:r>
                        <a:rPr lang="en-GB" sz="800" dirty="0" smtClean="0"/>
                        <a:t>joint communications targeting boards, </a:t>
                      </a:r>
                      <a:r>
                        <a:rPr lang="en-GB" sz="800" b="1" baseline="0" dirty="0" smtClean="0"/>
                        <a:t>NHS Digital</a:t>
                      </a:r>
                      <a:r>
                        <a:rPr lang="en-GB" sz="800" baseline="0" dirty="0" smtClean="0"/>
                        <a:t>: staff communications campaign on data security.</a:t>
                      </a:r>
                      <a:endParaRPr lang="en-GB" sz="800" dirty="0" smtClean="0"/>
                    </a:p>
                  </a:txBody>
                  <a:tcPr marL="84406" marR="84406" marT="25718" marB="25718">
                    <a:solidFill>
                      <a:schemeClr val="accent1">
                        <a:lumMod val="20000"/>
                        <a:lumOff val="80000"/>
                      </a:schemeClr>
                    </a:solidFill>
                  </a:tcPr>
                </a:tc>
              </a:tr>
              <a:tr h="165735">
                <a:tc>
                  <a:txBody>
                    <a:bodyPr/>
                    <a:lstStyle/>
                    <a:p>
                      <a:pPr>
                        <a:spcBef>
                          <a:spcPts val="1200"/>
                        </a:spcBef>
                      </a:pPr>
                      <a:r>
                        <a:rPr lang="en-GB" sz="800" b="1" dirty="0" smtClean="0"/>
                        <a:t>NHS England</a:t>
                      </a:r>
                      <a:r>
                        <a:rPr lang="en-GB" sz="800" dirty="0" smtClean="0"/>
                        <a:t>: cyber champions to provide local support</a:t>
                      </a:r>
                      <a:endParaRPr lang="en-GB" sz="800" dirty="0"/>
                    </a:p>
                  </a:txBody>
                  <a:tcPr marL="84406" marR="84406" marT="25718" marB="25718">
                    <a:solidFill>
                      <a:schemeClr val="accent1">
                        <a:lumMod val="20000"/>
                        <a:lumOff val="80000"/>
                      </a:schemeClr>
                    </a:solidFill>
                  </a:tcPr>
                </a:tc>
              </a:tr>
              <a:tr h="211455">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GB" sz="1100" b="1" dirty="0" smtClean="0">
                          <a:solidFill>
                            <a:schemeClr val="bg1"/>
                          </a:solidFill>
                        </a:rPr>
                        <a:t>Building</a:t>
                      </a:r>
                      <a:r>
                        <a:rPr lang="en-GB" sz="1100" b="1" baseline="0" dirty="0" smtClean="0">
                          <a:solidFill>
                            <a:schemeClr val="bg1"/>
                          </a:solidFill>
                        </a:rPr>
                        <a:t> local performance and boosting capability</a:t>
                      </a:r>
                      <a:endParaRPr lang="en-GB" sz="1100" b="1" dirty="0" smtClean="0">
                        <a:solidFill>
                          <a:schemeClr val="bg1"/>
                        </a:solidFill>
                      </a:endParaRPr>
                    </a:p>
                  </a:txBody>
                  <a:tcPr marL="84406" marR="84406" marT="25718" marB="25718">
                    <a:solidFill>
                      <a:srgbClr val="01AF92"/>
                    </a:solidFill>
                  </a:tcPr>
                </a:tc>
              </a:tr>
              <a:tr h="280035">
                <a:tc>
                  <a:txBody>
                    <a:bodyPr/>
                    <a:lstStyle/>
                    <a:p>
                      <a:pPr>
                        <a:spcBef>
                          <a:spcPts val="1200"/>
                        </a:spcBef>
                      </a:pPr>
                      <a:r>
                        <a:rPr lang="en-GB" sz="800" b="1" dirty="0" smtClean="0">
                          <a:solidFill>
                            <a:schemeClr val="tx1"/>
                          </a:solidFill>
                        </a:rPr>
                        <a:t>NHS Digital</a:t>
                      </a:r>
                      <a:r>
                        <a:rPr lang="en-GB" sz="800" b="0" dirty="0" smtClean="0">
                          <a:solidFill>
                            <a:schemeClr val="tx1"/>
                          </a:solidFill>
                        </a:rPr>
                        <a:t>: boosting to support system network monitoring.</a:t>
                      </a:r>
                      <a:endParaRPr lang="en-GB" sz="800" b="0" dirty="0">
                        <a:solidFill>
                          <a:schemeClr val="tx1"/>
                        </a:solidFill>
                      </a:endParaRPr>
                    </a:p>
                  </a:txBody>
                  <a:tcPr marL="84406" marR="84406" marT="25718" marB="25718">
                    <a:solidFill>
                      <a:schemeClr val="accent1">
                        <a:lumMod val="20000"/>
                        <a:lumOff val="80000"/>
                      </a:schemeClr>
                    </a:solidFill>
                  </a:tcPr>
                </a:tc>
              </a:tr>
              <a:tr h="280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t>NHS Digital: </a:t>
                      </a:r>
                      <a:r>
                        <a:rPr lang="en-GB" sz="800" dirty="0" smtClean="0"/>
                        <a:t>Redesigned Information Governance toolkit to support implementation of the data security standards.</a:t>
                      </a:r>
                    </a:p>
                  </a:txBody>
                  <a:tcPr marL="84406" marR="84406" marT="25718" marB="25718">
                    <a:solidFill>
                      <a:schemeClr val="accent1">
                        <a:lumMod val="20000"/>
                        <a:lumOff val="80000"/>
                      </a:schemeClr>
                    </a:solidFill>
                  </a:tcPr>
                </a:tc>
              </a:tr>
              <a:tr h="2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rPr>
                        <a:t>Improve threat surveillance and incident response</a:t>
                      </a:r>
                      <a:endParaRPr lang="en-GB" sz="1100" dirty="0" smtClean="0">
                        <a:solidFill>
                          <a:schemeClr val="bg1"/>
                        </a:solidFill>
                      </a:endParaRPr>
                    </a:p>
                  </a:txBody>
                  <a:tcPr marL="84406" marR="84406" marT="25718" marB="25718">
                    <a:solidFill>
                      <a:srgbClr val="01AF92"/>
                    </a:solidFill>
                  </a:tcPr>
                </a:tc>
              </a:tr>
              <a:tr h="280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draw on NCSC expertise to monitor threats to health and care system, update national and local cyber response plans, and strengthen communications. </a:t>
                      </a:r>
                    </a:p>
                  </a:txBody>
                  <a:tcPr marL="84406" marR="84406" marT="25718" marB="25718">
                    <a:solidFill>
                      <a:schemeClr val="accent1">
                        <a:lumMod val="20000"/>
                        <a:lumOff val="80000"/>
                      </a:schemeClr>
                    </a:solidFill>
                  </a:tcPr>
                </a:tc>
              </a:tr>
            </a:tbl>
          </a:graphicData>
        </a:graphic>
      </p:graphicFrame>
      <p:sp>
        <p:nvSpPr>
          <p:cNvPr id="7" name="Slide Number Placeholder 3"/>
          <p:cNvSpPr>
            <a:spLocks noGrp="1"/>
          </p:cNvSpPr>
          <p:nvPr>
            <p:ph type="sldNum" sz="quarter" idx="10"/>
          </p:nvPr>
        </p:nvSpPr>
        <p:spPr>
          <a:xfrm>
            <a:off x="8831434" y="4897010"/>
            <a:ext cx="322091" cy="273844"/>
          </a:xfrm>
        </p:spPr>
        <p:txBody>
          <a:bodyPr/>
          <a:lstStyle/>
          <a:p>
            <a:fld id="{61E112CC-F5C7-5E43-8EAA-F554FEB5E453}" type="slidenum">
              <a:rPr lang="en-US" smtClean="0"/>
              <a:pPr/>
              <a:t>9</a:t>
            </a:fld>
            <a:endParaRPr lang="en-US" dirty="0"/>
          </a:p>
        </p:txBody>
      </p:sp>
    </p:spTree>
    <p:extLst>
      <p:ext uri="{BB962C8B-B14F-4D97-AF65-F5344CB8AC3E}">
        <p14:creationId xmlns:p14="http://schemas.microsoft.com/office/powerpoint/2010/main" val="1966023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NHS England PowerPoint template 16.9</sub_x0020_topic>
    <Topic xmlns="ddfc0607-48e1-4f98-8c6f-3287da82a77f">PowerPoint Template</Topic>
    <FOIClass xmlns="51367701-27c8-403e-a234-85855c5cd73e"/>
    <Classification xmlns="51367701-27c8-403e-a234-85855c5cd73e">Template</Classification>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7856e9ed-4ffd-42b3-a2c4-c807c79d267a</TermId>
        </TermInfo>
      </Term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K57F673QWXRZ-1160-133</_dlc_DocId>
    <_dlc_DocIdUrl xmlns="cccaf3ac-2de9-44d4-aa31-54302fceb5f7">
      <Url>https://nhsengland.sharepoint.com/TeamCentre/VisionandValues/_layouts/15/DocIdRedir.aspx?ID=K57F673QWXRZ-1160-133</Url>
      <Description>K57F673QWXRZ-1160-133</Description>
    </_dlc_DocIdUrl>
    <SharedWithUsers xmlns="51367701-27c8-403e-a234-85855c5cd73e">
      <UserInfo>
        <DisplayName>Paul Hemingway</DisplayName>
        <AccountId>13783</AccountId>
        <AccountType/>
      </UserInfo>
      <UserInfo>
        <DisplayName>Fiona Rennie</DisplayName>
        <AccountId>11018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35" ma:contentTypeDescription="Content Type for all the documents with a classification attached" ma:contentTypeScope="" ma:versionID="4341ddcd169674d8ade8506b756d2f21">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9f140dec2d94517f7d8cc3a7d1a51d5c"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68DECC-6338-4959-8603-D9440765F07D}">
  <ds:schemaRefs>
    <ds:schemaRef ds:uri="http://schemas.microsoft.com/sharepoint/events"/>
  </ds:schemaRefs>
</ds:datastoreItem>
</file>

<file path=customXml/itemProps2.xml><?xml version="1.0" encoding="utf-8"?>
<ds:datastoreItem xmlns:ds="http://schemas.openxmlformats.org/officeDocument/2006/customXml" ds:itemID="{23754028-F46A-47A8-BAEB-D43B36E5CAE8}">
  <ds:schemaRefs>
    <ds:schemaRef ds:uri="http://purl.org/dc/terms/"/>
    <ds:schemaRef ds:uri="http://purl.org/dc/dcmitype/"/>
    <ds:schemaRef ds:uri="http://schemas.microsoft.com/office/2006/metadata/properties"/>
    <ds:schemaRef ds:uri="ddfc0607-48e1-4f98-8c6f-3287da82a77f"/>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cccaf3ac-2de9-44d4-aa31-54302fceb5f7"/>
    <ds:schemaRef ds:uri="51367701-27c8-403e-a234-85855c5cd73e"/>
  </ds:schemaRefs>
</ds:datastoreItem>
</file>

<file path=customXml/itemProps3.xml><?xml version="1.0" encoding="utf-8"?>
<ds:datastoreItem xmlns:ds="http://schemas.openxmlformats.org/officeDocument/2006/customXml" ds:itemID="{B7D1F16D-3148-4A14-9F2D-B1AE1C708A45}">
  <ds:schemaRefs>
    <ds:schemaRef ds:uri="http://schemas.microsoft.com/sharepoint/v3/contenttype/forms"/>
  </ds:schemaRefs>
</ds:datastoreItem>
</file>

<file path=customXml/itemProps4.xml><?xml version="1.0" encoding="utf-8"?>
<ds:datastoreItem xmlns:ds="http://schemas.openxmlformats.org/officeDocument/2006/customXml" ds:itemID="{FFFDC275-30C3-4571-AB8B-161A318AD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7311</TotalTime>
  <Words>1305</Words>
  <Application>Microsoft Office PowerPoint</Application>
  <PresentationFormat>On-screen Show (16:9)</PresentationFormat>
  <Paragraphs>170</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PowerPoint Presentation</vt:lpstr>
      <vt:lpstr>PowerPoint Presentation</vt:lpstr>
      <vt:lpstr>Clinical impacts overview</vt:lpstr>
      <vt:lpstr>PowerPoint Presentation</vt:lpstr>
      <vt:lpstr>Will this happen again</vt:lpstr>
      <vt:lpstr>Immediate lessons from the incident</vt:lpstr>
      <vt:lpstr>The Focus </vt:lpstr>
      <vt:lpstr>PowerPoint Presentation</vt:lpstr>
      <vt:lpstr>Key Activities </vt:lpstr>
      <vt:lpstr>What happens if we have an incident again?</vt:lpstr>
      <vt:lpstr>We are all in this together….</vt:lpstr>
      <vt:lpstr>Establishing Local Leadership</vt:lpstr>
      <vt:lpstr>What does it mean for your board/audit committee?</vt:lpstr>
      <vt:lpstr>Statement of Requirements  - The “what”</vt:lpstr>
      <vt:lpstr>Statement of Requirements  - The “what”</vt:lpstr>
      <vt:lpstr>Statement of Requirements  - The “what”</vt:lpstr>
      <vt:lpstr>Practise      Practise          Practise </vt:lpstr>
      <vt:lpstr>PowerPoint Presentation</vt:lpstr>
      <vt:lpstr>Questions? </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 16.9</dc:title>
  <dc:subject>Template</dc:subject>
  <dc:creator>Kevin O'Brien</dc:creator>
  <cp:keywords>powerpoint template</cp:keywords>
  <cp:lastModifiedBy>Inderjit Singh</cp:lastModifiedBy>
  <cp:revision>435</cp:revision>
  <cp:lastPrinted>2017-05-04T14:40:53Z</cp:lastPrinted>
  <dcterms:created xsi:type="dcterms:W3CDTF">2014-04-08T10:27:44Z</dcterms:created>
  <dcterms:modified xsi:type="dcterms:W3CDTF">2017-12-06T12:38:30Z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2d050f14-ccb7-4033-b20c-508e7a686cd9</vt:lpwstr>
  </property>
  <property fmtid="{D5CDD505-2E9C-101B-9397-08002B2CF9AE}" pid="4" name="TaxKeyword">
    <vt:lpwstr>2164;#powerpoint template|7856e9ed-4ffd-42b3-a2c4-c807c79d267a</vt:lpwstr>
  </property>
</Properties>
</file>