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media/image12.jpeg" ContentType="image/jpeg"/>
  <Override PartName="/ppt/notesSlides/notesSlide2.xml" ContentType="application/vnd.openxmlformats-officedocument.presentationml.notesSlide+xml"/>
  <Override PartName="/ppt/media/image13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4.jpeg" ContentType="image/jpeg"/>
  <Override PartName="/ppt/media/image15.jpeg" ContentType="image/jpeg"/>
  <Override PartName="/ppt/notesSlides/notesSlide10.xml" ContentType="application/vnd.openxmlformats-officedocument.presentationml.notesSlide+xml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3.jpe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595959"/>
                </a:solidFill>
                <a:latin typeface="Arial"/>
              </a:defRPr>
            </a:pPr>
            <a:r>
              <a:rPr b="0" i="0" strike="noStrike" sz="1800" u="none">
                <a:solidFill>
                  <a:srgbClr val="595959"/>
                </a:solidFill>
                <a:latin typeface="Arial"/>
              </a:rPr>
              <a:t>% of homes with Internet access in the UK 1998 - 2014</a:t>
            </a:r>
          </a:p>
        </c:rich>
      </c:tx>
      <c:layout>
        <c:manualLayout>
          <c:xMode val="edge"/>
          <c:yMode val="edge"/>
          <c:x val="0.152647"/>
          <c:y val="0"/>
          <c:w val="0.694705"/>
          <c:h val="0.112508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412019"/>
          <c:y val="0.112508"/>
          <c:w val="0.936897"/>
          <c:h val="0.804512"/>
        </c:manualLayout>
      </c:layout>
      <c:area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rgbClr val="0070C0"/>
            </a:solidFill>
            <a:ln w="9525" cap="flat">
              <a:solidFill>
                <a:srgbClr val="0070C0"/>
              </a:solidFill>
              <a:prstDash val="solid"/>
              <a:round/>
            </a:ln>
            <a:effectLst/>
          </c:spPr>
          <c:dLbls>
            <c:numFmt formatCode="0" sourceLinked="0"/>
            <c:txPr>
              <a:bodyPr/>
              <a:lstStyle/>
              <a:p>
                <a:pPr>
                  <a:defRPr b="0" i="0" strike="noStrike" sz="14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Sheet1!$B$1:$R$1</c:f>
              <c:strCach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strCache>
            </c:strRef>
          </c:cat>
          <c:val>
            <c:numRef>
              <c:f>Sheet1!$B$2:$R$2</c:f>
              <c:numCache>
                <c:ptCount val="17"/>
                <c:pt idx="0">
                  <c:v>0.090000</c:v>
                </c:pt>
                <c:pt idx="1">
                  <c:v>13.000000</c:v>
                </c:pt>
                <c:pt idx="2">
                  <c:v>25.000000</c:v>
                </c:pt>
                <c:pt idx="3">
                  <c:v>36.000000</c:v>
                </c:pt>
                <c:pt idx="4">
                  <c:v>42.000000</c:v>
                </c:pt>
                <c:pt idx="5">
                  <c:v>46.000000</c:v>
                </c:pt>
                <c:pt idx="6">
                  <c:v>49.000000</c:v>
                </c:pt>
                <c:pt idx="7">
                  <c:v>55.000000</c:v>
                </c:pt>
                <c:pt idx="8">
                  <c:v>57.000000</c:v>
                </c:pt>
                <c:pt idx="9">
                  <c:v>61.000000</c:v>
                </c:pt>
                <c:pt idx="10">
                  <c:v>65.000000</c:v>
                </c:pt>
                <c:pt idx="11">
                  <c:v>70.000000</c:v>
                </c:pt>
                <c:pt idx="12">
                  <c:v>73.000000</c:v>
                </c:pt>
                <c:pt idx="13">
                  <c:v>77.000000</c:v>
                </c:pt>
                <c:pt idx="14">
                  <c:v>80.000000</c:v>
                </c:pt>
                <c:pt idx="15">
                  <c:v>83.000000</c:v>
                </c:pt>
                <c:pt idx="16">
                  <c:v>84.000000</c:v>
                </c:pt>
              </c:numCache>
            </c:numRef>
          </c:val>
        </c:ser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200" u="none">
                <a:solidFill>
                  <a:srgbClr val="595959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tickLblSkip val="2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200" u="none">
                <a:solidFill>
                  <a:srgbClr val="595959"/>
                </a:solidFill>
                <a:latin typeface="Arial"/>
              </a:defRPr>
            </a:pPr>
          </a:p>
        </c:txPr>
        <c:crossAx val="2094734552"/>
        <c:crosses val="autoZero"/>
        <c:crossBetween val="midCat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hape 3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90% of CYPS teenagers have smart phones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Shape 4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NHS needs to get into this game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0" name="Shape 5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spcBef>
                <a:spcPts val="500"/>
              </a:spcBef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Funding challenges will be front of mind when looking at investment for mobile working.</a:t>
            </a:r>
          </a:p>
          <a:p>
            <a:pPr marL="342900" indent="-342900">
              <a:lnSpc>
                <a:spcPct val="117999"/>
              </a:lnSpc>
              <a:spcBef>
                <a:spcPts val="500"/>
              </a:spcBef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42900" indent="-342900">
              <a:lnSpc>
                <a:spcPct val="117999"/>
              </a:lnSpc>
              <a:spcBef>
                <a:spcPts val="500"/>
              </a:spcBef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Help by pay per user per device</a:t>
            </a:r>
          </a:p>
          <a:p>
            <a:pPr marL="342900" indent="-342900">
              <a:lnSpc>
                <a:spcPct val="117999"/>
              </a:lnSpc>
              <a:spcBef>
                <a:spcPts val="500"/>
              </a:spcBef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Reduces upfront costs , therefore makes technological solutions affordable</a:t>
            </a:r>
          </a:p>
          <a:p>
            <a:pPr marL="342900" indent="-342900">
              <a:lnSpc>
                <a:spcPct val="117999"/>
              </a:lnSpc>
              <a:spcBef>
                <a:spcPts val="500"/>
              </a:spcBef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Makes technological solutions available now.</a:t>
            </a:r>
          </a:p>
          <a:p>
            <a:pPr marL="342900" indent="-342900">
              <a:lnSpc>
                <a:spcPct val="117999"/>
              </a:lnSpc>
              <a:spcBef>
                <a:spcPts val="500"/>
              </a:spcBef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Provide a more efficient service</a:t>
            </a:r>
          </a:p>
          <a:p>
            <a:pPr marL="342900" indent="-342900">
              <a:lnSpc>
                <a:spcPct val="117999"/>
              </a:lnSpc>
              <a:spcBef>
                <a:spcPts val="500"/>
              </a:spcBef>
              <a:buSzPct val="100000"/>
              <a:buFont typeface="Arial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t>Enable clinicians to provide better patient outcomes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Shape 5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r>
              <a:t>DeX </a:t>
            </a:r>
            <a:r>
              <a:rPr sz="2400"/>
              <a:t>allows you to seamlessly turn your phone into a big screen.</a:t>
            </a:r>
            <a:endParaRPr sz="2400"/>
          </a:p>
          <a:p>
            <a:pPr>
              <a:lnSpc>
                <a:spcPct val="117999"/>
              </a:lnSpc>
              <a:defRPr sz="2400"/>
            </a:pPr>
            <a:r>
              <a:t>Just dock your phone into the DeX Station, connect that to any screen and within seconds all the information in your phone is accessible on the big screen. </a:t>
            </a:r>
          </a:p>
          <a:p>
            <a:pPr>
              <a:lnSpc>
                <a:spcPct val="117999"/>
              </a:lnSpc>
              <a:defRPr sz="2400"/>
            </a:pPr>
            <a:r>
              <a:t>Simply un-dock and pop your mobile back in your pocket. No need to lug your heavy lap top around.</a:t>
            </a:r>
          </a:p>
          <a:p>
            <a:pPr>
              <a:lnSpc>
                <a:spcPct val="117999"/>
              </a:lnSpc>
              <a:defRPr sz="2400"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6" name="Shape 5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</a:p>
          <a:p>
            <a:pPr>
              <a:lnSpc>
                <a:spcPct val="117999"/>
              </a:lnSpc>
            </a:pPr>
            <a:r>
              <a:t>Customisation - </a:t>
            </a:r>
            <a:r>
              <a:rPr>
                <a:latin typeface="Samsung Sharp Sans Medium"/>
                <a:ea typeface="Samsung Sharp Sans Medium"/>
                <a:cs typeface="Samsung Sharp Sans Medium"/>
                <a:sym typeface="Samsung Sharp Sans Medium"/>
              </a:rPr>
              <a:t>With Knox, you can create new and enhanced mobile experiences for you, your teams and your business’s customers.</a:t>
            </a:r>
            <a:endParaRPr>
              <a:latin typeface="Samsung Sharp Sans Medium"/>
              <a:ea typeface="Samsung Sharp Sans Medium"/>
              <a:cs typeface="Samsung Sharp Sans Medium"/>
              <a:sym typeface="Samsung Sharp Sans Medium"/>
            </a:endParaRPr>
          </a:p>
          <a:p>
            <a:pPr>
              <a:lnSpc>
                <a:spcPct val="117999"/>
              </a:lnSpc>
              <a:defRPr>
                <a:latin typeface="Samsung Sharp Sans Medium"/>
                <a:ea typeface="Samsung Sharp Sans Medium"/>
                <a:cs typeface="Samsung Sharp Sans Medium"/>
                <a:sym typeface="Samsung Sharp Sans Medium"/>
              </a:defRPr>
            </a:pPr>
            <a:r>
              <a:t>Deployment - With Knox you can keep users productive with new mobile devices that are switched on and ready to work straight out of the box</a:t>
            </a:r>
          </a:p>
          <a:p>
            <a:pPr>
              <a:lnSpc>
                <a:spcPct val="117999"/>
              </a:lnSpc>
              <a:defRPr>
                <a:latin typeface="Samsung Sharp Sans Medium"/>
                <a:ea typeface="Samsung Sharp Sans Medium"/>
                <a:cs typeface="Samsung Sharp Sans Medium"/>
                <a:sym typeface="Samsung Sharp Sans Medium"/>
              </a:defRPr>
            </a:pPr>
            <a:r>
              <a:t>Managemetn - With Knox, mobile management comes easy – whether you’re looking after tens or tens of thousands of smartphones and tablets.</a:t>
            </a:r>
          </a:p>
          <a:p>
            <a:pPr>
              <a:lnSpc>
                <a:spcPct val="117999"/>
              </a:lnSpc>
              <a:defRPr>
                <a:latin typeface="Samsung Sharp Sans Medium"/>
                <a:ea typeface="Samsung Sharp Sans Medium"/>
                <a:cs typeface="Samsung Sharp Sans Medium"/>
                <a:sym typeface="Samsung Sharp Sans Medium"/>
              </a:defRPr>
            </a:pPr>
            <a:r>
              <a:t>Multi pesonna – With Knox you can separate personal and work data to ensure your business and team’s privacy are both protected</a:t>
            </a:r>
          </a:p>
          <a:p>
            <a:pPr>
              <a:lnSpc>
                <a:spcPct val="117999"/>
              </a:lnSpc>
              <a:defRPr>
                <a:latin typeface="Samsung Sharp Sans Medium"/>
                <a:ea typeface="Samsung Sharp Sans Medium"/>
                <a:cs typeface="Samsung Sharp Sans Medium"/>
                <a:sym typeface="Samsung Sharp Sans Medium"/>
              </a:defRPr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Shape 6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</a:lvl1pPr>
          </a:lstStyle>
          <a:p>
            <a:pPr/>
            <a:r>
              <a:t>Opportunity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7" name="Shape 6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r>
              <a:t>DeX </a:t>
            </a:r>
            <a:r>
              <a:rPr sz="2400"/>
              <a:t>allows you to seamlessly turn your phone into a big screen.</a:t>
            </a:r>
            <a:endParaRPr sz="2400"/>
          </a:p>
          <a:p>
            <a:pPr>
              <a:lnSpc>
                <a:spcPct val="117999"/>
              </a:lnSpc>
              <a:defRPr sz="2400"/>
            </a:pPr>
            <a:r>
              <a:t>Just dock your phone into the DeX Station, connect that to any screen and within seconds all the information in your phone is accessible on the big screen. </a:t>
            </a:r>
          </a:p>
          <a:p>
            <a:pPr>
              <a:lnSpc>
                <a:spcPct val="117999"/>
              </a:lnSpc>
              <a:defRPr sz="2400"/>
            </a:pPr>
            <a:r>
              <a:t>Simply un-dock and pop your mobile back in your pocket. No need to lug your heavy lap top around.</a:t>
            </a:r>
          </a:p>
          <a:p>
            <a:pPr>
              <a:lnSpc>
                <a:spcPct val="117999"/>
              </a:lnSpc>
              <a:defRPr sz="2400"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hape 3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Electronic Patient Records have significantly raised the data collection burden on clinicians.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This list was spotted on the wall of a clinic in Sunderland and is a list of all the data fields that need to be filled in by the clinician at first appointment.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All to be typed by people who can’t type, and all before you get to “What can we help you with?”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WE HAVE DIGITALLY HANDICAPPED CLINICIANS only 25% of whose time is spent in front of the patient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hape 3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Other Industries get the customer to log in and do most of the admin BEFORE entering the service. E.g. Easyjet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Shape 3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We the NHS must be the only organization in the world not collecting the customers email address.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We currently spend £14k per week on a typing pool to transcribe clinicians notes into Rio. With speech recognition and virtual robots doing the typing we can liberate clinical and admin time.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GET THE MACHINES TO DO THE WORK.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Shape 3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 HAPPIER WORKFORCE WHO CAN WORK SECURELY FROM ANYWHERE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hape 3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BECAUSE WE HAVE THE PATIENTS EMAIL ADRESS WE CAN GET INDUSTRIAL LEVELS OF FEEDBACK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hape 3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WE CURRENTLY SPEND £750K A YEAR POSTAGE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WE CAN DELIVER NTWS TRANSFORMATION FOR THE PRICE OF THE STAMPS!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Shape 3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THOUGH TIMES ARE TOUGH, WE HAVE TO TAKE MENTAL HEALTH ON LINE TO EMPOWER OUR PATIENTS. NTW ARE GOING TO INVEST IN A DIGITAL FUTURE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1" name="Shape 3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Netflix built a global video streaming business by utilising Internet suppliers expensively developed infrastructure.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Blockbuster the video rental shop chain went bust because they failed to adapt and left themselves chained to expensive real estate based model.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The NHS has to adapt to survive and use the infrastructure that’s there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TAKE EXISTING CHEAP TECHNOLOGY AND APPLY IT TO MENTAL HEALTH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amsung_Logo_Lettermark_RGB.JPG" descr="Samsung_Logo_Lettermark_RG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706" y="451555"/>
            <a:ext cx="2643406" cy="404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3717" y="322861"/>
            <a:ext cx="2751840" cy="754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471487" indent="-471487" defTabSz="1300480">
              <a:spcBef>
                <a:spcPts val="9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9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9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9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31720" indent="-502920" defTabSz="1300480">
              <a:spcBef>
                <a:spcPts val="9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11957543" y="9076266"/>
            <a:ext cx="397019" cy="389268"/>
          </a:xfrm>
          <a:prstGeom prst="rect">
            <a:avLst/>
          </a:prstGeom>
        </p:spPr>
        <p:txBody>
          <a:bodyPr lIns="65022" tIns="65022" rIns="65022" bIns="65022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 slid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/>
          <p:nvPr>
            <p:ph type="title"/>
          </p:nvPr>
        </p:nvSpPr>
        <p:spPr>
          <a:xfrm>
            <a:off x="396240" y="2618775"/>
            <a:ext cx="6206720" cy="1501671"/>
          </a:xfrm>
          <a:prstGeom prst="rect">
            <a:avLst/>
          </a:prstGeom>
        </p:spPr>
        <p:txBody>
          <a:bodyPr anchor="t"/>
          <a:lstStyle>
            <a:lvl1pPr>
              <a:defRPr sz="3800"/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sz="half" idx="1"/>
          </p:nvPr>
        </p:nvSpPr>
        <p:spPr>
          <a:xfrm>
            <a:off x="396240" y="4287520"/>
            <a:ext cx="6206720" cy="4497494"/>
          </a:xfrm>
          <a:prstGeom prst="rect">
            <a:avLst/>
          </a:prstGeom>
        </p:spPr>
        <p:txBody>
          <a:bodyPr/>
          <a:lstStyle>
            <a:lvl1pPr marL="273085" indent="-273085">
              <a:buFont typeface="Arial"/>
              <a:defRPr sz="2400">
                <a:latin typeface="SamsungOne-700C"/>
                <a:ea typeface="SamsungOne-700C"/>
                <a:cs typeface="SamsungOne-700C"/>
                <a:sym typeface="SamsungOne-700C"/>
              </a:defRPr>
            </a:lvl1pPr>
            <a:lvl2pPr marL="297911" indent="-297911">
              <a:buFont typeface="Arial"/>
              <a:defRPr sz="2400">
                <a:latin typeface="SamsungOne-700C"/>
                <a:ea typeface="SamsungOne-700C"/>
                <a:cs typeface="SamsungOne-700C"/>
                <a:sym typeface="SamsungOne-700C"/>
              </a:defRPr>
            </a:lvl2pPr>
            <a:lvl3pPr marL="344950" indent="-344950">
              <a:buFont typeface="Arial"/>
              <a:defRPr sz="2400">
                <a:latin typeface="SamsungOne-700C"/>
                <a:ea typeface="SamsungOne-700C"/>
                <a:cs typeface="SamsungOne-700C"/>
                <a:sym typeface="SamsungOne-700C"/>
              </a:defRPr>
            </a:lvl3pPr>
            <a:lvl4pPr marL="385533" indent="-385533">
              <a:buFont typeface="Arial"/>
              <a:defRPr sz="2400">
                <a:latin typeface="SamsungOne-700C"/>
                <a:ea typeface="SamsungOne-700C"/>
                <a:cs typeface="SamsungOne-700C"/>
                <a:sym typeface="SamsungOne-700C"/>
              </a:defRPr>
            </a:lvl4pPr>
            <a:lvl5pPr marL="385533" indent="-385533">
              <a:buFont typeface="Arial"/>
              <a:defRPr sz="2400">
                <a:latin typeface="SamsungOne-700C"/>
                <a:ea typeface="SamsungOne-700C"/>
                <a:cs typeface="SamsungOne-700C"/>
                <a:sym typeface="SamsungOne-700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/>
          <p:nvPr>
            <p:ph type="title"/>
          </p:nvPr>
        </p:nvSpPr>
        <p:spPr>
          <a:xfrm>
            <a:off x="649217" y="389161"/>
            <a:ext cx="11700224" cy="162628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 -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sz="quarter" idx="1"/>
          </p:nvPr>
        </p:nvSpPr>
        <p:spPr>
          <a:xfrm>
            <a:off x="195073" y="1336603"/>
            <a:ext cx="12614657" cy="650241"/>
          </a:xfrm>
          <a:prstGeom prst="rect">
            <a:avLst/>
          </a:prstGeom>
        </p:spPr>
        <p:txBody>
          <a:bodyPr/>
          <a:lstStyle>
            <a:lvl1pPr>
              <a:buSzPct val="110000"/>
            </a:lvl1pPr>
            <a:lvl2pPr marL="634661" indent="-265496">
              <a:buChar char="–"/>
            </a:lvl2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07992" y="9265921"/>
            <a:ext cx="384303" cy="368351"/>
          </a:xfrm>
          <a:prstGeom prst="rect">
            <a:avLst/>
          </a:prstGeom>
        </p:spPr>
        <p:txBody>
          <a:bodyPr lIns="72822" tIns="72822" rIns="72822" bIns="72822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9" Type="http://schemas.openxmlformats.org/officeDocument/2006/relationships/image" Target="../media/image5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2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2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2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2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2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3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4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Relationship Id="rId4" Type="http://schemas.openxmlformats.org/officeDocument/2006/relationships/image" Target="../media/image12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.jpeg"/><Relationship Id="rId4" Type="http://schemas.openxmlformats.org/officeDocument/2006/relationships/image" Target="../media/image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.png"/><Relationship Id="rId4" Type="http://schemas.openxmlformats.org/officeDocument/2006/relationships/image" Target="../media/image1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.jpeg"/><Relationship Id="rId4" Type="http://schemas.openxmlformats.org/officeDocument/2006/relationships/image" Target="../media/image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1.jpeg"/><Relationship Id="rId8" Type="http://schemas.openxmlformats.org/officeDocument/2006/relationships/image" Target="../media/image2.png"/><Relationship Id="rId9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1.jpeg"/><Relationship Id="rId10" Type="http://schemas.openxmlformats.org/officeDocument/2006/relationships/image" Target="../media/image2.png"/><Relationship Id="rId11" Type="http://schemas.openxmlformats.org/officeDocument/2006/relationships/image" Target="../media/image1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Relationship Id="rId4" Type="http://schemas.openxmlformats.org/officeDocument/2006/relationships/image" Target="../media/image60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23.jpeg"/><Relationship Id="rId4" Type="http://schemas.openxmlformats.org/officeDocument/2006/relationships/image" Target="../media/image61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png"/><Relationship Id="rId4" Type="http://schemas.openxmlformats.org/officeDocument/2006/relationships/image" Target="../media/image1.jpeg"/><Relationship Id="rId5" Type="http://schemas.openxmlformats.org/officeDocument/2006/relationships/image" Target="../media/image65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4" Type="http://schemas.openxmlformats.org/officeDocument/2006/relationships/image" Target="../media/image77.png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1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h.shaw@samsung" TargetMode="External"/><Relationship Id="rId4" Type="http://schemas.openxmlformats.org/officeDocument/2006/relationships/hyperlink" Target="mailto:A.gittens@samsung.com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1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.jpeg"/><Relationship Id="rId5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reen Shot 2018-01-18 at 17.29.03.png" descr="Screen Shot 2018-01-18 at 17.29.0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0936" y="3090333"/>
            <a:ext cx="2140227" cy="25908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168" name="Screen Shot 2018-01-18 at 17.28.50.png" descr="Screen Shot 2018-01-18 at 17.28.5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88861" y="3066870"/>
            <a:ext cx="2155040" cy="25908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169" name="Claire Read B&amp;W.jpg" descr="Claire Read B&amp;W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28726" y="3090333"/>
            <a:ext cx="2381865" cy="25908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170" name="IMG-20111116-00009_400x400.jpg" descr="IMG-20111116-00009_400x400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822171" y="3066870"/>
            <a:ext cx="2151682" cy="25908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171" name="Subtitle 12"/>
          <p:cNvSpPr txBox="1"/>
          <p:nvPr/>
        </p:nvSpPr>
        <p:spPr>
          <a:xfrm>
            <a:off x="923607" y="5872236"/>
            <a:ext cx="2194886" cy="149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algn="l" defTabSz="406908">
              <a:spcBef>
                <a:spcPts val="400"/>
              </a:spcBef>
              <a:defRPr sz="2136">
                <a:latin typeface="Verdana"/>
                <a:ea typeface="Verdana"/>
                <a:cs typeface="Verdana"/>
                <a:sym typeface="Verdana"/>
              </a:defRPr>
            </a:pPr>
            <a:r>
              <a:t>Jon Hoeksma</a:t>
            </a:r>
          </a:p>
          <a:p>
            <a:pPr algn="l" defTabSz="406908">
              <a:spcBef>
                <a:spcPts val="400"/>
              </a:spcBef>
              <a:defRPr b="0" i="1" sz="2136">
                <a:latin typeface="Verdana"/>
                <a:ea typeface="Verdana"/>
                <a:cs typeface="Verdana"/>
                <a:sym typeface="Verdana"/>
              </a:defRPr>
            </a:pPr>
            <a:r>
              <a:t>Editor and chief executive</a:t>
            </a:r>
          </a:p>
          <a:p>
            <a:pPr algn="l" defTabSz="406908">
              <a:spcBef>
                <a:spcPts val="400"/>
              </a:spcBef>
              <a:defRPr b="0" sz="2136">
                <a:latin typeface="Verdana"/>
                <a:ea typeface="Verdana"/>
                <a:cs typeface="Verdana"/>
                <a:sym typeface="Verdana"/>
              </a:defRPr>
            </a:pPr>
            <a:r>
              <a:t>Digital Health</a:t>
            </a:r>
          </a:p>
        </p:txBody>
      </p:sp>
      <p:sp>
        <p:nvSpPr>
          <p:cNvPr id="172" name="Subtitle 12"/>
          <p:cNvSpPr txBox="1"/>
          <p:nvPr/>
        </p:nvSpPr>
        <p:spPr>
          <a:xfrm>
            <a:off x="3869405" y="5872236"/>
            <a:ext cx="2500508" cy="149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algn="l" defTabSz="406908">
              <a:spcBef>
                <a:spcPts val="400"/>
              </a:spcBef>
              <a:defRPr sz="2136">
                <a:latin typeface="Verdana"/>
                <a:ea typeface="Verdana"/>
                <a:cs typeface="Verdana"/>
                <a:sym typeface="Verdana"/>
              </a:defRPr>
            </a:pPr>
            <a:r>
              <a:t>Claire Read</a:t>
            </a:r>
          </a:p>
          <a:p>
            <a:pPr algn="l" defTabSz="406908">
              <a:spcBef>
                <a:spcPts val="400"/>
              </a:spcBef>
              <a:defRPr b="0" i="1" sz="2136">
                <a:latin typeface="Verdana"/>
                <a:ea typeface="Verdana"/>
                <a:cs typeface="Verdana"/>
                <a:sym typeface="Verdana"/>
              </a:defRPr>
            </a:pPr>
            <a:r>
              <a:t>Contributing editor</a:t>
            </a:r>
          </a:p>
          <a:p>
            <a:pPr algn="l" defTabSz="406908">
              <a:spcBef>
                <a:spcPts val="400"/>
              </a:spcBef>
              <a:defRPr b="0" sz="2136">
                <a:latin typeface="Verdana"/>
                <a:ea typeface="Verdana"/>
                <a:cs typeface="Verdana"/>
                <a:sym typeface="Verdana"/>
              </a:defRPr>
            </a:pPr>
            <a:r>
              <a:t>Digital Health</a:t>
            </a:r>
          </a:p>
        </p:txBody>
      </p:sp>
      <p:sp>
        <p:nvSpPr>
          <p:cNvPr id="173" name="Subtitle 12"/>
          <p:cNvSpPr txBox="1"/>
          <p:nvPr/>
        </p:nvSpPr>
        <p:spPr>
          <a:xfrm>
            <a:off x="6931711" y="5836074"/>
            <a:ext cx="2445366" cy="2541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algn="l" defTabSz="406908">
              <a:spcBef>
                <a:spcPts val="400"/>
              </a:spcBef>
              <a:defRPr sz="2136">
                <a:latin typeface="Verdana"/>
                <a:ea typeface="Verdana"/>
                <a:cs typeface="Verdana"/>
                <a:sym typeface="Verdana"/>
              </a:defRPr>
            </a:pPr>
            <a:r>
              <a:t>Professor Joe McDonald</a:t>
            </a:r>
          </a:p>
          <a:p>
            <a:pPr algn="l" defTabSz="406908">
              <a:spcBef>
                <a:spcPts val="400"/>
              </a:spcBef>
              <a:defRPr b="0" sz="2136">
                <a:latin typeface="Verdana"/>
                <a:ea typeface="Verdana"/>
                <a:cs typeface="Verdana"/>
                <a:sym typeface="Verdana"/>
              </a:defRPr>
            </a:pPr>
            <a:r>
              <a:rPr i="1"/>
              <a:t>CCIO</a:t>
            </a:r>
            <a:endParaRPr i="1"/>
          </a:p>
          <a:p>
            <a:pPr algn="l" defTabSz="406908">
              <a:spcBef>
                <a:spcPts val="400"/>
              </a:spcBef>
              <a:defRPr b="0" sz="2136">
                <a:latin typeface="Verdana"/>
                <a:ea typeface="Verdana"/>
                <a:cs typeface="Verdana"/>
                <a:sym typeface="Verdana"/>
              </a:defRPr>
            </a:pPr>
            <a:r>
              <a:t>Northumberland, Tyne and Wear NHS Foundation Trust</a:t>
            </a:r>
          </a:p>
        </p:txBody>
      </p:sp>
      <p:sp>
        <p:nvSpPr>
          <p:cNvPr id="174" name="Subtitle 12"/>
          <p:cNvSpPr txBox="1"/>
          <p:nvPr/>
        </p:nvSpPr>
        <p:spPr>
          <a:xfrm>
            <a:off x="9791727" y="5872236"/>
            <a:ext cx="2218540" cy="149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algn="l" defTabSz="406908">
              <a:spcBef>
                <a:spcPts val="400"/>
              </a:spcBef>
              <a:defRPr sz="2136">
                <a:latin typeface="Verdana"/>
                <a:ea typeface="Verdana"/>
                <a:cs typeface="Verdana"/>
                <a:sym typeface="Verdana"/>
              </a:defRPr>
            </a:pPr>
            <a:r>
              <a:t>Gregg Hardie</a:t>
            </a:r>
          </a:p>
          <a:p>
            <a:pPr algn="l" defTabSz="406908">
              <a:spcBef>
                <a:spcPts val="400"/>
              </a:spcBef>
              <a:defRPr b="0" i="1" sz="2136">
                <a:latin typeface="Verdana"/>
                <a:ea typeface="Verdana"/>
                <a:cs typeface="Verdana"/>
                <a:sym typeface="Verdana"/>
              </a:defRPr>
            </a:pPr>
            <a:r>
              <a:t>Head of public sector</a:t>
            </a:r>
          </a:p>
          <a:p>
            <a:pPr algn="l" defTabSz="406908">
              <a:spcBef>
                <a:spcPts val="400"/>
              </a:spcBef>
              <a:defRPr b="0" sz="2136">
                <a:latin typeface="Verdana"/>
                <a:ea typeface="Verdana"/>
                <a:cs typeface="Verdana"/>
                <a:sym typeface="Verdana"/>
              </a:defRPr>
            </a:pPr>
            <a:r>
              <a:t>Samsung UK</a:t>
            </a:r>
          </a:p>
        </p:txBody>
      </p:sp>
      <p:pic>
        <p:nvPicPr>
          <p:cNvPr id="175" name="Screen Shot 2018-01-18 at 19.44.06.png" descr="Screen Shot 2018-01-18 at 19.44.06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50083" y="234166"/>
            <a:ext cx="6504634" cy="265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Better engagement with patients</a:t>
            </a:r>
          </a:p>
        </p:txBody>
      </p:sp>
      <p:pic>
        <p:nvPicPr>
          <p:cNvPr id="247" name="Better engagement with patients.png" descr="Better engagement with patient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8100" y="2222500"/>
            <a:ext cx="5308600" cy="530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Increased patient safety</a:t>
            </a:r>
          </a:p>
        </p:txBody>
      </p:sp>
      <p:pic>
        <p:nvPicPr>
          <p:cNvPr id="253" name="Increased patient safety.png" descr="Increased patient safet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8100" y="2222500"/>
            <a:ext cx="5308600" cy="530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Better understanding of capacity within hospitals</a:t>
            </a:r>
          </a:p>
        </p:txBody>
      </p:sp>
      <p:pic>
        <p:nvPicPr>
          <p:cNvPr id="259" name="Better understanding of capacity within hospitals.png" descr="Better understanding of capacity within hospital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8100" y="2222500"/>
            <a:ext cx="5308600" cy="530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Less disruption to staff on call</a:t>
            </a:r>
          </a:p>
        </p:txBody>
      </p:sp>
      <p:pic>
        <p:nvPicPr>
          <p:cNvPr id="265" name="Less disruption to staff on call.png" descr="Less disruption to staff on cal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8100" y="2222500"/>
            <a:ext cx="5308600" cy="530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barriers</a:t>
            </a:r>
          </a:p>
        </p:txBody>
      </p:sp>
      <p:pic>
        <p:nvPicPr>
          <p:cNvPr id="271" name="Barrier Icon.png" descr="Barrier Ico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20438" y="1965558"/>
            <a:ext cx="6563924" cy="5822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barriers</a:t>
            </a:r>
          </a:p>
        </p:txBody>
      </p:sp>
      <p:pic>
        <p:nvPicPr>
          <p:cNvPr id="277" name="Screen Shot 2018-01-18 at 19.19.51.png" descr="Screen Shot 2018-01-18 at 19.19.5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87657" y="2240184"/>
            <a:ext cx="2527301" cy="124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Screen Shot 2018-01-18 at 19.20.06.png" descr="Screen Shot 2018-01-18 at 19.20.0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63721" y="3528028"/>
            <a:ext cx="6604001" cy="129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Screen Shot 2018-01-18 at 19.20.15.png" descr="Screen Shot 2018-01-18 at 19.20.1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53122" y="4866671"/>
            <a:ext cx="7391401" cy="130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Screen Shot 2018-01-18 at 19.20.24.png" descr="Screen Shot 2018-01-18 at 19.20.2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54342" y="6218015"/>
            <a:ext cx="7162801" cy="1295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  <p:bldP build="whole" bldLvl="1" animBg="1" rev="0" advAuto="0" spid="279" grpId="2"/>
      <p:bldP build="whole" bldLvl="1" animBg="1" rev="0" advAuto="0" spid="280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barriers</a:t>
            </a:r>
          </a:p>
        </p:txBody>
      </p:sp>
      <p:pic>
        <p:nvPicPr>
          <p:cNvPr id="286" name="Screen Shot 2018-01-18 at 19.20.31.png" descr="Screen Shot 2018-01-18 at 19.20.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1812" y="1833784"/>
            <a:ext cx="6604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Screen Shot 2018-01-18 at 19.20.39.png" descr="Screen Shot 2018-01-18 at 19.20.3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51100" y="3559778"/>
            <a:ext cx="810260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Screen Shot 2018-01-18 at 19.20.47.png" descr="Screen Shot 2018-01-18 at 19.20.4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92450" y="4866671"/>
            <a:ext cx="458470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Screen Shot 2018-01-18 at 19.20.54.png" descr="Screen Shot 2018-01-18 at 19.20.5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03253" y="6801938"/>
            <a:ext cx="4292601" cy="177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3"/>
      <p:bldP build="whole" bldLvl="1" animBg="1" rev="0" advAuto="0" spid="287" grpId="2"/>
      <p:bldP build="whole" bldLvl="1" animBg="1" rev="0" advAuto="0" spid="286" grpId="1"/>
      <p:bldP build="whole" bldLvl="1" animBg="1" rev="0" advAuto="0" spid="289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Cybersecurity</a:t>
            </a:r>
          </a:p>
        </p:txBody>
      </p:sp>
      <p:pic>
        <p:nvPicPr>
          <p:cNvPr id="295" name="Feeling Secure.jpg" descr="Feeling Secur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0349" y="2421072"/>
            <a:ext cx="10564102" cy="4911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Lacking apps</a:t>
            </a:r>
          </a:p>
        </p:txBody>
      </p:sp>
      <p:pic>
        <p:nvPicPr>
          <p:cNvPr id="301" name="Build it and they will come cropped.jpg" descr="Build it and they will come cropped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6867" y="2466913"/>
            <a:ext cx="11751066" cy="4819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Solutions</a:t>
            </a:r>
          </a:p>
        </p:txBody>
      </p:sp>
      <p:pic>
        <p:nvPicPr>
          <p:cNvPr id="307" name="Solution Icon.png" descr="Solution Ico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46996" y="1681693"/>
            <a:ext cx="4910808" cy="6390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Claire Read B&amp;W.jpg" descr="Claire Read B&amp;W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62531" y="3480579"/>
            <a:ext cx="2381866" cy="25908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181" name="Subtitle 12"/>
          <p:cNvSpPr txBox="1"/>
          <p:nvPr/>
        </p:nvSpPr>
        <p:spPr>
          <a:xfrm>
            <a:off x="8503210" y="6262483"/>
            <a:ext cx="2500508" cy="149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algn="l" defTabSz="406908">
              <a:spcBef>
                <a:spcPts val="400"/>
              </a:spcBef>
              <a:defRPr sz="2136">
                <a:latin typeface="Verdana"/>
                <a:ea typeface="Verdana"/>
                <a:cs typeface="Verdana"/>
                <a:sym typeface="Verdana"/>
              </a:defRPr>
            </a:pPr>
            <a:r>
              <a:t>Claire Read</a:t>
            </a:r>
          </a:p>
          <a:p>
            <a:pPr algn="l" defTabSz="406908">
              <a:spcBef>
                <a:spcPts val="400"/>
              </a:spcBef>
              <a:defRPr b="0" i="1" sz="2136">
                <a:latin typeface="Verdana"/>
                <a:ea typeface="Verdana"/>
                <a:cs typeface="Verdana"/>
                <a:sym typeface="Verdana"/>
              </a:defRPr>
            </a:pPr>
            <a:r>
              <a:t>Contributing editor</a:t>
            </a:r>
          </a:p>
          <a:p>
            <a:pPr algn="l" defTabSz="406908">
              <a:spcBef>
                <a:spcPts val="400"/>
              </a:spcBef>
              <a:defRPr b="0" sz="2136">
                <a:latin typeface="Verdana"/>
                <a:ea typeface="Verdana"/>
                <a:cs typeface="Verdana"/>
                <a:sym typeface="Verdana"/>
              </a:defRPr>
            </a:pPr>
            <a:r>
              <a:t>Digital Health</a:t>
            </a:r>
          </a:p>
        </p:txBody>
      </p:sp>
      <p:pic>
        <p:nvPicPr>
          <p:cNvPr id="182" name="Screen Shot 2018-01-18 at 19.44.06.png" descr="Screen Shot 2018-01-18 at 19.44.0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2616" y="3549650"/>
            <a:ext cx="6504635" cy="265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Title 11"/>
          <p:cNvSpPr txBox="1"/>
          <p:nvPr/>
        </p:nvSpPr>
        <p:spPr>
          <a:xfrm>
            <a:off x="719665" y="-122437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Solutions</a:t>
            </a:r>
          </a:p>
        </p:txBody>
      </p:sp>
      <p:pic>
        <p:nvPicPr>
          <p:cNvPr id="313" name="Screen Shot 2018-01-18 at 19.30.22.png" descr="Screen Shot 2018-01-18 at 19.30.2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95550" y="1245989"/>
            <a:ext cx="8013700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Screen Shot 2018-01-18 at 19.30.30.png" descr="Screen Shot 2018-01-18 at 19.30.3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91316" y="2578232"/>
            <a:ext cx="35179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Screen Shot 2018-01-18 at 19.30.39.png" descr="Screen Shot 2018-01-18 at 19.30.3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89200" y="3923175"/>
            <a:ext cx="4165600" cy="132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Screen Shot 2018-01-18 at 19.30.46.png" descr="Screen Shot 2018-01-18 at 19.30.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92639" y="5318918"/>
            <a:ext cx="84709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Screen Shot 2018-01-18 at 19.30.55.png" descr="Screen Shot 2018-01-18 at 19.30.5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514600" y="6698655"/>
            <a:ext cx="7975600" cy="168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" grpId="3"/>
      <p:bldP build="whole" bldLvl="1" animBg="1" rev="0" advAuto="0" spid="315" grpId="2"/>
      <p:bldP build="whole" bldLvl="1" animBg="1" rev="0" advAuto="0" spid="317" grpId="4"/>
      <p:bldP build="whole" bldLvl="1" animBg="1" rev="0" advAuto="0" spid="3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itle 11"/>
          <p:cNvSpPr txBox="1"/>
          <p:nvPr/>
        </p:nvSpPr>
        <p:spPr>
          <a:xfrm>
            <a:off x="719665" y="-122437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challenge</a:t>
            </a:r>
          </a:p>
        </p:txBody>
      </p:sp>
      <p:pic>
        <p:nvPicPr>
          <p:cNvPr id="323" name="Screen Shot 2018-01-18 at 19.40.49.png" descr="Screen Shot 2018-01-18 at 19.40.4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9984" y="3047967"/>
            <a:ext cx="11864832" cy="365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Body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6" name="E21DF83D-3A89-434E-90AC-625EB7450F32" descr="E21DF83D-3A89-434E-90AC-625EB7450F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803" y="1401577"/>
            <a:ext cx="12408897" cy="8267857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Rectangle 3"/>
          <p:cNvSpPr txBox="1"/>
          <p:nvPr/>
        </p:nvSpPr>
        <p:spPr>
          <a:xfrm>
            <a:off x="230803" y="8240076"/>
            <a:ext cx="12491284" cy="1186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defTabSz="130048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= </a:t>
            </a:r>
          </a:p>
          <a:p>
            <a:pPr defTabSz="130048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Digitally Empowered Patient</a:t>
            </a:r>
            <a:br/>
          </a:p>
        </p:txBody>
      </p:sp>
      <p:sp>
        <p:nvSpPr>
          <p:cNvPr id="328" name="Rectangle 1"/>
          <p:cNvSpPr txBox="1"/>
          <p:nvPr/>
        </p:nvSpPr>
        <p:spPr>
          <a:xfrm>
            <a:off x="230803" y="3181317"/>
            <a:ext cx="12345889" cy="475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defTabSz="130048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Digitally Equipped Trust  + Mobile Enabled Clinician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Box 2"/>
          <p:cNvSpPr txBox="1"/>
          <p:nvPr/>
        </p:nvSpPr>
        <p:spPr>
          <a:xfrm>
            <a:off x="381563" y="1643662"/>
            <a:ext cx="3838347" cy="611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>
            <a:lvl1pPr algn="l" defTabSz="1300480">
              <a:defRPr b="0" sz="3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NTW patient profile</a:t>
            </a:r>
          </a:p>
        </p:txBody>
      </p:sp>
      <p:sp>
        <p:nvSpPr>
          <p:cNvPr id="331" name="TextBox 4"/>
          <p:cNvSpPr txBox="1"/>
          <p:nvPr/>
        </p:nvSpPr>
        <p:spPr>
          <a:xfrm>
            <a:off x="609600" y="2546773"/>
            <a:ext cx="11132090" cy="647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/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300480">
              <a:defRPr b="0" sz="3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320,000</a:t>
            </a:r>
            <a:r>
              <a:rPr sz="2400">
                <a:solidFill>
                  <a:srgbClr val="000000"/>
                </a:solidFill>
              </a:rPr>
              <a:t> patients treated by NTW since 2006</a:t>
            </a:r>
            <a:endParaRPr sz="2400">
              <a:solidFill>
                <a:srgbClr val="000000"/>
              </a:solidFill>
            </a:endParaRP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300480">
              <a:defRPr b="0" sz="3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40,000 </a:t>
            </a:r>
            <a:r>
              <a:rPr sz="2400">
                <a:solidFill>
                  <a:srgbClr val="000000"/>
                </a:solidFill>
              </a:rPr>
              <a:t>current patients at any given time but </a:t>
            </a:r>
            <a:r>
              <a:rPr sz="3400"/>
              <a:t>&lt; 600 </a:t>
            </a:r>
            <a:r>
              <a:rPr sz="2400">
                <a:solidFill>
                  <a:srgbClr val="000000"/>
                </a:solidFill>
              </a:rPr>
              <a:t>of these are inpatients</a:t>
            </a:r>
            <a:endParaRPr sz="2400">
              <a:solidFill>
                <a:srgbClr val="000000"/>
              </a:solidFill>
            </a:endParaRPr>
          </a:p>
          <a:p>
            <a:pPr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300480">
              <a:defRPr b="0" sz="3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63% </a:t>
            </a:r>
            <a:r>
              <a:rPr sz="2400">
                <a:solidFill>
                  <a:srgbClr val="000000"/>
                </a:solidFill>
              </a:rPr>
              <a:t>of current patients are long-term (&gt; 3 years)</a:t>
            </a:r>
            <a:endParaRPr sz="2400">
              <a:solidFill>
                <a:srgbClr val="000000"/>
              </a:solidFill>
            </a:endParaRPr>
          </a:p>
          <a:p>
            <a:pPr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300480">
              <a:defRPr b="0" sz="3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&gt; 90% </a:t>
            </a:r>
            <a:r>
              <a:rPr sz="2400">
                <a:solidFill>
                  <a:srgbClr val="000000"/>
                </a:solidFill>
              </a:rPr>
              <a:t>have never been an inpatient</a:t>
            </a:r>
            <a:endParaRPr sz="2400">
              <a:solidFill>
                <a:srgbClr val="000000"/>
              </a:solidFill>
            </a:endParaRPr>
          </a:p>
          <a:p>
            <a:pPr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Majority of patients are seen in the community and have multiple health needs.</a:t>
            </a:r>
          </a:p>
          <a:p>
            <a:pPr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Staff need to ensure continuity of recording and constant access to records.</a:t>
            </a:r>
          </a:p>
          <a:p>
            <a:pPr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Our records, like our staff need to be mobile!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2"/>
          <p:cNvSpPr txBox="1"/>
          <p:nvPr/>
        </p:nvSpPr>
        <p:spPr>
          <a:xfrm>
            <a:off x="462845" y="1643662"/>
            <a:ext cx="2374275" cy="611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>
            <a:lvl1pPr algn="l" defTabSz="1300480">
              <a:defRPr b="0" sz="3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About NTW</a:t>
            </a:r>
          </a:p>
        </p:txBody>
      </p:sp>
      <p:sp>
        <p:nvSpPr>
          <p:cNvPr id="334" name="TextBox 4"/>
          <p:cNvSpPr txBox="1"/>
          <p:nvPr/>
        </p:nvSpPr>
        <p:spPr>
          <a:xfrm>
            <a:off x="462845" y="2206762"/>
            <a:ext cx="6109500" cy="655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marL="404812" indent="-404812" algn="l" defTabSz="1300480">
              <a:buSzPct val="100000"/>
              <a:buFont typeface="Arial"/>
              <a:buChar char="•"/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Formed in 2006 following merger of 3 separate Trusts.</a:t>
            </a:r>
          </a:p>
          <a:p>
            <a:pPr marL="404812" indent="-404812" algn="l" defTabSz="1300480">
              <a:buSzPct val="100000"/>
              <a:buFont typeface="Arial"/>
              <a:buChar char="•"/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One of the largest mental health and disability trusts in England.</a:t>
            </a:r>
          </a:p>
          <a:p>
            <a:pPr marL="404812" indent="-404812" algn="l" defTabSz="1300480">
              <a:buSzPct val="100000"/>
              <a:buFont typeface="Arial"/>
              <a:buChar char="•"/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Employs over 6,500 staff. </a:t>
            </a:r>
          </a:p>
          <a:p>
            <a:pPr marL="404812" indent="-404812" algn="l" defTabSz="1300480">
              <a:buSzPct val="100000"/>
              <a:buFont typeface="Arial"/>
              <a:buChar char="•"/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Budget over £300m.</a:t>
            </a:r>
          </a:p>
          <a:p>
            <a:pPr marL="404812" indent="-404812" algn="l" defTabSz="1300480">
              <a:buSzPct val="100000"/>
              <a:buFont typeface="Arial"/>
              <a:buChar char="•"/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Serving a population of over 1.4 million.</a:t>
            </a:r>
          </a:p>
          <a:p>
            <a:pPr marL="404812" indent="-404812" algn="l" defTabSz="1300480">
              <a:buSzPct val="100000"/>
              <a:buFont typeface="Arial"/>
              <a:buChar char="•"/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Covering an area of 2,200 square miles</a:t>
            </a:r>
          </a:p>
          <a:p>
            <a:pPr algn="l" defTabSz="1300480">
              <a:defRPr b="0" sz="3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3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7717" t="31709" r="1592" b="11871"/>
          <a:stretch>
            <a:fillRect/>
          </a:stretch>
        </p:blipFill>
        <p:spPr>
          <a:xfrm>
            <a:off x="7218551" y="1971955"/>
            <a:ext cx="5598147" cy="7144922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traight Connector 7"/>
          <p:cNvSpPr/>
          <p:nvPr/>
        </p:nvSpPr>
        <p:spPr>
          <a:xfrm flipH="1">
            <a:off x="9325372" y="2159349"/>
            <a:ext cx="219006" cy="268678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2" tIns="65022" rIns="65022" bIns="65022"/>
          <a:lstStyle/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7" name="Straight Connector 8"/>
          <p:cNvSpPr/>
          <p:nvPr/>
        </p:nvSpPr>
        <p:spPr>
          <a:xfrm>
            <a:off x="9325371" y="2428026"/>
            <a:ext cx="110633" cy="322865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2" tIns="65022" rIns="65022" bIns="65022"/>
          <a:lstStyle/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8" name="Straight Connector 9"/>
          <p:cNvSpPr/>
          <p:nvPr/>
        </p:nvSpPr>
        <p:spPr>
          <a:xfrm flipH="1">
            <a:off x="8955097" y="2750887"/>
            <a:ext cx="426722" cy="438012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2" tIns="65022" rIns="65022" bIns="65022"/>
          <a:lstStyle/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9" name="Straight Connector 10"/>
          <p:cNvSpPr/>
          <p:nvPr/>
        </p:nvSpPr>
        <p:spPr>
          <a:xfrm>
            <a:off x="8955096" y="3188896"/>
            <a:ext cx="212233" cy="659274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2" tIns="65022" rIns="65022" bIns="65022"/>
          <a:lstStyle/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0" name="Straight Connector 11"/>
          <p:cNvSpPr/>
          <p:nvPr/>
        </p:nvSpPr>
        <p:spPr>
          <a:xfrm flipV="1">
            <a:off x="9167327" y="3685607"/>
            <a:ext cx="1054386" cy="162563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2" tIns="65022" rIns="65022" bIns="65022"/>
          <a:lstStyle/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Box 2"/>
          <p:cNvSpPr txBox="1"/>
          <p:nvPr/>
        </p:nvSpPr>
        <p:spPr>
          <a:xfrm>
            <a:off x="381563" y="1643662"/>
            <a:ext cx="3382300" cy="611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>
            <a:lvl1pPr algn="l" defTabSz="1300480">
              <a:defRPr b="0" sz="3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NTW Geography</a:t>
            </a:r>
          </a:p>
        </p:txBody>
      </p:sp>
      <p:pic>
        <p:nvPicPr>
          <p:cNvPr id="34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2956" y="1581101"/>
            <a:ext cx="5434473" cy="7960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786505"/>
            <a:ext cx="7106030" cy="2281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63631" y="6042138"/>
            <a:ext cx="3224057" cy="3226736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lide Number Placeholder 1"/>
          <p:cNvSpPr txBox="1"/>
          <p:nvPr>
            <p:ph type="sldNum" sz="quarter" idx="4294967295"/>
          </p:nvPr>
        </p:nvSpPr>
        <p:spPr>
          <a:xfrm>
            <a:off x="11957541" y="9076266"/>
            <a:ext cx="397019" cy="38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" grpId="1"/>
      <p:bldP build="whole" bldLvl="1" animBg="1" rev="0" advAuto="0" spid="345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" name="Chart 13"/>
          <p:cNvGraphicFramePr/>
          <p:nvPr/>
        </p:nvGraphicFramePr>
        <p:xfrm>
          <a:off x="2431661" y="4011722"/>
          <a:ext cx="8029845" cy="3840029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349" name="Rectangle 9"/>
          <p:cNvSpPr txBox="1"/>
          <p:nvPr/>
        </p:nvSpPr>
        <p:spPr>
          <a:xfrm>
            <a:off x="243840" y="2204704"/>
            <a:ext cx="12192459" cy="1206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In 2014</a:t>
            </a:r>
            <a:r>
              <a:rPr sz="3800">
                <a:solidFill>
                  <a:srgbClr val="0070C0"/>
                </a:solidFill>
              </a:rPr>
              <a:t>, 38 million adults (76%)</a:t>
            </a:r>
            <a:r>
              <a:t> in Great Britain 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accessed the </a:t>
            </a:r>
            <a:r>
              <a:rPr sz="3800">
                <a:solidFill>
                  <a:srgbClr val="0070C0"/>
                </a:solidFill>
              </a:rPr>
              <a:t>Internet every day</a:t>
            </a:r>
          </a:p>
        </p:txBody>
      </p:sp>
      <p:sp>
        <p:nvSpPr>
          <p:cNvPr id="350" name="Rectangle 10"/>
          <p:cNvSpPr txBox="1"/>
          <p:nvPr/>
        </p:nvSpPr>
        <p:spPr>
          <a:xfrm>
            <a:off x="4761405" y="8153962"/>
            <a:ext cx="8909792" cy="1206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In 2014, </a:t>
            </a:r>
            <a:r>
              <a:rPr sz="3800">
                <a:solidFill>
                  <a:srgbClr val="0070C0"/>
                </a:solidFill>
              </a:rPr>
              <a:t>74%</a:t>
            </a:r>
            <a:r>
              <a:t> of all adults</a:t>
            </a:r>
            <a:r>
              <a:rPr sz="3800">
                <a:solidFill>
                  <a:srgbClr val="0070C0"/>
                </a:solidFill>
              </a:rPr>
              <a:t> bought goods or services online</a:t>
            </a:r>
            <a:r>
              <a:t>, up from </a:t>
            </a:r>
            <a:r>
              <a:rPr sz="3800">
                <a:solidFill>
                  <a:srgbClr val="0070C0"/>
                </a:solidFill>
              </a:rPr>
              <a:t>53%</a:t>
            </a:r>
            <a:r>
              <a:t> in </a:t>
            </a:r>
            <a:r>
              <a:rPr sz="3800">
                <a:solidFill>
                  <a:srgbClr val="0070C0"/>
                </a:solidFill>
              </a:rPr>
              <a:t>2008</a:t>
            </a:r>
            <a:r>
              <a:t>.</a:t>
            </a:r>
          </a:p>
        </p:txBody>
      </p:sp>
      <p:pic>
        <p:nvPicPr>
          <p:cNvPr id="35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841" y="8720304"/>
            <a:ext cx="2059694" cy="490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576275" y="2355645"/>
            <a:ext cx="7852038" cy="5889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Flowchart: Off-page Connector 4"/>
          <p:cNvSpPr/>
          <p:nvPr/>
        </p:nvSpPr>
        <p:spPr>
          <a:xfrm rot="16200000">
            <a:off x="3667055" y="95640"/>
            <a:ext cx="6445528" cy="11104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rgbClr val="6BA1FF"/>
          </a:solidFill>
          <a:ln w="25400">
            <a:solidFill>
              <a:srgbClr val="9999BA"/>
            </a:solidFill>
          </a:ln>
        </p:spPr>
        <p:txBody>
          <a:bodyPr lIns="65022" tIns="65022" rIns="65022" bIns="65022" anchor="ctr"/>
          <a:lstStyle/>
          <a:p>
            <a:pPr defTabSz="1300480"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0" name="TextBox 5"/>
          <p:cNvSpPr txBox="1"/>
          <p:nvPr/>
        </p:nvSpPr>
        <p:spPr>
          <a:xfrm>
            <a:off x="1445603" y="2815588"/>
            <a:ext cx="7126605" cy="1601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/>
          <a:p>
            <a:pPr algn="l" defTabSz="130048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GP Refers Patient Electronically</a:t>
            </a:r>
          </a:p>
          <a:p>
            <a:pPr algn="l" defTabSz="130048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The referral includes email address </a:t>
            </a:r>
          </a:p>
          <a:p>
            <a:pPr algn="l" defTabSz="130048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and mobile number</a:t>
            </a:r>
          </a:p>
        </p:txBody>
      </p:sp>
      <p:sp>
        <p:nvSpPr>
          <p:cNvPr id="361" name="Rectangle 2"/>
          <p:cNvSpPr txBox="1"/>
          <p:nvPr/>
        </p:nvSpPr>
        <p:spPr>
          <a:xfrm>
            <a:off x="1445602" y="5612043"/>
            <a:ext cx="10116950" cy="1601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l" defTabSz="130048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Electronic System processes incoming referral, updates or creates the demographic record and referral and notifies clinician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Flowchart: Off-page Connector 4"/>
          <p:cNvSpPr/>
          <p:nvPr/>
        </p:nvSpPr>
        <p:spPr>
          <a:xfrm rot="16200000">
            <a:off x="3547179" y="687069"/>
            <a:ext cx="5786245" cy="10116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rgbClr val="6BA1FF"/>
          </a:solidFill>
          <a:ln w="25400">
            <a:solidFill>
              <a:srgbClr val="9999BA"/>
            </a:solidFill>
          </a:ln>
        </p:spPr>
        <p:txBody>
          <a:bodyPr lIns="65022" tIns="65022" rIns="65022" bIns="65022" anchor="ctr"/>
          <a:lstStyle/>
          <a:p>
            <a:pPr defTabSz="1300480"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6" name="TextBox 5"/>
          <p:cNvSpPr txBox="1"/>
          <p:nvPr/>
        </p:nvSpPr>
        <p:spPr>
          <a:xfrm>
            <a:off x="1381829" y="2977403"/>
            <a:ext cx="8909794" cy="1601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algn="l" defTabSz="130048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Clinician reviews referral and selects assessment forms </a:t>
            </a:r>
          </a:p>
          <a:p>
            <a:pPr algn="l" defTabSz="130048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to be completed by the patient.</a:t>
            </a:r>
          </a:p>
        </p:txBody>
      </p:sp>
      <p:pic>
        <p:nvPicPr>
          <p:cNvPr id="36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3253" y="5147882"/>
            <a:ext cx="8141548" cy="3982724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Rectangle 2"/>
          <p:cNvSpPr txBox="1"/>
          <p:nvPr/>
        </p:nvSpPr>
        <p:spPr>
          <a:xfrm>
            <a:off x="1381829" y="5144151"/>
            <a:ext cx="3481425" cy="3087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algn="l" defTabSz="130048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An automated welcome email is sent to the Patient with a link to complete </a:t>
            </a:r>
          </a:p>
          <a:p>
            <a:pPr algn="l" defTabSz="130048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assessments.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Screen Shot 2018-01-18 at 18.07.59.png" descr="Screen Shot 2018-01-18 at 18.07.5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5017" y="2636670"/>
            <a:ext cx="4726536" cy="130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reen Shot 2018-01-18 at 18.09.34.png" descr="Screen Shot 2018-01-18 at 18.09.3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2317" y="2682987"/>
            <a:ext cx="5996637" cy="1636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18-01-18 at 18.09.49.png" descr="Screen Shot 2018-01-18 at 18.09.4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47184" y="6218974"/>
            <a:ext cx="5087530" cy="141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creen Shot 2018-01-18 at 18.10.05.png" descr="Screen Shot 2018-01-18 at 18.10.0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93540" y="4465411"/>
            <a:ext cx="4359239" cy="123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creen Shot 2018-01-18 at 18.10.27.png" descr="Screen Shot 2018-01-18 at 18.10.2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8739" y="4817589"/>
            <a:ext cx="5723792" cy="1230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Screen Shot 2018-01-18 at 18.11.01.png" descr="Screen Shot 2018-01-18 at 18.11.0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2180" y="6755597"/>
            <a:ext cx="5087531" cy="111507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itle 11"/>
          <p:cNvSpPr txBox="1"/>
          <p:nvPr/>
        </p:nvSpPr>
        <p:spPr>
          <a:xfrm>
            <a:off x="719665" y="355929"/>
            <a:ext cx="11565470" cy="182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growth of technology-assisted mobile working in the NHS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Class="entr" nodeType="afterEffect" presetSubtype="16" presetID="23" grpId="4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Class="entr" nodeType="afterEffect" presetSubtype="16" presetID="23" grpId="6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3"/>
      <p:bldP build="whole" bldLvl="1" animBg="1" rev="0" advAuto="0" spid="192" grpId="5"/>
      <p:bldP build="whole" bldLvl="1" animBg="1" rev="0" advAuto="0" spid="188" grpId="1"/>
      <p:bldP build="whole" bldLvl="1" animBg="1" rev="0" advAuto="0" spid="190" grpId="2"/>
      <p:bldP build="whole" bldLvl="1" animBg="1" rev="0" advAuto="0" spid="187" grpId="4"/>
      <p:bldP build="whole" bldLvl="1" animBg="1" rev="0" advAuto="0" spid="189" grpId="6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ontent Placeholder 2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  <a:r>
              <a:t>A View of the Primary Care Record</a:t>
            </a:r>
          </a:p>
          <a:p>
            <a:pPr/>
          </a:p>
          <a:p>
            <a:pPr/>
            <a:r>
              <a:t>Mobile Access to Rio</a:t>
            </a:r>
          </a:p>
          <a:p>
            <a:pPr/>
          </a:p>
          <a:p>
            <a:pPr/>
            <a:r>
              <a:t>Accurate real time dictation into Rio from smartphone using inbuilt voice rec</a:t>
            </a:r>
          </a:p>
          <a:p>
            <a:pPr/>
          </a:p>
          <a:p>
            <a:pPr/>
            <a:r>
              <a:t>Video call Enabled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ontent Placeholder 2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  <a:r>
              <a:t>Choice of real or virtual clinic</a:t>
            </a:r>
          </a:p>
          <a:p>
            <a:pPr/>
            <a:r>
              <a:t>Choice of communication mode inc email</a:t>
            </a:r>
          </a:p>
          <a:p>
            <a:pPr/>
            <a:r>
              <a:t>Self check in and assessment</a:t>
            </a:r>
          </a:p>
          <a:p>
            <a:pPr/>
            <a:r>
              <a:t>Repeat Prescriptions</a:t>
            </a:r>
          </a:p>
          <a:p>
            <a:pPr/>
            <a:r>
              <a:t>Peer Support</a:t>
            </a:r>
          </a:p>
          <a:p>
            <a:pPr/>
            <a:r>
              <a:t>Access to self treatment (Mood Gym, Big White Wall etc)</a:t>
            </a:r>
          </a:p>
          <a:p>
            <a:pPr/>
            <a:r>
              <a:t>Automated customer feedback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ontent Placeholder 2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 marL="481828" indent="-481828" defTabSz="1287473"/>
            <a:r>
              <a:t>Less reliance on expensive real estate</a:t>
            </a:r>
          </a:p>
          <a:p>
            <a:pPr marL="481828" indent="-481828" defTabSz="1287473"/>
            <a:r>
              <a:t>More working from home</a:t>
            </a:r>
          </a:p>
          <a:p>
            <a:pPr marL="481828" indent="-481828" defTabSz="1287473"/>
            <a:r>
              <a:t>Less time and money lost to travelling</a:t>
            </a:r>
          </a:p>
          <a:p>
            <a:pPr marL="481828" indent="-481828" defTabSz="1287473"/>
            <a:r>
              <a:t>Reduced admin by clinicians</a:t>
            </a:r>
          </a:p>
          <a:p>
            <a:pPr marL="481828" indent="-481828" defTabSz="1287473"/>
            <a:r>
              <a:t>Physical health targets hit with info from GP</a:t>
            </a:r>
          </a:p>
          <a:p>
            <a:pPr marL="481828" indent="-481828" defTabSz="1287473"/>
            <a:r>
              <a:t>Recruitment out of area</a:t>
            </a:r>
          </a:p>
          <a:p>
            <a:pPr marL="481828" indent="-481828" defTabSz="1287473"/>
            <a:r>
              <a:t>Treat patients out of area</a:t>
            </a:r>
          </a:p>
          <a:p>
            <a:pPr marL="481828" indent="-481828" defTabSz="1287473"/>
            <a:r>
              <a:t>Postage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ontent Placeholder 2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  <a:r>
              <a:t>The digital empowerment of the patient requires</a:t>
            </a:r>
          </a:p>
          <a:p>
            <a:pPr/>
            <a:r>
              <a:t>Courage re Information Governance </a:t>
            </a:r>
          </a:p>
          <a:p>
            <a:pPr/>
            <a:r>
              <a:t>Money</a:t>
            </a:r>
          </a:p>
          <a:p>
            <a:pPr/>
          </a:p>
          <a:p>
            <a:pPr/>
            <a:r>
              <a:t>The system suppliers will not deliver this vision, we will have to do it ourselves. Now is  time to invest in 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rcRect l="0" t="896" r="0" b="895"/>
          <a:stretch>
            <a:fillRect/>
          </a:stretch>
        </p:blipFill>
        <p:spPr>
          <a:xfrm>
            <a:off x="1484242" y="3852684"/>
            <a:ext cx="9553682" cy="534999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TextBox 4"/>
          <p:cNvSpPr txBox="1"/>
          <p:nvPr/>
        </p:nvSpPr>
        <p:spPr>
          <a:xfrm>
            <a:off x="1186214" y="2293285"/>
            <a:ext cx="11818588" cy="1381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l" defTabSz="130048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Build your business on someone else’s expensive infrastructure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1710" y="1436899"/>
            <a:ext cx="8272501" cy="1986847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extBox 2"/>
          <p:cNvSpPr txBox="1"/>
          <p:nvPr/>
        </p:nvSpPr>
        <p:spPr>
          <a:xfrm>
            <a:off x="153818" y="3663718"/>
            <a:ext cx="12774075" cy="557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algn="l" defTabSz="1300480">
              <a:defRPr b="0" sz="3800">
                <a:latin typeface="Arial"/>
                <a:ea typeface="Arial"/>
                <a:cs typeface="Arial"/>
                <a:sym typeface="Arial"/>
              </a:defRPr>
            </a:pPr>
            <a:r>
              <a:t>Work Securely from Anywhere – Reduce Travel</a:t>
            </a:r>
          </a:p>
          <a:p>
            <a:pPr algn="l" defTabSz="1300480">
              <a:defRPr b="0" sz="38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1300480">
              <a:defRPr b="0" sz="3800">
                <a:latin typeface="Arial"/>
                <a:ea typeface="Arial"/>
                <a:cs typeface="Arial"/>
                <a:sym typeface="Arial"/>
              </a:defRPr>
            </a:pPr>
            <a:r>
              <a:t>Project Knowledge to Anywhere  - Increase Productivity</a:t>
            </a:r>
          </a:p>
          <a:p>
            <a:pPr algn="l" defTabSz="1300480">
              <a:defRPr b="0" sz="38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1300480">
              <a:defRPr b="0" sz="3800">
                <a:latin typeface="Arial"/>
                <a:ea typeface="Arial"/>
                <a:cs typeface="Arial"/>
                <a:sym typeface="Arial"/>
              </a:defRPr>
            </a:pPr>
            <a:r>
              <a:t>Build your business on someone else’s expensive infrastructure – Reduce Estate</a:t>
            </a:r>
          </a:p>
          <a:p>
            <a:pPr algn="l" defTabSz="1300480">
              <a:defRPr b="0" sz="38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1300480">
              <a:defRPr b="0" sz="3800">
                <a:latin typeface="Arial"/>
                <a:ea typeface="Arial"/>
                <a:cs typeface="Arial"/>
                <a:sym typeface="Arial"/>
              </a:defRPr>
            </a:pPr>
            <a:r>
              <a:t>Information available at the point of delivery.</a:t>
            </a:r>
          </a:p>
          <a:p>
            <a:pPr algn="l" defTabSz="1300480">
              <a:defRPr b="0" sz="38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1300480">
              <a:defRPr b="0" sz="3800">
                <a:latin typeface="Arial"/>
                <a:ea typeface="Arial"/>
                <a:cs typeface="Arial"/>
                <a:sym typeface="Arial"/>
              </a:defRPr>
            </a:pPr>
            <a:r>
              <a:t>Reduce the cost of NHS IT</a:t>
            </a:r>
          </a:p>
        </p:txBody>
      </p:sp>
      <p:pic>
        <p:nvPicPr>
          <p:cNvPr id="395" name="Samsung_Logo_Lettermark_RGB.JPG" descr="Samsung_Logo_Lettermark_RG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706" y="451555"/>
            <a:ext cx="2643406" cy="404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3717" y="322861"/>
            <a:ext cx="2751840" cy="754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894" y="2275839"/>
            <a:ext cx="5030981" cy="2828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400" y="2182078"/>
            <a:ext cx="5570329" cy="3131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142" y="5668740"/>
            <a:ext cx="5226484" cy="3194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15754" y="5313857"/>
            <a:ext cx="5205032" cy="3549415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extBox 2"/>
          <p:cNvSpPr txBox="1"/>
          <p:nvPr/>
        </p:nvSpPr>
        <p:spPr>
          <a:xfrm>
            <a:off x="338640" y="1512152"/>
            <a:ext cx="6407220" cy="611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>
            <a:lvl1pPr algn="l" defTabSz="1300480">
              <a:defRPr b="0" sz="3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Mobile  Competition is hotting 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2639" y="2969894"/>
            <a:ext cx="9412225" cy="5564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3717" y="322861"/>
            <a:ext cx="2751840" cy="754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706" y="451555"/>
            <a:ext cx="2643406" cy="404343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Title 1"/>
          <p:cNvSpPr txBox="1"/>
          <p:nvPr>
            <p:ph type="title" idx="4294967295"/>
          </p:nvPr>
        </p:nvSpPr>
        <p:spPr>
          <a:xfrm>
            <a:off x="650239" y="1528514"/>
            <a:ext cx="11704322" cy="1625603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l" defTabSz="1300480">
              <a:defRPr sz="6200">
                <a:solidFill>
                  <a:srgbClr val="00338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IT DOES EVERYTHING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Box 3"/>
          <p:cNvSpPr txBox="1"/>
          <p:nvPr/>
        </p:nvSpPr>
        <p:spPr>
          <a:xfrm>
            <a:off x="5195148" y="1011481"/>
            <a:ext cx="8161092" cy="7587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1)Is designed by the end user for the end user.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2)Includes Doctor/Patient multichannel Comms Solution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3)Automates Comms between care settings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4)Facilitates Online consultation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5)Allows patient to set privacy settings re secondary use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6)Allows recording of sessions for quality control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7)Includes speech recognition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8)One click in context access to GP record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9)Spine2  Connected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10)Can sit on top of any System Supplier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11)Cloud based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12)Will be sufficiently gorgeous that I would spend a  week’s wages on it….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13)Allows me to see the presence of colleagues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14)Is paid for by the end user (not “nevergreen”)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15)Allows self care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16)Allows clinician to point patient at trusted online resources/treatment packages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17)Nav and Travel Expenses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18)Lone Worker</a:t>
            </a:r>
          </a:p>
          <a:p>
            <a:pPr algn="l" defTabSz="130048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19)No Smart Card</a:t>
            </a:r>
          </a:p>
        </p:txBody>
      </p:sp>
      <p:pic>
        <p:nvPicPr>
          <p:cNvPr id="41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2230" y="2655145"/>
            <a:ext cx="5573490" cy="6471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Samsung_Logo_Lettermark_RGB.JPG" descr="Samsung_Logo_Lettermark_RG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706" y="451555"/>
            <a:ext cx="2643406" cy="404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3717" y="322861"/>
            <a:ext cx="2751840" cy="754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itle 1"/>
          <p:cNvSpPr txBox="1"/>
          <p:nvPr>
            <p:ph type="title"/>
          </p:nvPr>
        </p:nvSpPr>
        <p:spPr>
          <a:xfrm>
            <a:off x="650240" y="1245588"/>
            <a:ext cx="11699806" cy="1627859"/>
          </a:xfrm>
          <a:prstGeom prst="rect">
            <a:avLst/>
          </a:prstGeom>
        </p:spPr>
        <p:txBody>
          <a:bodyPr/>
          <a:lstStyle>
            <a:lvl1pPr defTabSz="403097">
              <a:defRPr sz="4968"/>
            </a:lvl1pPr>
          </a:lstStyle>
          <a:p>
            <a:pPr/>
            <a:r>
              <a:t>Things you might not know about Samsung</a:t>
            </a:r>
          </a:p>
        </p:txBody>
      </p:sp>
      <p:sp>
        <p:nvSpPr>
          <p:cNvPr id="417" name="Slide Number Placeholder 3"/>
          <p:cNvSpPr txBox="1"/>
          <p:nvPr>
            <p:ph type="sldNum" sz="quarter" idx="4294967295"/>
          </p:nvPr>
        </p:nvSpPr>
        <p:spPr>
          <a:xfrm>
            <a:off x="6328854" y="9296400"/>
            <a:ext cx="340321" cy="3235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38" name="Group 5"/>
          <p:cNvGrpSpPr/>
          <p:nvPr/>
        </p:nvGrpSpPr>
        <p:grpSpPr>
          <a:xfrm>
            <a:off x="553156" y="3379187"/>
            <a:ext cx="11941387" cy="4143023"/>
            <a:chOff x="0" y="0"/>
            <a:chExt cx="11941385" cy="4143021"/>
          </a:xfrm>
        </p:grpSpPr>
        <p:grpSp>
          <p:nvGrpSpPr>
            <p:cNvPr id="421" name="Group 6"/>
            <p:cNvGrpSpPr/>
            <p:nvPr/>
          </p:nvGrpSpPr>
          <p:grpSpPr>
            <a:xfrm>
              <a:off x="4856479" y="-1"/>
              <a:ext cx="2228428" cy="4143023"/>
              <a:chOff x="0" y="0"/>
              <a:chExt cx="2228426" cy="4143022"/>
            </a:xfrm>
          </p:grpSpPr>
          <p:sp>
            <p:nvSpPr>
              <p:cNvPr id="418" name="Rectangle 23"/>
              <p:cNvSpPr/>
              <p:nvPr/>
            </p:nvSpPr>
            <p:spPr>
              <a:xfrm>
                <a:off x="0" y="0"/>
                <a:ext cx="2228427" cy="4143023"/>
              </a:xfrm>
              <a:prstGeom prst="rect">
                <a:avLst/>
              </a:prstGeom>
              <a:solidFill>
                <a:srgbClr val="F6A208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19" name="Rectangle 24"/>
              <p:cNvSpPr/>
              <p:nvPr/>
            </p:nvSpPr>
            <p:spPr>
              <a:xfrm>
                <a:off x="0" y="0"/>
                <a:ext cx="2228427" cy="1571413"/>
              </a:xfrm>
              <a:prstGeom prst="rect">
                <a:avLst/>
              </a:prstGeom>
              <a:blipFill rotWithShape="1">
                <a:blip r:embed="rId2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299862"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20" name="Rectangle 25"/>
              <p:cNvSpPr txBox="1"/>
              <p:nvPr/>
            </p:nvSpPr>
            <p:spPr>
              <a:xfrm>
                <a:off x="0" y="1571413"/>
                <a:ext cx="2228427" cy="1333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13" tIns="40813" rIns="40813" bIns="40813" numCol="1" anchor="t">
                <a:spAutoFit/>
              </a:bodyPr>
              <a:lstStyle/>
              <a:p>
                <a:pPr defTabSz="1299862">
                  <a:defRPr b="0" sz="17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r>
                  <a:t>Largest shipbuilding company globally </a:t>
                </a:r>
                <a:r>
                  <a:rPr sz="1600"/>
                  <a:t>and constructed over 600 Oil Tankers and Container Ships</a:t>
                </a:r>
              </a:p>
            </p:txBody>
          </p:sp>
        </p:grpSp>
        <p:grpSp>
          <p:nvGrpSpPr>
            <p:cNvPr id="425" name="Group 7"/>
            <p:cNvGrpSpPr/>
            <p:nvPr/>
          </p:nvGrpSpPr>
          <p:grpSpPr>
            <a:xfrm>
              <a:off x="-1" y="-1"/>
              <a:ext cx="2232942" cy="4143023"/>
              <a:chOff x="0" y="0"/>
              <a:chExt cx="2232941" cy="4143022"/>
            </a:xfrm>
          </p:grpSpPr>
          <p:sp>
            <p:nvSpPr>
              <p:cNvPr id="422" name="Rectangle 20"/>
              <p:cNvSpPr/>
              <p:nvPr/>
            </p:nvSpPr>
            <p:spPr>
              <a:xfrm>
                <a:off x="0" y="0"/>
                <a:ext cx="2232942" cy="4143023"/>
              </a:xfrm>
              <a:prstGeom prst="rect">
                <a:avLst/>
              </a:prstGeom>
              <a:solidFill>
                <a:srgbClr val="0077C3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23" name="Rectangle 21"/>
              <p:cNvSpPr/>
              <p:nvPr/>
            </p:nvSpPr>
            <p:spPr>
              <a:xfrm>
                <a:off x="0" y="0"/>
                <a:ext cx="2232942" cy="1571413"/>
              </a:xfrm>
              <a:prstGeom prst="rect">
                <a:avLst/>
              </a:prstGeom>
              <a:blipFill rotWithShape="1">
                <a:blip r:embed="rId3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299862"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24" name="Rectangle 22"/>
              <p:cNvSpPr txBox="1"/>
              <p:nvPr/>
            </p:nvSpPr>
            <p:spPr>
              <a:xfrm>
                <a:off x="0" y="1571413"/>
                <a:ext cx="2232942" cy="13584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13" tIns="40813" rIns="40813" bIns="40813" numCol="1" anchor="t">
                <a:spAutoFit/>
              </a:bodyPr>
              <a:lstStyle/>
              <a:p>
                <a:pPr defTabSz="1299862">
                  <a:defRPr b="0" sz="17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r>
                  <a:t>Built three of the worlds tallest buildings</a:t>
                </a:r>
                <a:br/>
                <a:r>
                  <a:rPr sz="1600"/>
                  <a:t>Burj Khalifa, Petronas Towers, Taipei 101</a:t>
                </a:r>
              </a:p>
            </p:txBody>
          </p:sp>
        </p:grpSp>
        <p:grpSp>
          <p:nvGrpSpPr>
            <p:cNvPr id="429" name="Group 8"/>
            <p:cNvGrpSpPr/>
            <p:nvPr/>
          </p:nvGrpSpPr>
          <p:grpSpPr>
            <a:xfrm>
              <a:off x="2427110" y="-1"/>
              <a:ext cx="2232943" cy="4143023"/>
              <a:chOff x="0" y="0"/>
              <a:chExt cx="2232941" cy="4143022"/>
            </a:xfrm>
          </p:grpSpPr>
          <p:sp>
            <p:nvSpPr>
              <p:cNvPr id="426" name="Rectangle 17"/>
              <p:cNvSpPr/>
              <p:nvPr/>
            </p:nvSpPr>
            <p:spPr>
              <a:xfrm>
                <a:off x="0" y="0"/>
                <a:ext cx="2232942" cy="4143023"/>
              </a:xfrm>
              <a:prstGeom prst="rect">
                <a:avLst/>
              </a:prstGeom>
              <a:solidFill>
                <a:srgbClr val="A7036F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27" name="Rectangle 18"/>
              <p:cNvSpPr/>
              <p:nvPr/>
            </p:nvSpPr>
            <p:spPr>
              <a:xfrm>
                <a:off x="0" y="0"/>
                <a:ext cx="2232942" cy="1571413"/>
              </a:xfrm>
              <a:prstGeom prst="rect">
                <a:avLst/>
              </a:prstGeom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299862"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28" name="Rectangle 19"/>
              <p:cNvSpPr txBox="1"/>
              <p:nvPr/>
            </p:nvSpPr>
            <p:spPr>
              <a:xfrm>
                <a:off x="0" y="1571413"/>
                <a:ext cx="2232942" cy="20823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13" tIns="40813" rIns="40813" bIns="40813" numCol="1" anchor="t">
                <a:spAutoFit/>
              </a:bodyPr>
              <a:lstStyle/>
              <a:p>
                <a:pPr defTabSz="1299862">
                  <a:defRPr b="0" sz="17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r>
                  <a:t>Most popular car brands in South Korea</a:t>
                </a:r>
              </a:p>
              <a:p>
                <a:pPr defTabSz="1299862">
                  <a:defRPr b="0" sz="1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r>
                  <a:t>with strategic partnerships with Renault –generating over $2.5bn in revenue per year</a:t>
                </a:r>
              </a:p>
            </p:txBody>
          </p:sp>
        </p:grpSp>
        <p:grpSp>
          <p:nvGrpSpPr>
            <p:cNvPr id="433" name="Group 9"/>
            <p:cNvGrpSpPr/>
            <p:nvPr/>
          </p:nvGrpSpPr>
          <p:grpSpPr>
            <a:xfrm>
              <a:off x="7281298" y="-1"/>
              <a:ext cx="2232977" cy="4143023"/>
              <a:chOff x="0" y="0"/>
              <a:chExt cx="2232976" cy="4143022"/>
            </a:xfrm>
          </p:grpSpPr>
          <p:sp>
            <p:nvSpPr>
              <p:cNvPr id="430" name="Rectangle 14"/>
              <p:cNvSpPr/>
              <p:nvPr/>
            </p:nvSpPr>
            <p:spPr>
              <a:xfrm>
                <a:off x="34" y="0"/>
                <a:ext cx="2232943" cy="4143023"/>
              </a:xfrm>
              <a:prstGeom prst="rect">
                <a:avLst/>
              </a:prstGeom>
              <a:solidFill>
                <a:srgbClr val="06963F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31" name="Rectangle 15"/>
              <p:cNvSpPr/>
              <p:nvPr/>
            </p:nvSpPr>
            <p:spPr>
              <a:xfrm>
                <a:off x="0" y="0"/>
                <a:ext cx="2232225" cy="1569866"/>
              </a:xfrm>
              <a:prstGeom prst="rect">
                <a:avLst/>
              </a:prstGeom>
              <a:blipFill rotWithShape="1">
                <a:blip r:embed="rId5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299862"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32" name="Rectangle 16"/>
              <p:cNvSpPr txBox="1"/>
              <p:nvPr/>
            </p:nvSpPr>
            <p:spPr>
              <a:xfrm>
                <a:off x="34" y="1571413"/>
                <a:ext cx="2232943" cy="13838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13" tIns="40813" rIns="40813" bIns="40813" numCol="1" anchor="t">
                <a:spAutoFit/>
              </a:bodyPr>
              <a:lstStyle/>
              <a:p>
                <a:pPr defTabSz="1299862">
                  <a:defRPr b="0" sz="17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r>
                  <a:t>If Samsung was a country it would be the 34th largest country in the world </a:t>
                </a:r>
                <a:br/>
                <a:r>
                  <a:rPr sz="1600"/>
                  <a:t>– ahead of Argentina</a:t>
                </a:r>
              </a:p>
            </p:txBody>
          </p:sp>
        </p:grpSp>
        <p:grpSp>
          <p:nvGrpSpPr>
            <p:cNvPr id="437" name="Group 10"/>
            <p:cNvGrpSpPr/>
            <p:nvPr/>
          </p:nvGrpSpPr>
          <p:grpSpPr>
            <a:xfrm>
              <a:off x="9708444" y="-1"/>
              <a:ext cx="2232942" cy="4143023"/>
              <a:chOff x="0" y="0"/>
              <a:chExt cx="2232941" cy="4143022"/>
            </a:xfrm>
          </p:grpSpPr>
          <p:sp>
            <p:nvSpPr>
              <p:cNvPr id="434" name="Rectangle 11"/>
              <p:cNvSpPr/>
              <p:nvPr/>
            </p:nvSpPr>
            <p:spPr>
              <a:xfrm>
                <a:off x="0" y="0"/>
                <a:ext cx="2232942" cy="4143023"/>
              </a:xfrm>
              <a:prstGeom prst="rect">
                <a:avLst/>
              </a:prstGeom>
              <a:solidFill>
                <a:srgbClr val="FF0000">
                  <a:alpha val="6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35" name="Rectangle 12"/>
              <p:cNvSpPr/>
              <p:nvPr/>
            </p:nvSpPr>
            <p:spPr>
              <a:xfrm>
                <a:off x="0" y="0"/>
                <a:ext cx="2232942" cy="1571413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299862"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36" name="Rectangle 13"/>
              <p:cNvSpPr txBox="1"/>
              <p:nvPr/>
            </p:nvSpPr>
            <p:spPr>
              <a:xfrm>
                <a:off x="0" y="1571413"/>
                <a:ext cx="2232942" cy="1333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13" tIns="40813" rIns="40813" bIns="40813" numCol="1" anchor="t">
                <a:spAutoFit/>
              </a:bodyPr>
              <a:lstStyle/>
              <a:p>
                <a:pPr defTabSz="1299862">
                  <a:defRPr b="0" sz="17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r>
                  <a:t>Invested in excess of $6bn in sports </a:t>
                </a:r>
                <a:r>
                  <a:rPr sz="1600"/>
                  <a:t>sponsorship </a:t>
                </a:r>
                <a:br>
                  <a:rPr sz="1600"/>
                </a:br>
                <a:r>
                  <a:rPr sz="1600"/>
                  <a:t>including the Olympics and Chelsea</a:t>
                </a:r>
              </a:p>
            </p:txBody>
          </p:sp>
        </p:grpSp>
      </p:grpSp>
      <p:pic>
        <p:nvPicPr>
          <p:cNvPr id="439" name="Samsung_Logo_Lettermark_RGB.JPG" descr="Samsung_Logo_Lettermark_RGB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2676" y="8827692"/>
            <a:ext cx="2540400" cy="3885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2" name="Group 8"/>
          <p:cNvGrpSpPr/>
          <p:nvPr/>
        </p:nvGrpSpPr>
        <p:grpSpPr>
          <a:xfrm>
            <a:off x="8190880" y="7976399"/>
            <a:ext cx="4408599" cy="1459702"/>
            <a:chOff x="0" y="0"/>
            <a:chExt cx="4408597" cy="1459701"/>
          </a:xfrm>
        </p:grpSpPr>
        <p:pic>
          <p:nvPicPr>
            <p:cNvPr id="440" name="Picture 8" descr="Picture 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99454" y="-1"/>
              <a:ext cx="2109144" cy="145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Picture 12" descr="Picture 12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626450"/>
              <a:ext cx="2282415" cy="62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creen Shot 2018-01-18 at 18.07.59.png" descr="Screen Shot 2018-01-18 at 18.07.5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45017" y="2636670"/>
            <a:ext cx="4726536" cy="130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creen Shot 2018-01-18 at 18.09.34.png" descr="Screen Shot 2018-01-18 at 18.09.3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2317" y="2682987"/>
            <a:ext cx="5996637" cy="1636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creen Shot 2018-01-18 at 18.09.49.png" descr="Screen Shot 2018-01-18 at 18.09.4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47184" y="6218974"/>
            <a:ext cx="5087530" cy="141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creen Shot 2018-01-18 at 18.10.05.png" descr="Screen Shot 2018-01-18 at 18.10.0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93540" y="4465411"/>
            <a:ext cx="4359239" cy="123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creen Shot 2018-01-18 at 18.10.27.png" descr="Screen Shot 2018-01-18 at 18.10.2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8739" y="4817589"/>
            <a:ext cx="5723792" cy="1230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creen Shot 2018-01-18 at 18.11.01.png" descr="Screen Shot 2018-01-18 at 18.11.0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2180" y="6755597"/>
            <a:ext cx="5087531" cy="1115076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itle 11"/>
          <p:cNvSpPr txBox="1"/>
          <p:nvPr/>
        </p:nvSpPr>
        <p:spPr>
          <a:xfrm>
            <a:off x="719665" y="355929"/>
            <a:ext cx="11565470" cy="182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growth of technology-assisted mobile working in the NHS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 1"/>
          <p:cNvSpPr txBox="1"/>
          <p:nvPr>
            <p:ph type="title"/>
          </p:nvPr>
        </p:nvSpPr>
        <p:spPr>
          <a:xfrm>
            <a:off x="217107" y="107751"/>
            <a:ext cx="12222238" cy="97335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Samsung InterFace"/>
                <a:ea typeface="Samsung InterFace"/>
                <a:cs typeface="Samsung InterFace"/>
                <a:sym typeface="Samsung InterFace"/>
              </a:defRPr>
            </a:lvl1pPr>
          </a:lstStyle>
          <a:p>
            <a:pPr/>
            <a:br/>
          </a:p>
        </p:txBody>
      </p:sp>
      <p:sp>
        <p:nvSpPr>
          <p:cNvPr id="445" name="TextBox 48"/>
          <p:cNvSpPr txBox="1"/>
          <p:nvPr/>
        </p:nvSpPr>
        <p:spPr>
          <a:xfrm>
            <a:off x="-972181" y="-1514223"/>
            <a:ext cx="8702419" cy="89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822" tIns="72822" rIns="72822" bIns="72822">
            <a:spAutoFit/>
          </a:bodyPr>
          <a:lstStyle>
            <a:lvl1pPr defTabSz="1456432">
              <a:defRPr sz="5100">
                <a:solidFill>
                  <a:srgbClr val="415CD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Global Leader in Technology</a:t>
            </a:r>
          </a:p>
        </p:txBody>
      </p:sp>
      <p:pic>
        <p:nvPicPr>
          <p:cNvPr id="446" name="그림 4" descr="그림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106" y="702683"/>
            <a:ext cx="12558198" cy="84019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9" name="Group 8"/>
          <p:cNvGrpSpPr/>
          <p:nvPr/>
        </p:nvGrpSpPr>
        <p:grpSpPr>
          <a:xfrm>
            <a:off x="8190880" y="7976399"/>
            <a:ext cx="4408599" cy="1459702"/>
            <a:chOff x="0" y="0"/>
            <a:chExt cx="4408597" cy="1459701"/>
          </a:xfrm>
        </p:grpSpPr>
        <p:pic>
          <p:nvPicPr>
            <p:cNvPr id="447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99454" y="-1"/>
              <a:ext cx="2109144" cy="145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Picture 12" descr="Picture 1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26450"/>
              <a:ext cx="2282415" cy="62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0" name="Samsung_Logo_Lettermark_RGB.JPG" descr="Samsung_Logo_Lettermark_RGB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676" y="8827692"/>
            <a:ext cx="2540400" cy="388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itle 11"/>
          <p:cNvSpPr txBox="1"/>
          <p:nvPr/>
        </p:nvSpPr>
        <p:spPr>
          <a:xfrm>
            <a:off x="719665" y="355931"/>
            <a:ext cx="8059936" cy="120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l"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Samsung overview</a:t>
            </a:r>
          </a:p>
        </p:txBody>
      </p:sp>
      <p:sp>
        <p:nvSpPr>
          <p:cNvPr id="453" name="Subtitle 12"/>
          <p:cNvSpPr txBox="1"/>
          <p:nvPr/>
        </p:nvSpPr>
        <p:spPr>
          <a:xfrm>
            <a:off x="741759" y="1696734"/>
            <a:ext cx="11098298" cy="343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322325" indent="-322325" algn="l" defTabSz="429768">
              <a:lnSpc>
                <a:spcPct val="96000"/>
              </a:lnSpc>
              <a:buSzPct val="100000"/>
              <a:buFont typeface="Arial"/>
              <a:buChar char="•"/>
              <a:defRPr b="0" sz="1879">
                <a:latin typeface="Verdana"/>
                <a:ea typeface="Verdana"/>
                <a:cs typeface="Verdana"/>
                <a:sym typeface="Verdana"/>
              </a:defRPr>
            </a:pPr>
            <a:r>
              <a:t>Samsung’s role is to enable the NHS and other healthcare organisations to become world leaders in introducing new technology to deliver better patient outcomes and a provide a more efficient service.</a:t>
            </a:r>
            <a:endParaRPr sz="2726"/>
          </a:p>
          <a:p>
            <a:pPr marL="322325" indent="-322325" algn="l" defTabSz="429768">
              <a:lnSpc>
                <a:spcPct val="96000"/>
              </a:lnSpc>
              <a:buSzPct val="100000"/>
              <a:buFont typeface="Arial"/>
              <a:buChar char="•"/>
              <a:defRPr b="0" sz="2726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22325" indent="-322325" algn="l" defTabSz="429768">
              <a:lnSpc>
                <a:spcPct val="96000"/>
              </a:lnSpc>
              <a:buSzPct val="100000"/>
              <a:buFont typeface="Arial"/>
              <a:buChar char="•"/>
              <a:defRPr b="0" sz="1879">
                <a:latin typeface="Verdana"/>
                <a:ea typeface="Verdana"/>
                <a:cs typeface="Verdana"/>
                <a:sym typeface="Verdana"/>
              </a:defRPr>
            </a:pPr>
            <a:r>
              <a:t>Purpose of collaborating with Digital Health on this whitepaper was to better understand the real issues faced by CIOs and CCIOs as they deliver the transformational change required. </a:t>
            </a:r>
            <a:endParaRPr sz="1504"/>
          </a:p>
          <a:p>
            <a:pPr marL="322325" indent="-322325" algn="l" defTabSz="429768">
              <a:lnSpc>
                <a:spcPct val="96000"/>
              </a:lnSpc>
              <a:buSzPct val="100000"/>
              <a:buFont typeface="Arial"/>
              <a:buChar char="•"/>
              <a:defRPr b="0" sz="2726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22325" indent="-322325" algn="l" defTabSz="429768">
              <a:lnSpc>
                <a:spcPct val="96000"/>
              </a:lnSpc>
              <a:buSzPct val="100000"/>
              <a:buFont typeface="Arial"/>
              <a:buChar char="•"/>
              <a:defRPr b="0" sz="1879">
                <a:latin typeface="Verdana"/>
                <a:ea typeface="Verdana"/>
                <a:cs typeface="Verdana"/>
                <a:sym typeface="Verdana"/>
              </a:defRPr>
            </a:pPr>
            <a:r>
              <a:t>Understand there is a gap between resources and the increasing demand of patient needs.</a:t>
            </a:r>
            <a:endParaRPr sz="1504"/>
          </a:p>
        </p:txBody>
      </p:sp>
      <p:grpSp>
        <p:nvGrpSpPr>
          <p:cNvPr id="456" name="Group 8"/>
          <p:cNvGrpSpPr/>
          <p:nvPr/>
        </p:nvGrpSpPr>
        <p:grpSpPr>
          <a:xfrm>
            <a:off x="8190880" y="7976399"/>
            <a:ext cx="4408599" cy="1459702"/>
            <a:chOff x="0" y="0"/>
            <a:chExt cx="4408597" cy="1459701"/>
          </a:xfrm>
        </p:grpSpPr>
        <p:pic>
          <p:nvPicPr>
            <p:cNvPr id="454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99454" y="-1"/>
              <a:ext cx="2109144" cy="145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26450"/>
              <a:ext cx="2282415" cy="62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7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6" y="8827692"/>
            <a:ext cx="2540400" cy="38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rcRect l="23798" t="0" r="21790" b="0"/>
          <a:stretch>
            <a:fillRect/>
          </a:stretch>
        </p:blipFill>
        <p:spPr>
          <a:xfrm>
            <a:off x="105558" y="5262364"/>
            <a:ext cx="2262659" cy="2775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66381" y="5588496"/>
            <a:ext cx="2736303" cy="1824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00364" y="5406380"/>
            <a:ext cx="4262540" cy="2845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Picture 7" descr="Picture 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71432" y="5347072"/>
            <a:ext cx="3817864" cy="2548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icture 46" descr="Picture 46"/>
          <p:cNvPicPr>
            <a:picLocks noChangeAspect="1"/>
          </p:cNvPicPr>
          <p:nvPr/>
        </p:nvPicPr>
        <p:blipFill>
          <a:blip r:embed="rId9">
            <a:extLst/>
          </a:blip>
          <a:srcRect l="0" t="0" r="14227" b="0"/>
          <a:stretch>
            <a:fillRect/>
          </a:stretch>
        </p:blipFill>
        <p:spPr>
          <a:xfrm>
            <a:off x="10198100" y="5495704"/>
            <a:ext cx="2806701" cy="2416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15"/>
          <p:cNvSpPr/>
          <p:nvPr/>
        </p:nvSpPr>
        <p:spPr>
          <a:xfrm>
            <a:off x="741759" y="1852464"/>
            <a:ext cx="11454143" cy="524958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2000"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sp>
        <p:nvSpPr>
          <p:cNvPr id="465" name="TextBox 16"/>
          <p:cNvSpPr txBox="1"/>
          <p:nvPr/>
        </p:nvSpPr>
        <p:spPr>
          <a:xfrm>
            <a:off x="723899" y="1843883"/>
            <a:ext cx="11480801" cy="459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0" tIns="45710" rIns="45710" bIns="45710">
            <a:spAutoFit/>
          </a:bodyPr>
          <a:lstStyle>
            <a:lvl1pPr marL="285686" indent="-285686">
              <a:defRPr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Samsung-as-a-service</a:t>
            </a:r>
          </a:p>
        </p:txBody>
      </p:sp>
      <p:sp>
        <p:nvSpPr>
          <p:cNvPr id="466" name="Rectangle 17"/>
          <p:cNvSpPr/>
          <p:nvPr/>
        </p:nvSpPr>
        <p:spPr>
          <a:xfrm>
            <a:off x="741760" y="2572543"/>
            <a:ext cx="2741168" cy="2320833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2000"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sp>
        <p:nvSpPr>
          <p:cNvPr id="467" name="Rectangle 18"/>
          <p:cNvSpPr/>
          <p:nvPr/>
        </p:nvSpPr>
        <p:spPr>
          <a:xfrm>
            <a:off x="3646084" y="2572543"/>
            <a:ext cx="2741168" cy="2320833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2000"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sp>
        <p:nvSpPr>
          <p:cNvPr id="468" name="Rectangle 19"/>
          <p:cNvSpPr/>
          <p:nvPr/>
        </p:nvSpPr>
        <p:spPr>
          <a:xfrm>
            <a:off x="6550408" y="2572543"/>
            <a:ext cx="2741169" cy="2320833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2000"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sp>
        <p:nvSpPr>
          <p:cNvPr id="469" name="Rectangle 20"/>
          <p:cNvSpPr/>
          <p:nvPr/>
        </p:nvSpPr>
        <p:spPr>
          <a:xfrm>
            <a:off x="9454732" y="2572543"/>
            <a:ext cx="2741169" cy="2320833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2000"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sp>
        <p:nvSpPr>
          <p:cNvPr id="470" name="TextBox 21"/>
          <p:cNvSpPr txBox="1"/>
          <p:nvPr/>
        </p:nvSpPr>
        <p:spPr>
          <a:xfrm>
            <a:off x="920641" y="2750127"/>
            <a:ext cx="2346395" cy="650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0" tIns="45710" rIns="45710" bIns="45710">
            <a:spAutoFit/>
          </a:bodyPr>
          <a:lstStyle/>
          <a:p>
            <a:pPr marL="285686" indent="-285686">
              <a:defRPr b="0" sz="1800">
                <a:latin typeface="Verdana"/>
                <a:ea typeface="Verdana"/>
                <a:cs typeface="Verdana"/>
                <a:sym typeface="Verdana"/>
              </a:defRPr>
            </a:pPr>
            <a:r>
              <a:t>Pre-Packaged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686" indent="-285686">
              <a:defRPr b="0" sz="1800">
                <a:latin typeface="Verdana"/>
                <a:ea typeface="Verdana"/>
                <a:cs typeface="Verdana"/>
                <a:sym typeface="Verdana"/>
              </a:defRPr>
            </a:pPr>
            <a:r>
              <a:t>Services</a:t>
            </a:r>
          </a:p>
        </p:txBody>
      </p:sp>
      <p:sp>
        <p:nvSpPr>
          <p:cNvPr id="471" name="TextBox 22"/>
          <p:cNvSpPr txBox="1"/>
          <p:nvPr/>
        </p:nvSpPr>
        <p:spPr>
          <a:xfrm>
            <a:off x="3843470" y="2750127"/>
            <a:ext cx="2346395" cy="650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0" tIns="45710" rIns="45710" bIns="45710">
            <a:spAutoFit/>
          </a:bodyPr>
          <a:lstStyle/>
          <a:p>
            <a:pPr marL="285686" indent="-285686">
              <a:defRPr b="0" sz="1800">
                <a:latin typeface="Verdana"/>
                <a:ea typeface="Verdana"/>
                <a:cs typeface="Verdana"/>
                <a:sym typeface="Verdana"/>
              </a:defRPr>
            </a:pPr>
            <a:r>
              <a:t>Tailored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686" indent="-285686">
              <a:defRPr b="0" sz="1800">
                <a:latin typeface="Verdana"/>
                <a:ea typeface="Verdana"/>
                <a:cs typeface="Verdana"/>
                <a:sym typeface="Verdana"/>
              </a:defRPr>
            </a:pPr>
            <a:r>
              <a:t>Services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6747795" y="2750125"/>
            <a:ext cx="2346395" cy="37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0" tIns="45710" rIns="45710" bIns="45710">
            <a:spAutoFit/>
          </a:bodyPr>
          <a:lstStyle>
            <a:lvl1pPr marL="285686" indent="-285686">
              <a:defRPr b="0"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Financing</a:t>
            </a:r>
          </a:p>
        </p:txBody>
      </p:sp>
      <p:sp>
        <p:nvSpPr>
          <p:cNvPr id="473" name="TextBox 24"/>
          <p:cNvSpPr txBox="1"/>
          <p:nvPr/>
        </p:nvSpPr>
        <p:spPr>
          <a:xfrm>
            <a:off x="9652120" y="2701019"/>
            <a:ext cx="2346395" cy="650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0" tIns="45710" rIns="45710" bIns="45710">
            <a:spAutoFit/>
          </a:bodyPr>
          <a:lstStyle/>
          <a:p>
            <a:pPr marL="285686" indent="-285686">
              <a:defRPr b="0" sz="1800">
                <a:latin typeface="Verdana"/>
                <a:ea typeface="Verdana"/>
                <a:cs typeface="Verdana"/>
                <a:sym typeface="Verdana"/>
              </a:defRPr>
            </a:pPr>
            <a:r>
              <a:t>Subscription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686" indent="-285686">
              <a:defRPr b="0" sz="1800">
                <a:latin typeface="Verdana"/>
                <a:ea typeface="Verdana"/>
                <a:cs typeface="Verdana"/>
                <a:sym typeface="Verdana"/>
              </a:defRPr>
            </a:pPr>
            <a:r>
              <a:t>Services</a:t>
            </a:r>
          </a:p>
        </p:txBody>
      </p:sp>
      <p:pic>
        <p:nvPicPr>
          <p:cNvPr id="474" name="Picture 25" descr="Picture 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8504" y="3436639"/>
            <a:ext cx="1149826" cy="1149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Picture 26" descr="Picture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58784" y="3508647"/>
            <a:ext cx="1749756" cy="1166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icture 192" descr="Picture 192"/>
          <p:cNvPicPr>
            <a:picLocks noChangeAspect="1"/>
          </p:cNvPicPr>
          <p:nvPr/>
        </p:nvPicPr>
        <p:blipFill>
          <a:blip r:embed="rId5">
            <a:extLst/>
          </a:blip>
          <a:srcRect l="20677" t="0" r="22904" b="0"/>
          <a:stretch>
            <a:fillRect/>
          </a:stretch>
        </p:blipFill>
        <p:spPr>
          <a:xfrm>
            <a:off x="3783673" y="3787130"/>
            <a:ext cx="812753" cy="788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icture 28" descr="Picture 2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10662" y="3785160"/>
            <a:ext cx="725110" cy="725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Picture 29" descr="Picture 2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59886" y="3497653"/>
            <a:ext cx="1090635" cy="1090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Picture 30" descr="Picture 3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92213" y="3785160"/>
            <a:ext cx="761756" cy="761756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Rectangle 31"/>
          <p:cNvSpPr/>
          <p:nvPr/>
        </p:nvSpPr>
        <p:spPr>
          <a:xfrm>
            <a:off x="749300" y="5099365"/>
            <a:ext cx="2731231" cy="70164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2000"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sp>
        <p:nvSpPr>
          <p:cNvPr id="481" name="Rectangle 32"/>
          <p:cNvSpPr/>
          <p:nvPr/>
        </p:nvSpPr>
        <p:spPr>
          <a:xfrm>
            <a:off x="3645291" y="5099365"/>
            <a:ext cx="2739119" cy="70164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2000"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sp>
        <p:nvSpPr>
          <p:cNvPr id="482" name="Rectangle 33"/>
          <p:cNvSpPr/>
          <p:nvPr/>
        </p:nvSpPr>
        <p:spPr>
          <a:xfrm>
            <a:off x="6549167" y="5092824"/>
            <a:ext cx="2739118" cy="70164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2000"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sp>
        <p:nvSpPr>
          <p:cNvPr id="483" name="Rectangle 34"/>
          <p:cNvSpPr/>
          <p:nvPr/>
        </p:nvSpPr>
        <p:spPr>
          <a:xfrm>
            <a:off x="9454728" y="5092824"/>
            <a:ext cx="2741169" cy="70164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2000"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sp>
        <p:nvSpPr>
          <p:cNvPr id="484" name="Rectangle 35"/>
          <p:cNvSpPr txBox="1"/>
          <p:nvPr/>
        </p:nvSpPr>
        <p:spPr>
          <a:xfrm>
            <a:off x="1531065" y="5218407"/>
            <a:ext cx="106653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0"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Services</a:t>
            </a:r>
          </a:p>
        </p:txBody>
      </p:sp>
      <p:sp>
        <p:nvSpPr>
          <p:cNvPr id="485" name="Rectangle 36"/>
          <p:cNvSpPr txBox="1"/>
          <p:nvPr/>
        </p:nvSpPr>
        <p:spPr>
          <a:xfrm>
            <a:off x="4435389" y="5218407"/>
            <a:ext cx="106653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0"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Services</a:t>
            </a:r>
          </a:p>
        </p:txBody>
      </p:sp>
      <p:sp>
        <p:nvSpPr>
          <p:cNvPr id="486" name="Rectangle 37"/>
          <p:cNvSpPr txBox="1"/>
          <p:nvPr/>
        </p:nvSpPr>
        <p:spPr>
          <a:xfrm>
            <a:off x="7345261" y="5218407"/>
            <a:ext cx="98014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0"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Finance</a:t>
            </a:r>
          </a:p>
        </p:txBody>
      </p:sp>
      <p:sp>
        <p:nvSpPr>
          <p:cNvPr id="487" name="Rectangle 38"/>
          <p:cNvSpPr txBox="1"/>
          <p:nvPr/>
        </p:nvSpPr>
        <p:spPr>
          <a:xfrm>
            <a:off x="9690627" y="5218407"/>
            <a:ext cx="226936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0"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Finance &amp; Services</a:t>
            </a:r>
          </a:p>
        </p:txBody>
      </p:sp>
      <p:sp>
        <p:nvSpPr>
          <p:cNvPr id="488" name="Title 11"/>
          <p:cNvSpPr txBox="1"/>
          <p:nvPr/>
        </p:nvSpPr>
        <p:spPr>
          <a:xfrm>
            <a:off x="719665" y="355931"/>
            <a:ext cx="9095104" cy="120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l"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Budget challenges</a:t>
            </a:r>
          </a:p>
        </p:txBody>
      </p:sp>
      <p:sp>
        <p:nvSpPr>
          <p:cNvPr id="489" name="Oval 5"/>
          <p:cNvSpPr/>
          <p:nvPr/>
        </p:nvSpPr>
        <p:spPr>
          <a:xfrm>
            <a:off x="2325935" y="6028928"/>
            <a:ext cx="2232249" cy="2232249"/>
          </a:xfrm>
          <a:prstGeom prst="ellipse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0" name="Oval 40"/>
          <p:cNvSpPr/>
          <p:nvPr/>
        </p:nvSpPr>
        <p:spPr>
          <a:xfrm>
            <a:off x="5278263" y="6028928"/>
            <a:ext cx="2232249" cy="223224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1" name="Oval 41"/>
          <p:cNvSpPr/>
          <p:nvPr/>
        </p:nvSpPr>
        <p:spPr>
          <a:xfrm>
            <a:off x="8158584" y="6028928"/>
            <a:ext cx="2232249" cy="2232249"/>
          </a:xfrm>
          <a:prstGeom prst="ellipse">
            <a:avLst/>
          </a:prstGeom>
          <a:solidFill>
            <a:srgbClr val="99DA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2" name="TextBox 2"/>
          <p:cNvSpPr txBox="1"/>
          <p:nvPr/>
        </p:nvSpPr>
        <p:spPr>
          <a:xfrm>
            <a:off x="2469951" y="6609953"/>
            <a:ext cx="193178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1. The technology you need</a:t>
            </a:r>
          </a:p>
        </p:txBody>
      </p:sp>
      <p:sp>
        <p:nvSpPr>
          <p:cNvPr id="493" name="TextBox 13"/>
          <p:cNvSpPr txBox="1"/>
          <p:nvPr/>
        </p:nvSpPr>
        <p:spPr>
          <a:xfrm>
            <a:off x="5350271" y="6324897"/>
            <a:ext cx="2159049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2. Service anywhere to manage, protect and support</a:t>
            </a:r>
          </a:p>
        </p:txBody>
      </p:sp>
      <p:sp>
        <p:nvSpPr>
          <p:cNvPr id="494" name="TextBox 12"/>
          <p:cNvSpPr txBox="1"/>
          <p:nvPr/>
        </p:nvSpPr>
        <p:spPr>
          <a:xfrm>
            <a:off x="8302600" y="6480162"/>
            <a:ext cx="1931781" cy="136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3. Simple, affordable and predictable pricing</a:t>
            </a:r>
          </a:p>
        </p:txBody>
      </p:sp>
      <p:pic>
        <p:nvPicPr>
          <p:cNvPr id="495" name="Samsung_Logo_Lettermark_RGB.JPG" descr="Samsung_Logo_Lettermark_RGB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2676" y="8827692"/>
            <a:ext cx="2540400" cy="3885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8" name="Group 43"/>
          <p:cNvGrpSpPr/>
          <p:nvPr/>
        </p:nvGrpSpPr>
        <p:grpSpPr>
          <a:xfrm>
            <a:off x="8190880" y="7976399"/>
            <a:ext cx="4408599" cy="1459702"/>
            <a:chOff x="0" y="0"/>
            <a:chExt cx="4408597" cy="1459701"/>
          </a:xfrm>
        </p:grpSpPr>
        <p:pic>
          <p:nvPicPr>
            <p:cNvPr id="496" name="Picture 8" descr="Picture 8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299454" y="-1"/>
              <a:ext cx="2109144" cy="145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Picture 12" descr="Picture 12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626450"/>
              <a:ext cx="2282415" cy="62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ubtitle 12"/>
          <p:cNvSpPr txBox="1"/>
          <p:nvPr/>
        </p:nvSpPr>
        <p:spPr>
          <a:xfrm>
            <a:off x="737227" y="2425700"/>
            <a:ext cx="11315074" cy="5063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342900" indent="-342900" algn="l" defTabSz="457200">
              <a:spcBef>
                <a:spcPts val="1200"/>
              </a:spcBef>
              <a:buSzPct val="100000"/>
              <a:buFont typeface="Arial"/>
              <a:buChar char="•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t>Realistically laptops, mobile phones and </a:t>
            </a:r>
            <a:br/>
            <a:r>
              <a:t>tablets are not going to be able to do the </a:t>
            </a:r>
            <a:br/>
            <a:r>
              <a:t>same thing.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Font typeface="Arial"/>
              <a:buChar char="•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t>e.g. Clinicians looking at 6 or 7 days worth of patient observations will use a large screen as opposed to viewing them on a tablet.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Font typeface="Arial"/>
              <a:buChar char="•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t>Carrying a laptop, tablet and phone isn’t really in keeping with the ideal of mobile working.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Font typeface="Arial"/>
              <a:buChar char="•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t>Multiple devices are expensive.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Font typeface="Arial"/>
              <a:buChar char="•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t>Will see multipurpose devices emerging in the market.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Font typeface="Arial"/>
              <a:buChar char="•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t>Samsung DeX provides a desktop experience.</a:t>
            </a:r>
          </a:p>
        </p:txBody>
      </p:sp>
      <p:pic>
        <p:nvPicPr>
          <p:cNvPr id="503" name="Samsung_Logo_Lettermark_RGB.JPG" descr="Samsung_Logo_Lettermark_RG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676" y="8827692"/>
            <a:ext cx="2540400" cy="38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67600" y="0"/>
            <a:ext cx="5537200" cy="3696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7" name="Group 8"/>
          <p:cNvGrpSpPr/>
          <p:nvPr/>
        </p:nvGrpSpPr>
        <p:grpSpPr>
          <a:xfrm>
            <a:off x="8190880" y="7976399"/>
            <a:ext cx="4408599" cy="1459702"/>
            <a:chOff x="0" y="0"/>
            <a:chExt cx="4408597" cy="1459701"/>
          </a:xfrm>
        </p:grpSpPr>
        <p:pic>
          <p:nvPicPr>
            <p:cNvPr id="505" name="Picture 8" descr="Picture 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99454" y="-1"/>
              <a:ext cx="2109144" cy="145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6" name="Picture 12" descr="Picture 1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26450"/>
              <a:ext cx="2282415" cy="62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8" name="Title 11"/>
          <p:cNvSpPr txBox="1"/>
          <p:nvPr/>
        </p:nvSpPr>
        <p:spPr>
          <a:xfrm>
            <a:off x="719665" y="355931"/>
            <a:ext cx="9095104" cy="120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l"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Multipurpose devices-DeX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Samsung_Logo_Lettermark_RGB.JPG" descr="Samsung_Logo_Lettermark_RG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676" y="8827692"/>
            <a:ext cx="2540400" cy="388587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object 2"/>
          <p:cNvSpPr txBox="1"/>
          <p:nvPr/>
        </p:nvSpPr>
        <p:spPr>
          <a:xfrm>
            <a:off x="774700" y="1536700"/>
            <a:ext cx="1057910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b="0" sz="2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With Knox your hospital is protected and data is always secure, whatever device, app or service your people are using.</a:t>
            </a:r>
            <a:endParaRPr b="1" sz="2800">
              <a:latin typeface="SamsungOne-700"/>
              <a:ea typeface="SamsungOne-700"/>
              <a:cs typeface="SamsungOne-700"/>
              <a:sym typeface="SamsungOne-700"/>
            </a:endParaRPr>
          </a:p>
        </p:txBody>
      </p:sp>
      <p:pic>
        <p:nvPicPr>
          <p:cNvPr id="514" name="그림 1" descr="그림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5367" y="5470271"/>
            <a:ext cx="5339605" cy="2561926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직사각형 11"/>
          <p:cNvSpPr/>
          <p:nvPr/>
        </p:nvSpPr>
        <p:spPr>
          <a:xfrm flipH="1">
            <a:off x="439888" y="5289527"/>
            <a:ext cx="5947446" cy="284890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6" name="Rectangle 6"/>
          <p:cNvSpPr txBox="1"/>
          <p:nvPr/>
        </p:nvSpPr>
        <p:spPr>
          <a:xfrm>
            <a:off x="2311400" y="5823939"/>
            <a:ext cx="3825615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1200"/>
              </a:spcBef>
              <a:defRPr sz="2900">
                <a:solidFill>
                  <a:srgbClr val="D6D5D5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Multi-layer</a:t>
            </a:r>
            <a:endParaRPr>
              <a:solidFill>
                <a:srgbClr val="FFFFFF"/>
              </a:solidFill>
            </a:endParaRPr>
          </a:p>
          <a:p>
            <a:pPr>
              <a:defRPr b="0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With a multi-layered system design, from hardware through to applications, it’s virtually impossible to gain unauthorised access to your mobile devices.</a:t>
            </a:r>
          </a:p>
        </p:txBody>
      </p:sp>
      <p:sp>
        <p:nvSpPr>
          <p:cNvPr id="517" name="Rectangle 11"/>
          <p:cNvSpPr txBox="1"/>
          <p:nvPr/>
        </p:nvSpPr>
        <p:spPr>
          <a:xfrm>
            <a:off x="8264365" y="6020677"/>
            <a:ext cx="3809959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1200"/>
              </a:spcBef>
              <a:defRPr sz="3000">
                <a:latin typeface="Verdana"/>
                <a:ea typeface="Verdana"/>
                <a:cs typeface="Verdana"/>
                <a:sym typeface="Verdana"/>
              </a:defRPr>
            </a:pPr>
            <a:r>
              <a:t>Total protection</a:t>
            </a:r>
            <a:r>
              <a:rPr b="0" sz="2400"/>
              <a:t> </a:t>
            </a:r>
          </a:p>
          <a:p>
            <a:pPr>
              <a:defRPr b="0" sz="1700">
                <a:latin typeface="Verdana"/>
                <a:ea typeface="Verdana"/>
                <a:cs typeface="Verdana"/>
                <a:sym typeface="Verdana"/>
              </a:defRPr>
            </a:pPr>
            <a:r>
              <a:t>Samsung Knox safeguards your data with its built in protection at every level,  from hardware to software. </a:t>
            </a:r>
          </a:p>
        </p:txBody>
      </p:sp>
      <p:pic>
        <p:nvPicPr>
          <p:cNvPr id="518" name="그림 1" descr="그림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004" y="2618368"/>
            <a:ext cx="5490141" cy="2634155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Rectangle 4"/>
          <p:cNvSpPr txBox="1"/>
          <p:nvPr/>
        </p:nvSpPr>
        <p:spPr>
          <a:xfrm>
            <a:off x="2315011" y="2958821"/>
            <a:ext cx="3751027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1200"/>
              </a:spcBef>
              <a:defRPr sz="2900">
                <a:latin typeface="Verdana"/>
                <a:ea typeface="Verdana"/>
                <a:cs typeface="Verdana"/>
                <a:sym typeface="Verdana"/>
              </a:defRPr>
            </a:pPr>
            <a:r>
              <a:t>Gartner rating</a:t>
            </a:r>
          </a:p>
          <a:p>
            <a:pPr>
              <a:defRPr b="0" sz="1700">
                <a:latin typeface="Verdana"/>
                <a:ea typeface="Verdana"/>
                <a:cs typeface="Verdana"/>
                <a:sym typeface="Verdana"/>
              </a:defRPr>
            </a:pPr>
            <a:r>
              <a:t>Samsung Knox meets the toughest standards for mobile data security. It’s defence-grade, with the highest rating from Gartner.</a:t>
            </a:r>
          </a:p>
        </p:txBody>
      </p:sp>
      <p:sp>
        <p:nvSpPr>
          <p:cNvPr id="520" name="직사각형 11"/>
          <p:cNvSpPr/>
          <p:nvPr/>
        </p:nvSpPr>
        <p:spPr>
          <a:xfrm flipH="1">
            <a:off x="6510880" y="2329877"/>
            <a:ext cx="5873568" cy="29596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1" name="Rectangle 9"/>
          <p:cNvSpPr txBox="1"/>
          <p:nvPr/>
        </p:nvSpPr>
        <p:spPr>
          <a:xfrm>
            <a:off x="8407400" y="2796168"/>
            <a:ext cx="3581400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1200"/>
              </a:spcBef>
              <a:defRPr sz="3000">
                <a:solidFill>
                  <a:srgbClr val="D6D5D5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Government certified</a:t>
            </a:r>
            <a:endParaRPr>
              <a:solidFill>
                <a:srgbClr val="FFFFFF"/>
              </a:solidFill>
            </a:endParaRPr>
          </a:p>
          <a:p>
            <a:pPr>
              <a:defRPr b="0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30 governments, as well as leading enterprises, have already accredited Samsung Knox platform.</a:t>
            </a:r>
          </a:p>
        </p:txBody>
      </p:sp>
      <p:sp>
        <p:nvSpPr>
          <p:cNvPr id="522" name="Oval 25"/>
          <p:cNvSpPr/>
          <p:nvPr/>
        </p:nvSpPr>
        <p:spPr>
          <a:xfrm>
            <a:off x="566349" y="3324599"/>
            <a:ext cx="1148153" cy="125614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pic>
        <p:nvPicPr>
          <p:cNvPr id="523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0084" y="3565449"/>
            <a:ext cx="821648" cy="7079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6" name="Group 29"/>
          <p:cNvGrpSpPr/>
          <p:nvPr/>
        </p:nvGrpSpPr>
        <p:grpSpPr>
          <a:xfrm>
            <a:off x="8190880" y="7976399"/>
            <a:ext cx="4408599" cy="1459702"/>
            <a:chOff x="0" y="0"/>
            <a:chExt cx="4408597" cy="1459701"/>
          </a:xfrm>
        </p:grpSpPr>
        <p:pic>
          <p:nvPicPr>
            <p:cNvPr id="524" name="Picture 8" descr="Picture 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99454" y="-1"/>
              <a:ext cx="2109144" cy="145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Picture 12" descr="Picture 1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26450"/>
              <a:ext cx="2282415" cy="62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7" name="Title 11"/>
          <p:cNvSpPr txBox="1"/>
          <p:nvPr/>
        </p:nvSpPr>
        <p:spPr>
          <a:xfrm>
            <a:off x="719665" y="355931"/>
            <a:ext cx="9095104" cy="120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l"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Protect your hospital </a:t>
            </a:r>
          </a:p>
        </p:txBody>
      </p:sp>
      <p:sp>
        <p:nvSpPr>
          <p:cNvPr id="528" name="Oval 1"/>
          <p:cNvSpPr/>
          <p:nvPr/>
        </p:nvSpPr>
        <p:spPr>
          <a:xfrm>
            <a:off x="6781800" y="3200400"/>
            <a:ext cx="1282700" cy="12827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529" name="Picture 21" descr="Picture 2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64705" y="3494559"/>
            <a:ext cx="989085" cy="766316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Oval 33"/>
          <p:cNvSpPr/>
          <p:nvPr/>
        </p:nvSpPr>
        <p:spPr>
          <a:xfrm>
            <a:off x="6789349" y="6105899"/>
            <a:ext cx="1300553" cy="133630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pic>
        <p:nvPicPr>
          <p:cNvPr id="531" name="Picture 41" descr="Picture 4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030273" y="6383790"/>
            <a:ext cx="886183" cy="759436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Oval 34"/>
          <p:cNvSpPr/>
          <p:nvPr/>
        </p:nvSpPr>
        <p:spPr>
          <a:xfrm>
            <a:off x="774700" y="6108700"/>
            <a:ext cx="1282700" cy="12827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533" name="Picture 31" descr="Picture 3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96071" y="6404721"/>
            <a:ext cx="689867" cy="703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Picture 46" descr="Picture 46"/>
          <p:cNvPicPr>
            <a:picLocks noChangeAspect="1"/>
          </p:cNvPicPr>
          <p:nvPr/>
        </p:nvPicPr>
        <p:blipFill>
          <a:blip r:embed="rId3">
            <a:extLst/>
          </a:blip>
          <a:srcRect l="0" t="0" r="14228" b="0"/>
          <a:stretch>
            <a:fillRect/>
          </a:stretch>
        </p:blipFill>
        <p:spPr>
          <a:xfrm>
            <a:off x="8374608" y="268288"/>
            <a:ext cx="4630192" cy="3986061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Title 11"/>
          <p:cNvSpPr txBox="1"/>
          <p:nvPr/>
        </p:nvSpPr>
        <p:spPr>
          <a:xfrm>
            <a:off x="597744" y="628327"/>
            <a:ext cx="6696041" cy="1512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l"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Knox Brings More Than Just Security </a:t>
            </a:r>
          </a:p>
        </p:txBody>
      </p:sp>
      <p:pic>
        <p:nvPicPr>
          <p:cNvPr id="537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6" y="8827692"/>
            <a:ext cx="2540400" cy="3885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0" name="Group 8"/>
          <p:cNvGrpSpPr/>
          <p:nvPr/>
        </p:nvGrpSpPr>
        <p:grpSpPr>
          <a:xfrm>
            <a:off x="396239" y="4016916"/>
            <a:ext cx="2652680" cy="3387105"/>
            <a:chOff x="-1" y="0"/>
            <a:chExt cx="2652678" cy="3387104"/>
          </a:xfrm>
        </p:grpSpPr>
        <p:sp>
          <p:nvSpPr>
            <p:cNvPr id="538" name="Teardrop 9"/>
            <p:cNvSpPr/>
            <p:nvPr/>
          </p:nvSpPr>
          <p:spPr>
            <a:xfrm>
              <a:off x="-2" y="-1"/>
              <a:ext cx="2652680" cy="338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00206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1D1D1D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539" name="TextBox 10"/>
            <p:cNvSpPr txBox="1"/>
            <p:nvPr/>
          </p:nvSpPr>
          <p:spPr>
            <a:xfrm>
              <a:off x="103463" y="1312648"/>
              <a:ext cx="2445750" cy="736601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Defence-grade security</a:t>
              </a:r>
            </a:p>
          </p:txBody>
        </p:sp>
      </p:grpSp>
      <p:sp>
        <p:nvSpPr>
          <p:cNvPr id="541" name="Plus 11"/>
          <p:cNvSpPr/>
          <p:nvPr/>
        </p:nvSpPr>
        <p:spPr>
          <a:xfrm>
            <a:off x="3217820" y="5194356"/>
            <a:ext cx="952537" cy="1007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160"/>
                </a:moveTo>
                <a:lnTo>
                  <a:pt x="6951" y="7160"/>
                </a:lnTo>
                <a:lnTo>
                  <a:pt x="6951" y="0"/>
                </a:lnTo>
                <a:lnTo>
                  <a:pt x="14649" y="0"/>
                </a:lnTo>
                <a:lnTo>
                  <a:pt x="14649" y="7160"/>
                </a:lnTo>
                <a:lnTo>
                  <a:pt x="21600" y="7160"/>
                </a:lnTo>
                <a:lnTo>
                  <a:pt x="21600" y="14440"/>
                </a:lnTo>
                <a:lnTo>
                  <a:pt x="14649" y="14440"/>
                </a:lnTo>
                <a:lnTo>
                  <a:pt x="14649" y="21600"/>
                </a:lnTo>
                <a:lnTo>
                  <a:pt x="6951" y="21600"/>
                </a:lnTo>
                <a:lnTo>
                  <a:pt x="6951" y="14440"/>
                </a:lnTo>
                <a:lnTo>
                  <a:pt x="0" y="14440"/>
                </a:ln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SamsungOne 400C"/>
                <a:ea typeface="SamsungOne 400C"/>
                <a:cs typeface="SamsungOne 400C"/>
                <a:sym typeface="SamsungOne 400C"/>
              </a:defRPr>
            </a:pPr>
          </a:p>
        </p:txBody>
      </p:sp>
      <p:grpSp>
        <p:nvGrpSpPr>
          <p:cNvPr id="544" name="Group 9"/>
          <p:cNvGrpSpPr/>
          <p:nvPr/>
        </p:nvGrpSpPr>
        <p:grpSpPr>
          <a:xfrm>
            <a:off x="4363719" y="4017019"/>
            <a:ext cx="2653455" cy="3386669"/>
            <a:chOff x="-1" y="0"/>
            <a:chExt cx="2653454" cy="3386668"/>
          </a:xfrm>
        </p:grpSpPr>
        <p:sp>
          <p:nvSpPr>
            <p:cNvPr id="542" name="Teardrop 13"/>
            <p:cNvSpPr/>
            <p:nvPr/>
          </p:nvSpPr>
          <p:spPr>
            <a:xfrm>
              <a:off x="-2" y="-1"/>
              <a:ext cx="2653456" cy="3386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543" name="TextBox 26"/>
            <p:cNvSpPr txBox="1"/>
            <p:nvPr/>
          </p:nvSpPr>
          <p:spPr>
            <a:xfrm>
              <a:off x="103494" y="1496581"/>
              <a:ext cx="2446465" cy="368301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Customisation</a:t>
              </a:r>
            </a:p>
          </p:txBody>
        </p:sp>
      </p:grpSp>
      <p:grpSp>
        <p:nvGrpSpPr>
          <p:cNvPr id="547" name="Group 8"/>
          <p:cNvGrpSpPr/>
          <p:nvPr/>
        </p:nvGrpSpPr>
        <p:grpSpPr>
          <a:xfrm>
            <a:off x="7159414" y="4017019"/>
            <a:ext cx="2653455" cy="3386669"/>
            <a:chOff x="0" y="0"/>
            <a:chExt cx="2653454" cy="3386668"/>
          </a:xfrm>
        </p:grpSpPr>
        <p:sp>
          <p:nvSpPr>
            <p:cNvPr id="545" name="Teardrop 16"/>
            <p:cNvSpPr/>
            <p:nvPr/>
          </p:nvSpPr>
          <p:spPr>
            <a:xfrm>
              <a:off x="-1" y="-1"/>
              <a:ext cx="2653456" cy="3386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546" name="TextBox 27"/>
            <p:cNvSpPr txBox="1"/>
            <p:nvPr/>
          </p:nvSpPr>
          <p:spPr>
            <a:xfrm>
              <a:off x="103493" y="1312433"/>
              <a:ext cx="2446466" cy="736601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Deployment </a:t>
              </a:r>
              <a:endParaRPr b="1">
                <a:latin typeface="SamsungOne-700"/>
                <a:ea typeface="SamsungOne-700"/>
                <a:cs typeface="SamsungOne-700"/>
                <a:sym typeface="SamsungOne-700"/>
              </a:endParaRPr>
            </a:p>
            <a:p>
              <a:pPr>
                <a:defRPr b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&amp; Management </a:t>
              </a:r>
            </a:p>
          </p:txBody>
        </p:sp>
      </p:grpSp>
      <p:grpSp>
        <p:nvGrpSpPr>
          <p:cNvPr id="550" name="Group 6"/>
          <p:cNvGrpSpPr/>
          <p:nvPr/>
        </p:nvGrpSpPr>
        <p:grpSpPr>
          <a:xfrm>
            <a:off x="9955106" y="4017019"/>
            <a:ext cx="2653455" cy="3386669"/>
            <a:chOff x="-1" y="0"/>
            <a:chExt cx="2653454" cy="3386668"/>
          </a:xfrm>
        </p:grpSpPr>
        <p:sp>
          <p:nvSpPr>
            <p:cNvPr id="548" name="Teardrop 19"/>
            <p:cNvSpPr/>
            <p:nvPr/>
          </p:nvSpPr>
          <p:spPr>
            <a:xfrm>
              <a:off x="-2" y="-1"/>
              <a:ext cx="2653456" cy="3386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549" name="TextBox 28"/>
            <p:cNvSpPr txBox="1"/>
            <p:nvPr/>
          </p:nvSpPr>
          <p:spPr>
            <a:xfrm>
              <a:off x="103493" y="1496581"/>
              <a:ext cx="2446465" cy="368301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Multi Persona</a:t>
              </a:r>
            </a:p>
          </p:txBody>
        </p:sp>
      </p:grpSp>
      <p:pic>
        <p:nvPicPr>
          <p:cNvPr id="551" name="Picture 30" descr="Picture 3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58200" y="887263"/>
            <a:ext cx="446236" cy="4462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4" name="Group 24"/>
          <p:cNvGrpSpPr/>
          <p:nvPr/>
        </p:nvGrpSpPr>
        <p:grpSpPr>
          <a:xfrm>
            <a:off x="8190880" y="7976399"/>
            <a:ext cx="4408599" cy="1459702"/>
            <a:chOff x="0" y="0"/>
            <a:chExt cx="4408597" cy="1459701"/>
          </a:xfrm>
        </p:grpSpPr>
        <p:pic>
          <p:nvPicPr>
            <p:cNvPr id="552" name="Picture 8" descr="Picture 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99454" y="-1"/>
              <a:ext cx="2109144" cy="145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Picture 12" descr="Picture 1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26450"/>
              <a:ext cx="2282415" cy="62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55769" y="3147004"/>
            <a:ext cx="1277568" cy="783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830" y="4055381"/>
            <a:ext cx="921018" cy="651329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TextBox 163"/>
          <p:cNvSpPr txBox="1"/>
          <p:nvPr/>
        </p:nvSpPr>
        <p:spPr>
          <a:xfrm>
            <a:off x="-36238" y="-2"/>
            <a:ext cx="1538867" cy="43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820" tIns="72820" rIns="72820" bIns="72820">
            <a:spAutoFit/>
          </a:bodyPr>
          <a:lstStyle>
            <a:lvl1pPr>
              <a:defRPr sz="1900">
                <a:solidFill>
                  <a:srgbClr val="FFFFFF"/>
                </a:solidFill>
                <a:latin typeface="Samsung InterFace"/>
                <a:ea typeface="Samsung InterFace"/>
                <a:cs typeface="Samsung InterFace"/>
                <a:sym typeface="Samsung InterFace"/>
              </a:defRPr>
            </a:lvl1pPr>
          </a:lstStyle>
          <a:p>
            <a:pPr/>
            <a:r>
              <a:t>[INTERNAL]</a:t>
            </a:r>
          </a:p>
        </p:txBody>
      </p:sp>
      <p:sp>
        <p:nvSpPr>
          <p:cNvPr id="561" name="TextBox 88"/>
          <p:cNvSpPr txBox="1"/>
          <p:nvPr/>
        </p:nvSpPr>
        <p:spPr>
          <a:xfrm>
            <a:off x="303445" y="1609925"/>
            <a:ext cx="12374588" cy="586968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0" tIns="72820" rIns="72820" bIns="72820">
            <a:spAutoFit/>
          </a:bodyPr>
          <a:lstStyle/>
          <a:p>
            <a:pPr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t>The UK is leading the way with the Emergency Services Mobile Comms Programme which is </a:t>
            </a:r>
            <a:br/>
            <a:r>
              <a:t>scheduled to finish migration to the new ESN network and devices by 2020</a:t>
            </a:r>
          </a:p>
        </p:txBody>
      </p:sp>
      <p:pic>
        <p:nvPicPr>
          <p:cNvPr id="562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rcRect l="2883" t="0" r="0" b="0"/>
          <a:stretch>
            <a:fillRect/>
          </a:stretch>
        </p:blipFill>
        <p:spPr>
          <a:xfrm>
            <a:off x="1651000" y="3013674"/>
            <a:ext cx="2158966" cy="529314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TextBox 1"/>
          <p:cNvSpPr txBox="1"/>
          <p:nvPr/>
        </p:nvSpPr>
        <p:spPr>
          <a:xfrm>
            <a:off x="838648" y="4110456"/>
            <a:ext cx="2301384" cy="2209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/>
          <a:p>
            <a:pPr algn="l">
              <a:lnSpc>
                <a:spcPts val="4200"/>
              </a:lnSpc>
              <a:defRPr b="0" sz="14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44x Police forces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>
              <a:lnSpc>
                <a:spcPts val="4200"/>
              </a:lnSpc>
              <a:defRPr b="0" sz="14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50x Fire services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>
              <a:lnSpc>
                <a:spcPts val="4200"/>
              </a:lnSpc>
              <a:defRPr b="0" sz="14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13x Ambulance trusts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>
              <a:lnSpc>
                <a:spcPts val="4200"/>
              </a:lnSpc>
              <a:defRPr b="0" sz="14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100+ Tier 2 groups</a:t>
            </a:r>
          </a:p>
        </p:txBody>
      </p:sp>
      <p:pic>
        <p:nvPicPr>
          <p:cNvPr id="564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7434" y="4762081"/>
            <a:ext cx="595622" cy="421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2581" y="5314212"/>
            <a:ext cx="695954" cy="492166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TextBox 7"/>
          <p:cNvSpPr txBox="1"/>
          <p:nvPr/>
        </p:nvSpPr>
        <p:spPr>
          <a:xfrm>
            <a:off x="3923370" y="4224768"/>
            <a:ext cx="1237933" cy="2228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/>
          <a:p>
            <a:pPr algn="l">
              <a:spcBef>
                <a:spcPts val="400"/>
              </a:spcBef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t>Vehicles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>
              <a:spcBef>
                <a:spcPts val="400"/>
              </a:spcBef>
              <a:defRPr sz="14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50k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>
              <a:spcBef>
                <a:spcPts val="400"/>
              </a:spcBef>
              <a:defRPr sz="1400">
                <a:latin typeface="Verdana"/>
                <a:ea typeface="Verdana"/>
                <a:cs typeface="Verdana"/>
                <a:sym typeface="Verdana"/>
              </a:defRPr>
            </a:pPr>
          </a:p>
          <a:p>
            <a:pPr algn="l">
              <a:spcBef>
                <a:spcPts val="400"/>
              </a:spcBef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t>Users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>
              <a:spcBef>
                <a:spcPts val="400"/>
              </a:spcBef>
              <a:defRPr sz="14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300k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>
              <a:spcBef>
                <a:spcPts val="400"/>
              </a:spcBef>
              <a:defRPr sz="1400">
                <a:latin typeface="Verdana"/>
                <a:ea typeface="Verdana"/>
                <a:cs typeface="Verdana"/>
                <a:sym typeface="Verdana"/>
              </a:defRPr>
            </a:pPr>
          </a:p>
          <a:p>
            <a:pPr algn="l">
              <a:spcBef>
                <a:spcPts val="400"/>
              </a:spcBef>
              <a:defRPr sz="1400">
                <a:latin typeface="Verdana"/>
                <a:ea typeface="Verdana"/>
                <a:cs typeface="Verdana"/>
                <a:sym typeface="Verdana"/>
              </a:defRPr>
            </a:pPr>
            <a:r>
              <a:t>Aircraft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>
              <a:spcBef>
                <a:spcPts val="400"/>
              </a:spcBef>
              <a:defRPr sz="14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130</a:t>
            </a:r>
          </a:p>
        </p:txBody>
      </p:sp>
      <p:sp>
        <p:nvSpPr>
          <p:cNvPr id="567" name="TextBox 10"/>
          <p:cNvSpPr txBox="1"/>
          <p:nvPr/>
        </p:nvSpPr>
        <p:spPr>
          <a:xfrm>
            <a:off x="5163582" y="2587594"/>
            <a:ext cx="3390474" cy="41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7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Specialist device (C1)</a:t>
            </a:r>
          </a:p>
        </p:txBody>
      </p:sp>
      <p:sp>
        <p:nvSpPr>
          <p:cNvPr id="568" name="TextBox 74"/>
          <p:cNvSpPr txBox="1"/>
          <p:nvPr/>
        </p:nvSpPr>
        <p:spPr>
          <a:xfrm>
            <a:off x="6587067" y="3394349"/>
            <a:ext cx="1879601" cy="3300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/>
          <a:p>
            <a:pPr algn="l">
              <a:lnSpc>
                <a:spcPts val="1400"/>
              </a:lnSpc>
              <a:spcBef>
                <a:spcPts val="400"/>
              </a:spcBef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t>Specification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7800" indent="-177800" algn="l">
              <a:lnSpc>
                <a:spcPts val="1400"/>
              </a:lnSpc>
              <a:spcBef>
                <a:spcPts val="400"/>
              </a:spcBef>
              <a:buSzPct val="100000"/>
              <a:buFont typeface="Arial"/>
              <a:buChar char="•"/>
              <a:defRPr sz="11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3GPP rel 12 </a:t>
            </a:r>
            <a:br/>
            <a:r>
              <a:t>+ PS QCIs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7800" indent="-177800" algn="l">
              <a:lnSpc>
                <a:spcPts val="1400"/>
              </a:lnSpc>
              <a:spcBef>
                <a:spcPts val="400"/>
              </a:spcBef>
              <a:buSzPct val="100000"/>
              <a:buFont typeface="Arial"/>
              <a:buChar char="•"/>
              <a:defRPr sz="11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IP68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7800" indent="-177800" algn="l">
              <a:lnSpc>
                <a:spcPts val="1400"/>
              </a:lnSpc>
              <a:spcBef>
                <a:spcPts val="400"/>
              </a:spcBef>
              <a:buSzPct val="100000"/>
              <a:buFont typeface="Arial"/>
              <a:buChar char="•"/>
              <a:defRPr sz="11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Rugged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7800" indent="-177800" algn="l">
              <a:lnSpc>
                <a:spcPts val="1400"/>
              </a:lnSpc>
              <a:spcBef>
                <a:spcPts val="400"/>
              </a:spcBef>
              <a:buSzPct val="100000"/>
              <a:buFont typeface="Arial"/>
              <a:buChar char="•"/>
              <a:defRPr sz="11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H/W keys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7800" indent="-177800" algn="l">
              <a:lnSpc>
                <a:spcPts val="1400"/>
              </a:lnSpc>
              <a:spcBef>
                <a:spcPts val="400"/>
              </a:spcBef>
              <a:buSzPct val="100000"/>
              <a:buFont typeface="Arial"/>
              <a:buChar char="•"/>
              <a:defRPr sz="11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PTT accessories</a:t>
            </a:r>
          </a:p>
          <a:p>
            <a:pPr algn="l">
              <a:lnSpc>
                <a:spcPts val="1400"/>
              </a:lnSpc>
              <a:spcBef>
                <a:spcPts val="1200"/>
              </a:spcBef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t>Additional services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7800" indent="-177800" algn="l">
              <a:lnSpc>
                <a:spcPts val="1400"/>
              </a:lnSpc>
              <a:spcBef>
                <a:spcPts val="400"/>
              </a:spcBef>
              <a:buSzPct val="100000"/>
              <a:buFont typeface="Arial"/>
              <a:buChar char="•"/>
              <a:defRPr sz="11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Knox Customisation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7800" indent="-177800" algn="l">
              <a:lnSpc>
                <a:spcPts val="1400"/>
              </a:lnSpc>
              <a:spcBef>
                <a:spcPts val="400"/>
              </a:spcBef>
              <a:buSzPct val="100000"/>
              <a:buFont typeface="Arial"/>
              <a:buChar char="•"/>
              <a:defRPr sz="11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Knox Workspace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7800" indent="-177800" algn="l">
              <a:lnSpc>
                <a:spcPts val="1400"/>
              </a:lnSpc>
              <a:spcBef>
                <a:spcPts val="400"/>
              </a:spcBef>
              <a:buSzPct val="100000"/>
              <a:buFont typeface="Arial"/>
              <a:buChar char="•"/>
              <a:defRPr sz="11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Services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9" name="Picture 5" descr="Picture 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94782" y="4309664"/>
            <a:ext cx="794965" cy="87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Picture 6" descr="Picture 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47670" y="4258531"/>
            <a:ext cx="1138145" cy="583770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TextBox 75"/>
          <p:cNvSpPr txBox="1"/>
          <p:nvPr/>
        </p:nvSpPr>
        <p:spPr>
          <a:xfrm>
            <a:off x="406784" y="2587594"/>
            <a:ext cx="4749417" cy="41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7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Contracting authority</a:t>
            </a:r>
          </a:p>
        </p:txBody>
      </p:sp>
      <p:sp>
        <p:nvSpPr>
          <p:cNvPr id="572" name="TextBox 76"/>
          <p:cNvSpPr txBox="1"/>
          <p:nvPr/>
        </p:nvSpPr>
        <p:spPr>
          <a:xfrm>
            <a:off x="317886" y="3615071"/>
            <a:ext cx="3067550" cy="41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 algn="l">
              <a:defRPr sz="17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Buying parties</a:t>
            </a:r>
          </a:p>
        </p:txBody>
      </p:sp>
      <p:pic>
        <p:nvPicPr>
          <p:cNvPr id="573" name="Picture 9" descr="Picture 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1524" y="5948850"/>
            <a:ext cx="444084" cy="418734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TextBox 14"/>
          <p:cNvSpPr txBox="1"/>
          <p:nvPr/>
        </p:nvSpPr>
        <p:spPr>
          <a:xfrm>
            <a:off x="9965266" y="3649979"/>
            <a:ext cx="1278467" cy="29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Devices</a:t>
            </a:r>
          </a:p>
        </p:txBody>
      </p:sp>
      <p:sp>
        <p:nvSpPr>
          <p:cNvPr id="575" name="TextBox 85"/>
          <p:cNvSpPr txBox="1"/>
          <p:nvPr/>
        </p:nvSpPr>
        <p:spPr>
          <a:xfrm>
            <a:off x="8584906" y="5134269"/>
            <a:ext cx="1659760" cy="29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Network Services</a:t>
            </a:r>
          </a:p>
        </p:txBody>
      </p:sp>
      <p:pic>
        <p:nvPicPr>
          <p:cNvPr id="576" name="Picture 14" descr="Picture 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81447" y="4254670"/>
            <a:ext cx="939383" cy="87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Picture 2" descr="Picture 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442010" y="3433662"/>
            <a:ext cx="1145410" cy="2171272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TextBox 44"/>
          <p:cNvSpPr txBox="1"/>
          <p:nvPr/>
        </p:nvSpPr>
        <p:spPr>
          <a:xfrm>
            <a:off x="11191774" y="5134269"/>
            <a:ext cx="1364295" cy="29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User services</a:t>
            </a:r>
          </a:p>
        </p:txBody>
      </p:sp>
      <p:pic>
        <p:nvPicPr>
          <p:cNvPr id="579" name="Picture 2" descr="Picture 2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779166" y="5731369"/>
            <a:ext cx="1190776" cy="776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Picture 7" descr="Picture 7"/>
          <p:cNvPicPr>
            <a:picLocks noChangeAspect="1"/>
          </p:cNvPicPr>
          <p:nvPr/>
        </p:nvPicPr>
        <p:blipFill>
          <a:blip r:embed="rId14">
            <a:extLst/>
          </a:blip>
          <a:srcRect l="65690" t="0" r="0" b="0"/>
          <a:stretch>
            <a:fillRect/>
          </a:stretch>
        </p:blipFill>
        <p:spPr>
          <a:xfrm>
            <a:off x="3142295" y="4974900"/>
            <a:ext cx="441478" cy="675266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TextBox 38"/>
          <p:cNvSpPr txBox="1"/>
          <p:nvPr/>
        </p:nvSpPr>
        <p:spPr>
          <a:xfrm>
            <a:off x="313266" y="2267885"/>
            <a:ext cx="4868335" cy="425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8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Who?</a:t>
            </a:r>
          </a:p>
        </p:txBody>
      </p:sp>
      <p:sp>
        <p:nvSpPr>
          <p:cNvPr id="582" name="TextBox 41"/>
          <p:cNvSpPr txBox="1"/>
          <p:nvPr/>
        </p:nvSpPr>
        <p:spPr>
          <a:xfrm>
            <a:off x="5139621" y="2262251"/>
            <a:ext cx="3390474" cy="425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8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What?</a:t>
            </a:r>
          </a:p>
        </p:txBody>
      </p:sp>
      <p:sp>
        <p:nvSpPr>
          <p:cNvPr id="583" name="TextBox 42"/>
          <p:cNvSpPr txBox="1"/>
          <p:nvPr/>
        </p:nvSpPr>
        <p:spPr>
          <a:xfrm>
            <a:off x="8578015" y="2262251"/>
            <a:ext cx="4088118" cy="425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8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How?</a:t>
            </a:r>
          </a:p>
        </p:txBody>
      </p:sp>
      <p:sp>
        <p:nvSpPr>
          <p:cNvPr id="584" name="TextBox 43"/>
          <p:cNvSpPr txBox="1"/>
          <p:nvPr/>
        </p:nvSpPr>
        <p:spPr>
          <a:xfrm>
            <a:off x="234862" y="7630370"/>
            <a:ext cx="1600248" cy="60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/>
          <a:p>
            <a:pPr>
              <a:defRPr sz="1000">
                <a:latin typeface="Verdana"/>
                <a:ea typeface="Verdana"/>
                <a:cs typeface="Verdana"/>
                <a:sym typeface="Verdana"/>
              </a:defRPr>
            </a:pPr>
            <a:r>
              <a:t>Samsung contract signed 21</a:t>
            </a:r>
            <a:r>
              <a:rPr baseline="30000"/>
              <a:t>st</a:t>
            </a:r>
            <a:r>
              <a:t> November 2017 </a:t>
            </a:r>
          </a:p>
        </p:txBody>
      </p:sp>
      <p:sp>
        <p:nvSpPr>
          <p:cNvPr id="585" name="TextBox 45"/>
          <p:cNvSpPr txBox="1"/>
          <p:nvPr/>
        </p:nvSpPr>
        <p:spPr>
          <a:xfrm>
            <a:off x="1684758" y="7627011"/>
            <a:ext cx="1531387" cy="450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Home Office visit Korea 6th Feb</a:t>
            </a:r>
          </a:p>
        </p:txBody>
      </p:sp>
      <p:sp>
        <p:nvSpPr>
          <p:cNvPr id="586" name="TextBox 46"/>
          <p:cNvSpPr txBox="1"/>
          <p:nvPr/>
        </p:nvSpPr>
        <p:spPr>
          <a:xfrm>
            <a:off x="3022924" y="7647791"/>
            <a:ext cx="1355002" cy="450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Trial devices April 2018</a:t>
            </a:r>
          </a:p>
        </p:txBody>
      </p:sp>
      <p:sp>
        <p:nvSpPr>
          <p:cNvPr id="587" name="TextBox 47"/>
          <p:cNvSpPr txBox="1"/>
          <p:nvPr/>
        </p:nvSpPr>
        <p:spPr>
          <a:xfrm>
            <a:off x="4013201" y="7652411"/>
            <a:ext cx="1892301" cy="450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Production devices scheduled for Q3 ’18</a:t>
            </a:r>
          </a:p>
        </p:txBody>
      </p:sp>
      <p:sp>
        <p:nvSpPr>
          <p:cNvPr id="588" name="TextBox 48"/>
          <p:cNvSpPr txBox="1"/>
          <p:nvPr/>
        </p:nvSpPr>
        <p:spPr>
          <a:xfrm>
            <a:off x="6231468" y="7653397"/>
            <a:ext cx="1964267" cy="450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New projects:D2D, vehicles, back office </a:t>
            </a:r>
          </a:p>
        </p:txBody>
      </p:sp>
      <p:sp>
        <p:nvSpPr>
          <p:cNvPr id="589" name="TextBox 49"/>
          <p:cNvSpPr txBox="1"/>
          <p:nvPr/>
        </p:nvSpPr>
        <p:spPr>
          <a:xfrm>
            <a:off x="7865537" y="7653397"/>
            <a:ext cx="1774505" cy="450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Sales &amp; marketing campaign </a:t>
            </a:r>
          </a:p>
        </p:txBody>
      </p:sp>
      <p:sp>
        <p:nvSpPr>
          <p:cNvPr id="590" name="TextBox 50"/>
          <p:cNvSpPr txBox="1"/>
          <p:nvPr/>
        </p:nvSpPr>
        <p:spPr>
          <a:xfrm>
            <a:off x="9322266" y="7653397"/>
            <a:ext cx="1941243" cy="29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Dedicated resource</a:t>
            </a:r>
          </a:p>
        </p:txBody>
      </p:sp>
      <p:sp>
        <p:nvSpPr>
          <p:cNvPr id="591" name="TextBox 51"/>
          <p:cNvSpPr txBox="1"/>
          <p:nvPr/>
        </p:nvSpPr>
        <p:spPr>
          <a:xfrm>
            <a:off x="10865036" y="7657627"/>
            <a:ext cx="1941243" cy="29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New service model</a:t>
            </a:r>
          </a:p>
        </p:txBody>
      </p:sp>
      <p:sp>
        <p:nvSpPr>
          <p:cNvPr id="592" name="TextBox 52"/>
          <p:cNvSpPr txBox="1"/>
          <p:nvPr/>
        </p:nvSpPr>
        <p:spPr>
          <a:xfrm>
            <a:off x="263569" y="336709"/>
            <a:ext cx="12892010" cy="513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0" tIns="72820" rIns="72820" bIns="72820">
            <a:spAutoFit/>
          </a:bodyPr>
          <a:lstStyle>
            <a:lvl1pPr algn="l">
              <a:defRPr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Emergency Services Network (ESN)</a:t>
            </a:r>
          </a:p>
        </p:txBody>
      </p:sp>
      <p:sp>
        <p:nvSpPr>
          <p:cNvPr id="593" name="TextBox 67"/>
          <p:cNvSpPr txBox="1"/>
          <p:nvPr/>
        </p:nvSpPr>
        <p:spPr>
          <a:xfrm>
            <a:off x="9449079" y="5955650"/>
            <a:ext cx="2448956" cy="29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Service Provider (DOF)</a:t>
            </a:r>
          </a:p>
        </p:txBody>
      </p:sp>
      <p:sp>
        <p:nvSpPr>
          <p:cNvPr id="594" name="TextBox 68"/>
          <p:cNvSpPr txBox="1"/>
          <p:nvPr/>
        </p:nvSpPr>
        <p:spPr>
          <a:xfrm>
            <a:off x="10214612" y="5638393"/>
            <a:ext cx="917893" cy="386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600">
                <a:solidFill>
                  <a:srgbClr val="0689D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TBC</a:t>
            </a:r>
          </a:p>
        </p:txBody>
      </p:sp>
      <p:sp>
        <p:nvSpPr>
          <p:cNvPr id="595" name="Straight Arrow Connector 17"/>
          <p:cNvSpPr/>
          <p:nvPr/>
        </p:nvSpPr>
        <p:spPr>
          <a:xfrm>
            <a:off x="11370625" y="3785360"/>
            <a:ext cx="403056" cy="429601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96" name="Straight Arrow Connector 71"/>
          <p:cNvSpPr/>
          <p:nvPr/>
        </p:nvSpPr>
        <p:spPr>
          <a:xfrm flipH="1">
            <a:off x="11418214" y="5524917"/>
            <a:ext cx="355467" cy="408944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97" name="Straight Arrow Connector 77"/>
          <p:cNvSpPr/>
          <p:nvPr/>
        </p:nvSpPr>
        <p:spPr>
          <a:xfrm flipH="1">
            <a:off x="9606211" y="3825066"/>
            <a:ext cx="373758" cy="429601"/>
          </a:xfrm>
          <a:prstGeom prst="line">
            <a:avLst/>
          </a:prstGeom>
          <a:ln>
            <a:solidFill>
              <a:schemeClr val="accent1"/>
            </a:solidFill>
            <a:headEnd type="triangle"/>
          </a:ln>
        </p:spPr>
        <p:txBody>
          <a:bodyPr lIns="45718" tIns="45718" rIns="45718" bIns="45718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98" name="Straight Arrow Connector 78"/>
          <p:cNvSpPr/>
          <p:nvPr/>
        </p:nvSpPr>
        <p:spPr>
          <a:xfrm flipH="1" flipV="1">
            <a:off x="9612011" y="5524917"/>
            <a:ext cx="355468" cy="394476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605" name="Group 16"/>
          <p:cNvGrpSpPr/>
          <p:nvPr/>
        </p:nvGrpSpPr>
        <p:grpSpPr>
          <a:xfrm>
            <a:off x="234862" y="6651397"/>
            <a:ext cx="12080289" cy="435204"/>
            <a:chOff x="0" y="0"/>
            <a:chExt cx="12080287" cy="435202"/>
          </a:xfrm>
        </p:grpSpPr>
        <p:grpSp>
          <p:nvGrpSpPr>
            <p:cNvPr id="601" name="Chevron 113"/>
            <p:cNvGrpSpPr/>
            <p:nvPr/>
          </p:nvGrpSpPr>
          <p:grpSpPr>
            <a:xfrm>
              <a:off x="-1" y="0"/>
              <a:ext cx="5599958" cy="435203"/>
              <a:chOff x="0" y="0"/>
              <a:chExt cx="5599957" cy="435202"/>
            </a:xfrm>
          </p:grpSpPr>
          <p:sp>
            <p:nvSpPr>
              <p:cNvPr id="599" name="Chevron"/>
              <p:cNvSpPr/>
              <p:nvPr/>
            </p:nvSpPr>
            <p:spPr>
              <a:xfrm>
                <a:off x="0" y="0"/>
                <a:ext cx="5599958" cy="435203"/>
              </a:xfrm>
              <a:prstGeom prst="chevron">
                <a:avLst>
                  <a:gd name="adj" fmla="val 50000"/>
                </a:avLst>
              </a:pr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600" name="Milestones/ Roadmap"/>
              <p:cNvSpPr txBox="1"/>
              <p:nvPr/>
            </p:nvSpPr>
            <p:spPr>
              <a:xfrm>
                <a:off x="217601" y="36830"/>
                <a:ext cx="5164756" cy="3615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2820" tIns="72820" rIns="72820" bIns="72820" numCol="1" anchor="ctr">
                <a:spAutoFit/>
              </a:bodyPr>
              <a:lstStyle>
                <a:lvl1pPr>
                  <a:defRPr sz="14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/>
                <a:r>
                  <a:t>Milestones/ Roadmap</a:t>
                </a:r>
              </a:p>
            </p:txBody>
          </p:sp>
        </p:grpSp>
        <p:grpSp>
          <p:nvGrpSpPr>
            <p:cNvPr id="604" name="Chevron 84"/>
            <p:cNvGrpSpPr/>
            <p:nvPr/>
          </p:nvGrpSpPr>
          <p:grpSpPr>
            <a:xfrm>
              <a:off x="6480330" y="0"/>
              <a:ext cx="5599958" cy="435203"/>
              <a:chOff x="0" y="0"/>
              <a:chExt cx="5599957" cy="435202"/>
            </a:xfrm>
          </p:grpSpPr>
          <p:sp>
            <p:nvSpPr>
              <p:cNvPr id="602" name="Chevron"/>
              <p:cNvSpPr/>
              <p:nvPr/>
            </p:nvSpPr>
            <p:spPr>
              <a:xfrm>
                <a:off x="0" y="0"/>
                <a:ext cx="5599958" cy="435203"/>
              </a:xfrm>
              <a:prstGeom prst="chevron">
                <a:avLst>
                  <a:gd name="adj" fmla="val 50000"/>
                </a:avLst>
              </a:pr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603" name="Actions"/>
              <p:cNvSpPr txBox="1"/>
              <p:nvPr/>
            </p:nvSpPr>
            <p:spPr>
              <a:xfrm>
                <a:off x="217601" y="36830"/>
                <a:ext cx="5164756" cy="3615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2820" tIns="72820" rIns="72820" bIns="72820" numCol="1" anchor="ctr">
                <a:spAutoFit/>
              </a:bodyPr>
              <a:lstStyle>
                <a:lvl1pPr>
                  <a:defRPr sz="14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/>
                <a:r>
                  <a:t>Actions</a:t>
                </a:r>
              </a:p>
            </p:txBody>
          </p:sp>
        </p:grpSp>
      </p:grpSp>
      <p:grpSp>
        <p:nvGrpSpPr>
          <p:cNvPr id="616" name="Group 15"/>
          <p:cNvGrpSpPr/>
          <p:nvPr/>
        </p:nvGrpSpPr>
        <p:grpSpPr>
          <a:xfrm>
            <a:off x="1031213" y="7195588"/>
            <a:ext cx="10804446" cy="353551"/>
            <a:chOff x="661" y="0"/>
            <a:chExt cx="10804445" cy="353549"/>
          </a:xfrm>
        </p:grpSpPr>
        <p:grpSp>
          <p:nvGrpSpPr>
            <p:cNvPr id="610" name="Group 12"/>
            <p:cNvGrpSpPr/>
            <p:nvPr/>
          </p:nvGrpSpPr>
          <p:grpSpPr>
            <a:xfrm>
              <a:off x="6176799" y="57409"/>
              <a:ext cx="4628308" cy="286875"/>
              <a:chOff x="0" y="45465"/>
              <a:chExt cx="4628307" cy="286874"/>
            </a:xfrm>
          </p:grpSpPr>
          <p:sp>
            <p:nvSpPr>
              <p:cNvPr id="606" name="Straight Arrow Connector 79"/>
              <p:cNvSpPr/>
              <p:nvPr/>
            </p:nvSpPr>
            <p:spPr>
              <a:xfrm flipH="1">
                <a:off x="0" y="45465"/>
                <a:ext cx="1" cy="28687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607" name="Straight Arrow Connector 80"/>
              <p:cNvSpPr/>
              <p:nvPr/>
            </p:nvSpPr>
            <p:spPr>
              <a:xfrm>
                <a:off x="1542769" y="45465"/>
                <a:ext cx="1" cy="28687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608" name="Straight Arrow Connector 81"/>
              <p:cNvSpPr/>
              <p:nvPr/>
            </p:nvSpPr>
            <p:spPr>
              <a:xfrm>
                <a:off x="3085537" y="45465"/>
                <a:ext cx="1" cy="28687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609" name="Straight Arrow Connector 82"/>
              <p:cNvSpPr/>
              <p:nvPr/>
            </p:nvSpPr>
            <p:spPr>
              <a:xfrm>
                <a:off x="4628307" y="45465"/>
                <a:ext cx="1" cy="28687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615" name="Group 13"/>
            <p:cNvGrpSpPr/>
            <p:nvPr/>
          </p:nvGrpSpPr>
          <p:grpSpPr>
            <a:xfrm>
              <a:off x="661" y="-1"/>
              <a:ext cx="3930571" cy="353551"/>
              <a:chOff x="661" y="0"/>
              <a:chExt cx="3930570" cy="353549"/>
            </a:xfrm>
          </p:grpSpPr>
          <p:sp>
            <p:nvSpPr>
              <p:cNvPr id="611" name="Straight Arrow Connector 9"/>
              <p:cNvSpPr/>
              <p:nvPr/>
            </p:nvSpPr>
            <p:spPr>
              <a:xfrm flipH="1">
                <a:off x="661" y="5246"/>
                <a:ext cx="5065" cy="34830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oval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612" name="Straight Arrow Connector 55"/>
              <p:cNvSpPr/>
              <p:nvPr/>
            </p:nvSpPr>
            <p:spPr>
              <a:xfrm>
                <a:off x="1419900" y="5246"/>
                <a:ext cx="1" cy="13458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oval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613" name="Straight Arrow Connector 57"/>
              <p:cNvSpPr/>
              <p:nvPr/>
            </p:nvSpPr>
            <p:spPr>
              <a:xfrm>
                <a:off x="2671888" y="5246"/>
                <a:ext cx="1" cy="3483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oval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614" name="Straight Arrow Connector 87"/>
              <p:cNvSpPr/>
              <p:nvPr/>
            </p:nvSpPr>
            <p:spPr>
              <a:xfrm>
                <a:off x="3931231" y="-1"/>
                <a:ext cx="1" cy="13458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oval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  <p:sp>
        <p:nvSpPr>
          <p:cNvPr id="617" name="Straight Connector 28"/>
          <p:cNvSpPr/>
          <p:nvPr/>
        </p:nvSpPr>
        <p:spPr>
          <a:xfrm>
            <a:off x="5159192" y="2402546"/>
            <a:ext cx="15396" cy="4010955"/>
          </a:xfrm>
          <a:prstGeom prst="line">
            <a:avLst/>
          </a:prstGeom>
          <a:ln w="15875">
            <a:solidFill>
              <a:srgbClr val="000000"/>
            </a:solidFill>
            <a:prstDash val="sysDash"/>
          </a:ln>
        </p:spPr>
        <p:txBody>
          <a:bodyPr lIns="45718" tIns="45718" rIns="45718" bIns="45718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8" name="Straight Connector 91"/>
          <p:cNvSpPr/>
          <p:nvPr/>
        </p:nvSpPr>
        <p:spPr>
          <a:xfrm>
            <a:off x="8545122" y="2389251"/>
            <a:ext cx="15448" cy="4036949"/>
          </a:xfrm>
          <a:prstGeom prst="line">
            <a:avLst/>
          </a:prstGeom>
          <a:ln w="15875">
            <a:solidFill>
              <a:srgbClr val="000000"/>
            </a:solidFill>
            <a:prstDash val="sysDash"/>
          </a:ln>
        </p:spPr>
        <p:txBody>
          <a:bodyPr lIns="45718" tIns="45718" rIns="45718" bIns="45718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621" name="Rectangle 14"/>
          <p:cNvGrpSpPr/>
          <p:nvPr/>
        </p:nvGrpSpPr>
        <p:grpSpPr>
          <a:xfrm>
            <a:off x="303447" y="995667"/>
            <a:ext cx="12383680" cy="533262"/>
            <a:chOff x="0" y="0"/>
            <a:chExt cx="12383678" cy="533261"/>
          </a:xfrm>
        </p:grpSpPr>
        <p:sp>
          <p:nvSpPr>
            <p:cNvPr id="619" name="Rectangle"/>
            <p:cNvSpPr/>
            <p:nvPr/>
          </p:nvSpPr>
          <p:spPr>
            <a:xfrm>
              <a:off x="0" y="-1"/>
              <a:ext cx="12383679" cy="53326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20" name="Next-generation public safety communications"/>
            <p:cNvSpPr txBox="1"/>
            <p:nvPr/>
          </p:nvSpPr>
          <p:spPr>
            <a:xfrm>
              <a:off x="0" y="88577"/>
              <a:ext cx="12383679" cy="356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453" tIns="76453" rIns="76453" bIns="76453" numCol="1" anchor="ctr">
              <a:spAutoFit/>
            </a:bodyPr>
            <a:lstStyle>
              <a:lvl1pPr>
                <a:defRPr sz="13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Next-generation public safety communications</a:t>
              </a:r>
            </a:p>
          </p:txBody>
        </p:sp>
      </p:grpSp>
      <p:sp>
        <p:nvSpPr>
          <p:cNvPr id="622" name="TextBox 60"/>
          <p:cNvSpPr txBox="1"/>
          <p:nvPr/>
        </p:nvSpPr>
        <p:spPr>
          <a:xfrm>
            <a:off x="8551333" y="2587594"/>
            <a:ext cx="4123267" cy="41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823" tIns="72823" rIns="72823" bIns="72823">
            <a:spAutoFit/>
          </a:bodyPr>
          <a:lstStyle>
            <a:lvl1pPr>
              <a:defRPr sz="17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Delivery</a:t>
            </a:r>
          </a:p>
        </p:txBody>
      </p:sp>
      <p:pic>
        <p:nvPicPr>
          <p:cNvPr id="623" name="Samsung_Logo_Lettermark_RGB.JPG" descr="Samsung_Logo_Lettermark_RGB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62676" y="8827692"/>
            <a:ext cx="2540400" cy="3885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6" name="Group 64"/>
          <p:cNvGrpSpPr/>
          <p:nvPr/>
        </p:nvGrpSpPr>
        <p:grpSpPr>
          <a:xfrm>
            <a:off x="8190880" y="7976399"/>
            <a:ext cx="4408599" cy="1459702"/>
            <a:chOff x="0" y="0"/>
            <a:chExt cx="4408597" cy="1459701"/>
          </a:xfrm>
        </p:grpSpPr>
        <p:pic>
          <p:nvPicPr>
            <p:cNvPr id="624" name="Picture 8" descr="Picture 8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299454" y="-1"/>
              <a:ext cx="2109144" cy="145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Picture 12" descr="Picture 12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626450"/>
              <a:ext cx="2282415" cy="62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ubtitle 12"/>
          <p:cNvSpPr txBox="1"/>
          <p:nvPr/>
        </p:nvSpPr>
        <p:spPr>
          <a:xfrm>
            <a:off x="737227" y="2425700"/>
            <a:ext cx="11315074" cy="5063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342900" indent="-342900" algn="l" defTabSz="457200">
              <a:spcBef>
                <a:spcPts val="1200"/>
              </a:spcBef>
              <a:buSzPct val="100000"/>
              <a:buFont typeface="Arial"/>
              <a:buChar char="•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t>Helen Shaw – Head of Healthcare – based in the north</a:t>
            </a:r>
          </a:p>
          <a:p>
            <a:pPr algn="l" defTabSz="457200">
              <a:spcBef>
                <a:spcPts val="1200"/>
              </a:spcBef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t>07896 873125</a:t>
            </a:r>
          </a:p>
          <a:p>
            <a:pPr algn="l" defTabSz="457200">
              <a:spcBef>
                <a:spcPts val="1200"/>
              </a:spcBef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h.shaw@samsung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Font typeface="Arial"/>
              <a:buChar char="•"/>
              <a:defRPr b="0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42900" indent="-342900" algn="l" defTabSz="457200">
              <a:spcBef>
                <a:spcPts val="1200"/>
              </a:spcBef>
              <a:buSzPct val="100000"/>
              <a:buFont typeface="Arial"/>
              <a:buChar char="•"/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t>Alex Gittens – Healthcare  - based in the south</a:t>
            </a:r>
          </a:p>
          <a:p>
            <a:pPr algn="l" defTabSz="457200">
              <a:spcBef>
                <a:spcPts val="1200"/>
              </a:spcBef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t>07748 645927</a:t>
            </a:r>
          </a:p>
          <a:p>
            <a:pPr algn="l" defTabSz="457200">
              <a:spcBef>
                <a:spcPts val="1200"/>
              </a:spcBef>
              <a:defRPr b="0">
                <a:latin typeface="Verdana"/>
                <a:ea typeface="Verdana"/>
                <a:cs typeface="Verdana"/>
                <a:sym typeface="Verdana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a.gittens@samsung.com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Font typeface="Arial"/>
              <a:buChar char="•"/>
              <a:defRPr b="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631" name="Samsung_Logo_Lettermark_RGB.JPG" descr="Samsung_Logo_Lettermark_RGB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676" y="8827692"/>
            <a:ext cx="2540400" cy="3885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4" name="Group 8"/>
          <p:cNvGrpSpPr/>
          <p:nvPr/>
        </p:nvGrpSpPr>
        <p:grpSpPr>
          <a:xfrm>
            <a:off x="8190880" y="7976399"/>
            <a:ext cx="4408599" cy="1459702"/>
            <a:chOff x="0" y="0"/>
            <a:chExt cx="4408597" cy="1459701"/>
          </a:xfrm>
        </p:grpSpPr>
        <p:pic>
          <p:nvPicPr>
            <p:cNvPr id="632" name="Picture 8" descr="Picture 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99454" y="-1"/>
              <a:ext cx="2109144" cy="145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3" name="Picture 12" descr="Picture 1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26450"/>
              <a:ext cx="2282415" cy="62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5" name="Title 11"/>
          <p:cNvSpPr txBox="1"/>
          <p:nvPr/>
        </p:nvSpPr>
        <p:spPr>
          <a:xfrm>
            <a:off x="719665" y="355931"/>
            <a:ext cx="9095104" cy="120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l"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Engage with Samsung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18-01-18 at 18.22.51.png" descr="Screen Shot 2018-01-18 at 18.22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543" y="1964527"/>
            <a:ext cx="4293656" cy="6044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creen Shot 2018-01-18 at 18.25.26.png" descr="Screen Shot 2018-01-18 at 18.25.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8738" y="1983577"/>
            <a:ext cx="4268033" cy="6006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amsung_Logo_Lettermark_RGB.JPG" descr="Samsung_Logo_Lettermark_RGB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Screen Shot 2018-01-18 at 18.23.12.png" descr="Screen Shot 2018-01-18 at 18.23.1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27094" y="2002784"/>
            <a:ext cx="4255539" cy="6005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creen Shot 2018-01-18 at 18.28.01.png" descr="Screen Shot 2018-01-18 at 18.28.0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82670" y="1971531"/>
            <a:ext cx="4255692" cy="6037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creen Shot 2018-01-18 at 18.23.25.png" descr="Screen Shot 2018-01-18 at 18.23.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67723" y="1976177"/>
            <a:ext cx="4255691" cy="6026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creen Shot 2018-01-18 at 18.23.46.png" descr="Screen Shot 2018-01-18 at 18.23.4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177264" y="1955358"/>
            <a:ext cx="4268033" cy="6021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creen Shot 2018-01-18 at 18.24.07.png" descr="Screen Shot 2018-01-18 at 18.24.07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88841" y="1936308"/>
            <a:ext cx="4340768" cy="611046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itle 11"/>
          <p:cNvSpPr txBox="1"/>
          <p:nvPr/>
        </p:nvSpPr>
        <p:spPr>
          <a:xfrm>
            <a:off x="719665" y="1188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report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3"/>
      <p:bldP build="whole" bldLvl="1" animBg="1" rev="0" advAuto="0" spid="214" grpId="5"/>
      <p:bldP build="whole" bldLvl="1" animBg="1" rev="0" advAuto="0" spid="215" grpId="6"/>
      <p:bldP build="whole" bldLvl="1" animBg="1" rev="0" advAuto="0" spid="211" grpId="2"/>
      <p:bldP build="whole" bldLvl="1" animBg="1" rev="0" advAuto="0" spid="213" grpId="4"/>
      <p:bldP build="whole" bldLvl="1" animBg="1" rev="0" advAuto="0" spid="20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itle 11"/>
          <p:cNvSpPr txBox="1"/>
          <p:nvPr/>
        </p:nvSpPr>
        <p:spPr>
          <a:xfrm>
            <a:off x="719665" y="1188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research</a:t>
            </a:r>
          </a:p>
        </p:txBody>
      </p:sp>
      <p:pic>
        <p:nvPicPr>
          <p:cNvPr id="222" name="Interviews Cropped.jpg" descr="Interviews Cropped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94644" y="1950295"/>
            <a:ext cx="5129697" cy="585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3 - Summary of Findings survey.jpg" descr="3 - Summary of Findings survey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1234" y="1911187"/>
            <a:ext cx="7076289" cy="5853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2"/>
      <p:bldP build="whole" bldLvl="1" animBg="1" rev="0" advAuto="0" spid="2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11"/>
          <p:cNvSpPr txBox="1"/>
          <p:nvPr/>
        </p:nvSpPr>
        <p:spPr>
          <a:xfrm>
            <a:off x="719665" y="1188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The benefits</a:t>
            </a:r>
          </a:p>
        </p:txBody>
      </p:sp>
      <p:pic>
        <p:nvPicPr>
          <p:cNvPr id="229" name="Benefits.jpg" descr="Benefit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2978" y="3787715"/>
            <a:ext cx="10758844" cy="1332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Increased productivity and greater efficiency</a:t>
            </a:r>
          </a:p>
        </p:txBody>
      </p:sp>
      <p:pic>
        <p:nvPicPr>
          <p:cNvPr id="235" name="Increased Productivity.png" descr="Increased Productivit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8100" y="2222500"/>
            <a:ext cx="5308600" cy="530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082" y="7976399"/>
            <a:ext cx="2347697" cy="16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548" y="8673704"/>
            <a:ext cx="2540566" cy="69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amsung_Logo_Lettermark_RGB.JPG" descr="Samsung_Logo_Lettermark_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678" y="8827692"/>
            <a:ext cx="2540397" cy="388586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itle 11"/>
          <p:cNvSpPr txBox="1"/>
          <p:nvPr/>
        </p:nvSpPr>
        <p:spPr>
          <a:xfrm>
            <a:off x="719665" y="169663"/>
            <a:ext cx="11565470" cy="182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defTabSz="457200">
              <a:defRPr sz="4000">
                <a:solidFill>
                  <a:srgbClr val="2D4F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Decreased need for staff to travel, and resulting cost savings</a:t>
            </a:r>
          </a:p>
        </p:txBody>
      </p:sp>
      <p:pic>
        <p:nvPicPr>
          <p:cNvPr id="241" name="Decreased need for staff to travel.png" descr="Decreased need for staff to trave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8100" y="2222500"/>
            <a:ext cx="5308600" cy="530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