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6" r:id="rId2"/>
    <p:sldMasterId id="2147483694" r:id="rId3"/>
  </p:sldMasterIdLst>
  <p:notesMasterIdLst>
    <p:notesMasterId r:id="rId11"/>
  </p:notesMasterIdLst>
  <p:handoutMasterIdLst>
    <p:handoutMasterId r:id="rId12"/>
  </p:handoutMasterIdLst>
  <p:sldIdLst>
    <p:sldId id="503" r:id="rId4"/>
    <p:sldId id="496" r:id="rId5"/>
    <p:sldId id="501" r:id="rId6"/>
    <p:sldId id="500" r:id="rId7"/>
    <p:sldId id="502" r:id="rId8"/>
    <p:sldId id="498" r:id="rId9"/>
    <p:sldId id="505"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Mendel" initials="SM" lastIdx="1" clrIdx="0">
    <p:extLst>
      <p:ext uri="{19B8F6BF-5375-455C-9EA6-DF929625EA0E}">
        <p15:presenceInfo xmlns:p15="http://schemas.microsoft.com/office/powerpoint/2012/main" userId="Sherry Mendel" providerId="None"/>
      </p:ext>
    </p:extLst>
  </p:cmAuthor>
  <p:cmAuthor id="2" name="Heckel, Andreas" initials="HA" lastIdx="3" clrIdx="1">
    <p:extLst>
      <p:ext uri="{19B8F6BF-5375-455C-9EA6-DF929625EA0E}">
        <p15:presenceInfo xmlns:p15="http://schemas.microsoft.com/office/powerpoint/2012/main" userId="S-1-5-21-1957994488-842925246-40105171-1554390" providerId="AD"/>
      </p:ext>
    </p:extLst>
  </p:cmAuthor>
  <p:cmAuthor id="3" name="Gladrow, Christian" initials="GC" lastIdx="6" clrIdx="2">
    <p:extLst>
      <p:ext uri="{19B8F6BF-5375-455C-9EA6-DF929625EA0E}">
        <p15:presenceInfo xmlns:p15="http://schemas.microsoft.com/office/powerpoint/2012/main" userId="S-1-5-21-1957994488-842925246-40105171-1618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D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54" autoAdjust="0"/>
  </p:normalViewPr>
  <p:slideViewPr>
    <p:cSldViewPr>
      <p:cViewPr varScale="1">
        <p:scale>
          <a:sx n="80" d="100"/>
          <a:sy n="80" d="100"/>
        </p:scale>
        <p:origin x="978" y="84"/>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12/5/2017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dirty="0"/>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2</a:t>
            </a:fld>
            <a:endParaRPr lang="en-US"/>
          </a:p>
        </p:txBody>
      </p:sp>
    </p:spTree>
    <p:extLst>
      <p:ext uri="{BB962C8B-B14F-4D97-AF65-F5344CB8AC3E}">
        <p14:creationId xmlns:p14="http://schemas.microsoft.com/office/powerpoint/2010/main" val="377075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Background on more of the specifics on CRA if needed</a:t>
            </a:r>
            <a:endParaRPr lang="en-GB"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5</a:t>
            </a:fld>
            <a:endParaRPr lang="en-US" dirty="0"/>
          </a:p>
        </p:txBody>
      </p:sp>
    </p:spTree>
    <p:extLst>
      <p:ext uri="{BB962C8B-B14F-4D97-AF65-F5344CB8AC3E}">
        <p14:creationId xmlns:p14="http://schemas.microsoft.com/office/powerpoint/2010/main" val="222877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DXC Security</a:t>
            </a:r>
            <a:r>
              <a:rPr lang="en-US" baseline="0" dirty="0"/>
              <a:t> combines our deep experience in Security Advisory with our legacy of partnering with clients to provide managed services to deliver a differentiated end-to-end security solution that fits their specific business needs and capabilities. </a:t>
            </a:r>
          </a:p>
          <a:p>
            <a:endParaRPr lang="en-US" baseline="0" dirty="0"/>
          </a:p>
          <a:p>
            <a:r>
              <a:rPr lang="en-US" baseline="0" dirty="0"/>
              <a:t>The DXC Security portfolio is led by a Security Advisory capability supported by thousands of advisors with regional and industry experience. These Security Advisors provide diagnostic services to quickly assess your security capabilities, uncover gaps and recommend improvements based on your position. This guidance leads to the development of a Security Improvement Plan where the DXC Security portfolio of integrated services can be utilized to deliver these improvements. </a:t>
            </a:r>
          </a:p>
          <a:p>
            <a:endParaRPr lang="en-US" baseline="0" dirty="0"/>
          </a:p>
          <a:p>
            <a:r>
              <a:rPr lang="en-US" baseline="0" dirty="0"/>
              <a:t>The DXC Security portfolio will provide you with the ability to simplify your security management and ongoing evolution. These integrated services bring the industry’s best security solutions into a foundational security platform that is managed by DXC’s security professionals either in partnership with your security personnel or entirely by DXC. </a:t>
            </a:r>
            <a:endParaRPr lang="en-GB" dirty="0"/>
          </a:p>
        </p:txBody>
      </p:sp>
      <p:sp>
        <p:nvSpPr>
          <p:cNvPr id="4" name="Slide Number Placeholder 3"/>
          <p:cNvSpPr>
            <a:spLocks noGrp="1"/>
          </p:cNvSpPr>
          <p:nvPr>
            <p:ph type="sldNum" sz="quarter" idx="10"/>
          </p:nvPr>
        </p:nvSpPr>
        <p:spPr/>
        <p:txBody>
          <a:bodyPr/>
          <a:lstStyle/>
          <a:p>
            <a:fld id="{7DE2E8FF-3D0C-9D4D-B4D1-3089215958A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01336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BC7BE07D-E945-4DDF-8452-20009392BF2F}"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EFA54ACD-BEB7-4258-A5F3-653792456C00}"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2399C1EB-F401-4F7B-BD9C-AAA165C9F3D7}"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fld id="{ECF1CC87-9C4B-4D13-B529-5EAF641302E2}" type="datetime4">
              <a:rPr lang="en-US" smtClean="0"/>
              <a:t>December 5, 2017</a:t>
            </a:fld>
            <a:endParaRPr dirty="0"/>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EFA413A-E630-4377-B30C-3545E98CC867}" type="datetime4">
              <a:rPr lang="en-US" smtClean="0"/>
              <a:t>December 5, 2017</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D33DC54-2A66-493A-80B5-8303FBA5D0AD}" type="datetime4">
              <a:rPr lang="en-US" smtClean="0"/>
              <a:t>December 5, 2017</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6B45FFC-9EEF-4E69-85F5-C8F54747804D}"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729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t>December 5, 2017</a:t>
            </a:fld>
            <a:endParaRPr dirty="0"/>
          </a:p>
        </p:txBody>
      </p:sp>
      <p:sp>
        <p:nvSpPr>
          <p:cNvPr id="3" name="Footer Placeholder 2"/>
          <p:cNvSpPr>
            <a:spLocks noGrp="1"/>
          </p:cNvSpPr>
          <p:nvPr>
            <p:ph type="ftr" sz="quarter" idx="11"/>
          </p:nvPr>
        </p:nvSpPr>
        <p:spPr/>
        <p:txBody>
          <a:bodyPr/>
          <a:lstStyle/>
          <a:p>
            <a:r>
              <a:rPr lang="en-US" dirty="0"/>
              <a:t>Private | Confidential | Internal Use Only </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2" y="1340768"/>
            <a:ext cx="11102232" cy="1905000"/>
          </a:xfrm>
        </p:spPr>
        <p:txBody>
          <a:bodyPr anchor="b"/>
          <a:lstStyle>
            <a:lvl1pPr>
              <a:lnSpc>
                <a:spcPct val="80000"/>
              </a:lnSpc>
              <a:defRPr sz="4800">
                <a:solidFill>
                  <a:srgbClr val="2AD2C9"/>
                </a:solidFill>
              </a:defRPr>
            </a:lvl1pPr>
          </a:lstStyle>
          <a:p>
            <a:r>
              <a:rPr lang="en-US" dirty="0"/>
              <a:t>Click to edit Master title style</a:t>
            </a:r>
            <a:endParaRPr dirty="0"/>
          </a:p>
        </p:txBody>
      </p:sp>
      <p:sp>
        <p:nvSpPr>
          <p:cNvPr id="3" name="Subtitle 2"/>
          <p:cNvSpPr>
            <a:spLocks noGrp="1"/>
          </p:cNvSpPr>
          <p:nvPr>
            <p:ph type="subTitle" idx="1" hasCustomPrompt="1"/>
          </p:nvPr>
        </p:nvSpPr>
        <p:spPr>
          <a:xfrm>
            <a:off x="608012" y="3284984"/>
            <a:ext cx="11102232" cy="914400"/>
          </a:xfrm>
        </p:spPr>
        <p:txBody>
          <a:bodyPr>
            <a:noAutofit/>
          </a:bodyPr>
          <a:lstStyle>
            <a:lvl1pPr marL="0" indent="0" algn="l">
              <a:spcBef>
                <a:spcPts val="0"/>
              </a:spcBef>
              <a:buNone/>
              <a:defRPr sz="2400" b="1" baseline="0">
                <a:solidFill>
                  <a:srgbClr val="2AD2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SFDC / Opportunity:</a:t>
            </a:r>
          </a:p>
          <a:p>
            <a:endParaRPr lang="en-US" dirty="0"/>
          </a:p>
          <a:p>
            <a:r>
              <a:rPr lang="en-US" dirty="0"/>
              <a:t>Presenter:</a:t>
            </a:r>
          </a:p>
          <a:p>
            <a:endParaRPr lang="en-US" dirty="0"/>
          </a:p>
          <a:p>
            <a:r>
              <a:rPr lang="en-US" dirty="0"/>
              <a:t>Date:</a:t>
            </a:r>
            <a:endParaRPr dirty="0"/>
          </a:p>
        </p:txBody>
      </p:sp>
    </p:spTree>
    <p:extLst>
      <p:ext uri="{BB962C8B-B14F-4D97-AF65-F5344CB8AC3E}">
        <p14:creationId xmlns:p14="http://schemas.microsoft.com/office/powerpoint/2010/main" val="232835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t>December 5, 2017</a:t>
            </a:fld>
            <a:endParaRPr dirty="0"/>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t>December 5, 2017</a:t>
            </a:fld>
            <a:endParaRPr dirty="0"/>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9C259EE5-F25B-4563-AE58-6B042DD986DA}"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t>December 5, 2017</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9" name="Date Placeholder 8"/>
          <p:cNvSpPr>
            <a:spLocks noGrp="1"/>
          </p:cNvSpPr>
          <p:nvPr>
            <p:ph type="dt" sz="half" idx="15"/>
          </p:nvPr>
        </p:nvSpPr>
        <p:spPr/>
        <p:txBody>
          <a:bodyPr/>
          <a:lstStyle/>
          <a:p>
            <a:fld id="{FB395617-A7D9-4AE8-82B6-3D0A191CDCBE}" type="datetime4">
              <a:rPr lang="en-US" smtClean="0"/>
              <a:t>December 5, 2017</a:t>
            </a:fld>
            <a:endParaRPr dirty="0"/>
          </a:p>
        </p:txBody>
      </p:sp>
      <p:sp>
        <p:nvSpPr>
          <p:cNvPr id="12" name="Footer Placeholder 11"/>
          <p:cNvSpPr>
            <a:spLocks noGrp="1"/>
          </p:cNvSpPr>
          <p:nvPr>
            <p:ph type="ftr" sz="quarter" idx="16"/>
          </p:nvPr>
        </p:nvSpPr>
        <p:spPr/>
        <p:txBody>
          <a:bodyPr/>
          <a:lstStyle/>
          <a:p>
            <a:r>
              <a:rPr lang="en-US" dirty="0"/>
              <a:t>Private | Confidential | Internal Use Only </a:t>
            </a:r>
            <a:endParaRPr dirty="0"/>
          </a:p>
        </p:txBody>
      </p:sp>
      <p:sp>
        <p:nvSpPr>
          <p:cNvPr id="13" name="Slide Number Placeholder 12"/>
          <p:cNvSpPr>
            <a:spLocks noGrp="1"/>
          </p:cNvSpPr>
          <p:nvPr>
            <p:ph type="sldNum" sz="quarter" idx="17"/>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7C6BA28-E443-46F5-AE73-D543F89EF748}" type="datetime4">
              <a:rPr lang="en-US" smtClean="0"/>
              <a:t>December 5, 2017</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452EE1A-1BE0-474E-808D-00D5A7797660}" type="datetime4">
              <a:rPr lang="en-US" smtClean="0"/>
              <a:t>December 5, 2017</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3267" y="390146"/>
            <a:ext cx="11167533" cy="671989"/>
          </a:xfrm>
          <a:prstGeom prst="rect">
            <a:avLst/>
          </a:prstGeom>
        </p:spPr>
        <p:txBody>
          <a:bodyPr anchor="t" anchorCtr="0">
            <a:noAutofit/>
          </a:bodyPr>
          <a:lstStyle>
            <a:lvl1pPr marL="0" marR="0" indent="0" algn="l" defTabSz="914332" rtl="0" eaLnBrk="1" fontAlgn="auto" latinLnBrk="0" hangingPunct="1">
              <a:lnSpc>
                <a:spcPts val="3100"/>
              </a:lnSpc>
              <a:spcBef>
                <a:spcPct val="0"/>
              </a:spcBef>
              <a:spcAft>
                <a:spcPts val="0"/>
              </a:spcAft>
              <a:buClrTx/>
              <a:buSzTx/>
              <a:buFontTx/>
              <a:buNone/>
              <a:tabLst/>
              <a:defRPr sz="2400" baseline="0">
                <a:solidFill>
                  <a:srgbClr val="000000"/>
                </a:solidFill>
                <a:latin typeface="Futura Bk" pitchFamily="34" charset="0"/>
              </a:defRPr>
            </a:lvl1pPr>
          </a:lstStyle>
          <a:p>
            <a:r>
              <a:rPr lang="en-US" dirty="0"/>
              <a:t>SINGLE LINE TITLE</a:t>
            </a:r>
          </a:p>
        </p:txBody>
      </p:sp>
      <p:pic>
        <p:nvPicPr>
          <p:cNvPr id="8" name="Picture 7" descr="logo.png"/>
          <p:cNvPicPr>
            <a:picLocks noChangeAspect="1"/>
          </p:cNvPicPr>
          <p:nvPr userDrawn="1"/>
        </p:nvPicPr>
        <p:blipFill>
          <a:blip r:embed="rId2" cstate="print"/>
          <a:stretch>
            <a:fillRect/>
          </a:stretch>
        </p:blipFill>
        <p:spPr>
          <a:xfrm>
            <a:off x="11158693" y="6269801"/>
            <a:ext cx="573056" cy="357336"/>
          </a:xfrm>
          <a:prstGeom prst="rect">
            <a:avLst/>
          </a:prstGeom>
        </p:spPr>
      </p:pic>
      <p:sp>
        <p:nvSpPr>
          <p:cNvPr id="12" name="Text Placeholder 13"/>
          <p:cNvSpPr>
            <a:spLocks noGrp="1"/>
          </p:cNvSpPr>
          <p:nvPr>
            <p:ph type="body" sz="quarter" idx="10"/>
          </p:nvPr>
        </p:nvSpPr>
        <p:spPr>
          <a:xfrm>
            <a:off x="341376" y="1243584"/>
            <a:ext cx="10216896" cy="4888992"/>
          </a:xfrm>
          <a:prstGeom prst="rect">
            <a:avLst/>
          </a:prstGeom>
        </p:spPr>
        <p:txBody>
          <a:bodyPr>
            <a:normAutofit/>
          </a:bodyPr>
          <a:lstStyle>
            <a:lvl1pPr>
              <a:lnSpc>
                <a:spcPct val="110000"/>
              </a:lnSpc>
              <a:spcBef>
                <a:spcPts val="1000"/>
              </a:spcBef>
              <a:defRPr/>
            </a:lvl1pPr>
            <a:lvl2pPr marL="338112" indent="-106355">
              <a:lnSpc>
                <a:spcPct val="110000"/>
              </a:lnSpc>
              <a:spcBef>
                <a:spcPts val="500"/>
              </a:spcBef>
              <a:buSzPct val="80000"/>
              <a:buFont typeface="Arial" pitchFamily="34" charset="0"/>
              <a:buChar char="•"/>
              <a:tabLst/>
              <a:defRPr lang="en-US" sz="1920" kern="1200" dirty="0" smtClean="0">
                <a:solidFill>
                  <a:srgbClr val="000000"/>
                </a:solidFill>
                <a:latin typeface="+mn-lt"/>
                <a:ea typeface="+mn-ea"/>
                <a:cs typeface="+mn-cs"/>
              </a:defRPr>
            </a:lvl2pPr>
            <a:lvl3pPr marL="573046" indent="-169850">
              <a:lnSpc>
                <a:spcPct val="110000"/>
              </a:lnSpc>
              <a:spcBef>
                <a:spcPts val="400"/>
              </a:spcBef>
              <a:buSzPct val="100000"/>
              <a:buFont typeface="Futura Bk" pitchFamily="34" charset="0"/>
              <a:buChar char="–"/>
              <a:defRPr sz="1560"/>
            </a:lvl3pPr>
            <a:lvl4pPr marL="795279" indent="-112707">
              <a:lnSpc>
                <a:spcPct val="110000"/>
              </a:lnSpc>
              <a:spcBef>
                <a:spcPts val="400"/>
              </a:spcBef>
              <a:buSzPct val="80000"/>
              <a:buFont typeface="Arial" pitchFamily="34" charset="0"/>
              <a:buChar char="•"/>
              <a:defRPr sz="1200"/>
            </a:lvl4pPr>
            <a:lvl5pPr marL="1027037" indent="-166676" defTabSz="744483">
              <a:lnSpc>
                <a:spcPct val="110000"/>
              </a:lnSpc>
              <a:spcBef>
                <a:spcPts val="400"/>
              </a:spcBef>
              <a:buSzPct val="100000"/>
              <a:buFont typeface="Futura Bk" pitchFamily="34" charset="0"/>
              <a:buChar char="−"/>
              <a:defRPr sz="1200"/>
            </a:lvl5pPr>
          </a:lstStyle>
          <a:p>
            <a:pPr marL="338112" marR="0" lvl="1" indent="-106355" algn="l" defTabSz="914332" rtl="0" eaLnBrk="1" fontAlgn="auto" latinLnBrk="0" hangingPunct="1">
              <a:lnSpc>
                <a:spcPct val="110000"/>
              </a:lnSpc>
              <a:spcBef>
                <a:spcPts val="500"/>
              </a:spcBef>
              <a:spcAft>
                <a:spcPts val="0"/>
              </a:spcAft>
              <a:buClr>
                <a:srgbClr val="000000"/>
              </a:buClr>
              <a:buSzPct val="80000"/>
              <a:buFont typeface="Arial" pitchFamily="34" charset="0"/>
              <a:buChar char="•"/>
              <a:tabLst/>
            </a:pPr>
            <a:r>
              <a:rPr lang="en-US" dirty="0"/>
              <a:t>Click to edit Master text styles</a:t>
            </a:r>
          </a:p>
          <a:p>
            <a:pPr lvl="2"/>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52097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13267" y="390146"/>
            <a:ext cx="11167533" cy="671989"/>
          </a:xfrm>
          <a:prstGeom prst="rect">
            <a:avLst/>
          </a:prstGeom>
        </p:spPr>
        <p:txBody>
          <a:bodyPr anchor="t" anchorCtr="0">
            <a:noAutofit/>
          </a:bodyPr>
          <a:lstStyle>
            <a:lvl1pPr marL="0" marR="0" indent="0" algn="l" defTabSz="914332" rtl="0" eaLnBrk="1" fontAlgn="auto" latinLnBrk="0" hangingPunct="1">
              <a:lnSpc>
                <a:spcPts val="3100"/>
              </a:lnSpc>
              <a:spcBef>
                <a:spcPct val="0"/>
              </a:spcBef>
              <a:spcAft>
                <a:spcPts val="0"/>
              </a:spcAft>
              <a:buClrTx/>
              <a:buSzTx/>
              <a:buFontTx/>
              <a:buNone/>
              <a:tabLst/>
              <a:defRPr sz="3120" baseline="0">
                <a:solidFill>
                  <a:srgbClr val="000000"/>
                </a:solidFill>
                <a:latin typeface="Futura Bk" pitchFamily="34" charset="0"/>
              </a:defRPr>
            </a:lvl1pPr>
          </a:lstStyle>
          <a:p>
            <a:r>
              <a:rPr lang="en-US" dirty="0"/>
              <a:t>SINGLE LINE TITLE</a:t>
            </a:r>
          </a:p>
        </p:txBody>
      </p:sp>
      <p:pic>
        <p:nvPicPr>
          <p:cNvPr id="8" name="Picture 7" descr="logo.png"/>
          <p:cNvPicPr>
            <a:picLocks noChangeAspect="1"/>
          </p:cNvPicPr>
          <p:nvPr userDrawn="1"/>
        </p:nvPicPr>
        <p:blipFill>
          <a:blip r:embed="rId2" cstate="print"/>
          <a:stretch>
            <a:fillRect/>
          </a:stretch>
        </p:blipFill>
        <p:spPr>
          <a:xfrm>
            <a:off x="11158693" y="6269801"/>
            <a:ext cx="573056" cy="357336"/>
          </a:xfrm>
          <a:prstGeom prst="rect">
            <a:avLst/>
          </a:prstGeom>
        </p:spPr>
      </p:pic>
    </p:spTree>
    <p:extLst>
      <p:ext uri="{BB962C8B-B14F-4D97-AF65-F5344CB8AC3E}">
        <p14:creationId xmlns:p14="http://schemas.microsoft.com/office/powerpoint/2010/main" val="8920521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5"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4939701"/>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6" y="457205"/>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7" y="456998"/>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dirty="0">
                <a:solidFill>
                  <a:prstClr val="black"/>
                </a:solidFill>
              </a:endParaRPr>
            </a:p>
          </p:txBody>
        </p:sp>
      </p:grpSp>
    </p:spTree>
    <p:extLst>
      <p:ext uri="{BB962C8B-B14F-4D97-AF65-F5344CB8AC3E}">
        <p14:creationId xmlns:p14="http://schemas.microsoft.com/office/powerpoint/2010/main" val="103364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7" y="608806"/>
            <a:ext cx="10971370"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dirty="0">
              <a:solidFill>
                <a:prstClr val="white"/>
              </a:solidFill>
            </a:endParaRPr>
          </a:p>
        </p:txBody>
      </p:sp>
      <p:sp>
        <p:nvSpPr>
          <p:cNvPr id="2" name="Title 1"/>
          <p:cNvSpPr>
            <a:spLocks noGrp="1"/>
          </p:cNvSpPr>
          <p:nvPr>
            <p:ph type="title"/>
          </p:nvPr>
        </p:nvSpPr>
        <p:spPr>
          <a:xfrm>
            <a:off x="989012" y="990601"/>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6E48C7-F252-46E4-B0F0-F9EF59D94F5E}" type="datetime4">
              <a:rPr lang="en-US" smtClean="0">
                <a:solidFill>
                  <a:prstClr val="black"/>
                </a:solidFill>
              </a:rPr>
              <a:pPr>
                <a:defRPr/>
              </a:pPr>
              <a:t>December 5, 2017</a:t>
            </a:fld>
            <a:endParaRPr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a:solidFill>
                  <a:prstClr val="black"/>
                </a:solidFill>
              </a:rPr>
              <a:t>HPE Private</a:t>
            </a:r>
            <a:endParaRPr dirty="0">
              <a:solidFill>
                <a:prstClr val="black"/>
              </a:solidFill>
            </a:endParaRPr>
          </a:p>
        </p:txBody>
      </p:sp>
    </p:spTree>
    <p:extLst>
      <p:ext uri="{BB962C8B-B14F-4D97-AF65-F5344CB8AC3E}">
        <p14:creationId xmlns:p14="http://schemas.microsoft.com/office/powerpoint/2010/main" val="16322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8AC283B0-49E8-49A7-8064-BE8D06D8C9C5}" type="datetime4">
              <a:rPr lang="en-US" smtClean="0">
                <a:solidFill>
                  <a:prstClr val="black"/>
                </a:solidFill>
              </a:rPr>
              <a:pPr>
                <a:defRPr/>
              </a:pPr>
              <a:t>December 5, 2017</a:t>
            </a:fld>
            <a:endParaRPr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a:solidFill>
                  <a:prstClr val="black"/>
                </a:solidFill>
              </a:rPr>
              <a:t>HPE Private</a:t>
            </a:r>
            <a:endParaRPr dirty="0">
              <a:solidFill>
                <a:prstClr val="black"/>
              </a:solidFill>
            </a:endParaRPr>
          </a:p>
        </p:txBody>
      </p:sp>
    </p:spTree>
    <p:extLst>
      <p:ext uri="{BB962C8B-B14F-4D97-AF65-F5344CB8AC3E}">
        <p14:creationId xmlns:p14="http://schemas.microsoft.com/office/powerpoint/2010/main" val="18707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5"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4"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pPr>
              <a:defRPr/>
            </a:pPr>
            <a:fld id="{C904E087-0CCD-41DA-B7F8-5036B79CCD3D}" type="datetime4">
              <a:rPr lang="en-US" smtClean="0">
                <a:solidFill>
                  <a:prstClr val="black"/>
                </a:solidFill>
              </a:rPr>
              <a:pPr>
                <a:defRPr/>
              </a:pPr>
              <a:t>December 5, 2017</a:t>
            </a:fld>
            <a:endParaRPr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a:solidFill>
                  <a:prstClr val="black"/>
                </a:solidFill>
              </a:rPr>
              <a:t>HPE Private</a:t>
            </a:r>
            <a:endParaRPr dirty="0">
              <a:solidFill>
                <a:prstClr val="black"/>
              </a:solidFill>
            </a:endParaRPr>
          </a:p>
        </p:txBody>
      </p:sp>
    </p:spTree>
    <p:extLst>
      <p:ext uri="{BB962C8B-B14F-4D97-AF65-F5344CB8AC3E}">
        <p14:creationId xmlns:p14="http://schemas.microsoft.com/office/powerpoint/2010/main" val="30359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F9AD35-A06F-4337-9026-63F2E818E423}" type="datetime4">
              <a:rPr lang="en-US" smtClean="0">
                <a:solidFill>
                  <a:prstClr val="black"/>
                </a:solidFill>
              </a:rPr>
              <a:pPr>
                <a:defRPr/>
              </a:pPr>
              <a:t>December 5, 2017</a:t>
            </a:fld>
            <a:endParaRPr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HPE Private</a:t>
            </a:r>
            <a:endParaRPr dirty="0">
              <a:solidFill>
                <a:prstClr val="black"/>
              </a:solidFill>
            </a:endParaRPr>
          </a:p>
        </p:txBody>
      </p:sp>
    </p:spTree>
    <p:extLst>
      <p:ext uri="{BB962C8B-B14F-4D97-AF65-F5344CB8AC3E}">
        <p14:creationId xmlns:p14="http://schemas.microsoft.com/office/powerpoint/2010/main" val="123874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76200" y="-76200"/>
            <a:ext cx="12344400" cy="701040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2" name="Freeform 5"/>
          <p:cNvSpPr>
            <a:spLocks noChangeAspect="1"/>
          </p:cNvSpPr>
          <p:nvPr userDrawn="1"/>
        </p:nvSpPr>
        <p:spPr bwMode="hidden">
          <a:xfrm>
            <a:off x="1" y="0"/>
            <a:ext cx="9989103" cy="6858000"/>
          </a:xfrm>
          <a:custGeom>
            <a:avLst/>
            <a:gdLst>
              <a:gd name="T0" fmla="*/ 7871 w 7871"/>
              <a:gd name="T1" fmla="*/ 2698 h 5404"/>
              <a:gd name="T2" fmla="*/ 7871 w 7871"/>
              <a:gd name="T3" fmla="*/ 2698 h 5404"/>
              <a:gd name="T4" fmla="*/ 5172 w 7871"/>
              <a:gd name="T5" fmla="*/ 0 h 5404"/>
              <a:gd name="T6" fmla="*/ 0 w 7871"/>
              <a:gd name="T7" fmla="*/ 0 h 5404"/>
              <a:gd name="T8" fmla="*/ 0 w 7871"/>
              <a:gd name="T9" fmla="*/ 5404 h 5404"/>
              <a:gd name="T10" fmla="*/ 5172 w 7871"/>
              <a:gd name="T11" fmla="*/ 5404 h 5404"/>
              <a:gd name="T12" fmla="*/ 7871 w 7871"/>
              <a:gd name="T13" fmla="*/ 2698 h 5404"/>
            </a:gdLst>
            <a:ahLst/>
            <a:cxnLst>
              <a:cxn ang="0">
                <a:pos x="T0" y="T1"/>
              </a:cxn>
              <a:cxn ang="0">
                <a:pos x="T2" y="T3"/>
              </a:cxn>
              <a:cxn ang="0">
                <a:pos x="T4" y="T5"/>
              </a:cxn>
              <a:cxn ang="0">
                <a:pos x="T6" y="T7"/>
              </a:cxn>
              <a:cxn ang="0">
                <a:pos x="T8" y="T9"/>
              </a:cxn>
              <a:cxn ang="0">
                <a:pos x="T10" y="T11"/>
              </a:cxn>
              <a:cxn ang="0">
                <a:pos x="T12" y="T13"/>
              </a:cxn>
            </a:cxnLst>
            <a:rect l="0" t="0" r="r" b="b"/>
            <a:pathLst>
              <a:path w="7871" h="5404">
                <a:moveTo>
                  <a:pt x="7871" y="2698"/>
                </a:moveTo>
                <a:lnTo>
                  <a:pt x="7871" y="2698"/>
                </a:lnTo>
                <a:cubicBezTo>
                  <a:pt x="7871" y="1192"/>
                  <a:pt x="6668" y="0"/>
                  <a:pt x="5172" y="0"/>
                </a:cubicBezTo>
                <a:lnTo>
                  <a:pt x="0" y="0"/>
                </a:lnTo>
                <a:lnTo>
                  <a:pt x="0" y="5404"/>
                </a:lnTo>
                <a:lnTo>
                  <a:pt x="5172" y="5404"/>
                </a:lnTo>
                <a:cubicBezTo>
                  <a:pt x="6668" y="5404"/>
                  <a:pt x="7871" y="4211"/>
                  <a:pt x="7871" y="2698"/>
                </a:cubicBez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2" name="Title 1"/>
          <p:cNvSpPr>
            <a:spLocks noGrp="1"/>
          </p:cNvSpPr>
          <p:nvPr>
            <p:ph type="ctrTitle"/>
          </p:nvPr>
        </p:nvSpPr>
        <p:spPr>
          <a:xfrm>
            <a:off x="571500" y="1714500"/>
            <a:ext cx="8382000" cy="2438400"/>
          </a:xfrm>
        </p:spPr>
        <p:txBody>
          <a:bodyPr anchor="b" anchorCtr="0">
            <a:noAutofit/>
          </a:bodyPr>
          <a:lstStyle>
            <a:lvl1pPr>
              <a:defRPr sz="5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1500" y="4381500"/>
            <a:ext cx="8382000" cy="762000"/>
          </a:xfrm>
        </p:spPr>
        <p:txBody>
          <a:bodyPr>
            <a:noAutofit/>
          </a:bodyPr>
          <a:lstStyle>
            <a:lvl1pPr marL="0" indent="0" algn="l">
              <a:spcBef>
                <a:spcPts val="0"/>
              </a:spcBef>
              <a:buNone/>
              <a:defRPr sz="2333">
                <a:solidFill>
                  <a:schemeClr val="bg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a:stretch>
            <a:fillRect/>
          </a:stretch>
        </p:blipFill>
        <p:spPr bwMode="black">
          <a:xfrm>
            <a:off x="9518968" y="6095767"/>
            <a:ext cx="2255520" cy="640631"/>
          </a:xfrm>
          <a:prstGeom prst="rect">
            <a:avLst/>
          </a:prstGeom>
        </p:spPr>
      </p:pic>
      <p:sp>
        <p:nvSpPr>
          <p:cNvPr id="8" name="Footer Placeholder 4"/>
          <p:cNvSpPr txBox="1">
            <a:spLocks/>
          </p:cNvSpPr>
          <p:nvPr userDrawn="1"/>
        </p:nvSpPr>
        <p:spPr>
          <a:xfrm>
            <a:off x="571500" y="6317033"/>
            <a:ext cx="5334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17" dirty="0">
                <a:solidFill>
                  <a:srgbClr val="FFFFFF"/>
                </a:solidFill>
              </a:rPr>
              <a:t>DXC Proprietary and Confidential</a:t>
            </a:r>
          </a:p>
        </p:txBody>
      </p:sp>
      <p:sp>
        <p:nvSpPr>
          <p:cNvPr id="9" name="Text Box 115"/>
          <p:cNvSpPr txBox="1">
            <a:spLocks noChangeArrowheads="1"/>
          </p:cNvSpPr>
          <p:nvPr userDrawn="1"/>
        </p:nvSpPr>
        <p:spPr bwMode="auto">
          <a:xfrm>
            <a:off x="9906000" y="533400"/>
            <a:ext cx="1714500" cy="228600"/>
          </a:xfrm>
          <a:prstGeom prst="rect">
            <a:avLst/>
          </a:prstGeom>
          <a:noFill/>
          <a:ln w="9525">
            <a:noFill/>
            <a:miter lim="800000"/>
            <a:headEnd/>
            <a:tailEnd/>
          </a:ln>
          <a:effectLst/>
        </p:spPr>
        <p:txBody>
          <a:bodyPr wrap="none" lIns="0" tIns="0" rIns="0" bIns="0" anchor="t" anchorCtr="0">
            <a:noAutofit/>
          </a:bodyPr>
          <a:lstStyle/>
          <a:p>
            <a:pPr algn="r" defTabSz="683921"/>
            <a:fld id="{03C7D0F0-10D5-4191-B6F4-99306F468FEF}" type="datetime4">
              <a:rPr lang="en-US" sz="1167" smtClean="0">
                <a:solidFill>
                  <a:srgbClr val="000000"/>
                </a:solidFill>
              </a:rPr>
              <a:pPr algn="r" defTabSz="683921"/>
              <a:t>December 5, 2017</a:t>
            </a:fld>
            <a:endParaRPr lang="en-US" sz="1167" dirty="0">
              <a:solidFill>
                <a:srgbClr val="000000"/>
              </a:solidFill>
            </a:endParaRPr>
          </a:p>
        </p:txBody>
      </p:sp>
    </p:spTree>
    <p:extLst>
      <p:ext uri="{BB962C8B-B14F-4D97-AF65-F5344CB8AC3E}">
        <p14:creationId xmlns:p14="http://schemas.microsoft.com/office/powerpoint/2010/main" val="33849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grpSp>
        <p:nvGrpSpPr>
          <p:cNvPr id="9" name="Group 8"/>
          <p:cNvGrpSpPr/>
          <p:nvPr userDrawn="1"/>
        </p:nvGrpSpPr>
        <p:grpSpPr>
          <a:xfrm>
            <a:off x="-76200" y="-76200"/>
            <a:ext cx="12344400" cy="701040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stretch>
            <a:fillRect/>
          </a:stretch>
        </p:blipFill>
        <p:spPr bwMode="black">
          <a:xfrm>
            <a:off x="419206" y="6095767"/>
            <a:ext cx="2255520" cy="640631"/>
          </a:xfrm>
          <a:prstGeom prst="rect">
            <a:avLst/>
          </a:prstGeom>
        </p:spPr>
      </p:pic>
      <p:sp>
        <p:nvSpPr>
          <p:cNvPr id="8" name="Freeform 9"/>
          <p:cNvSpPr>
            <a:spLocks noChangeAspect="1"/>
          </p:cNvSpPr>
          <p:nvPr userDrawn="1"/>
        </p:nvSpPr>
        <p:spPr bwMode="black">
          <a:xfrm>
            <a:off x="302366" y="-1"/>
            <a:ext cx="608530" cy="533137"/>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5" name="Title 1"/>
          <p:cNvSpPr>
            <a:spLocks noGrp="1"/>
          </p:cNvSpPr>
          <p:nvPr>
            <p:ph type="ctrTitle"/>
          </p:nvPr>
        </p:nvSpPr>
        <p:spPr>
          <a:xfrm>
            <a:off x="571500" y="533400"/>
            <a:ext cx="8382000" cy="2857500"/>
          </a:xfrm>
        </p:spPr>
        <p:txBody>
          <a:bodyPr anchor="b" anchorCtr="0">
            <a:noAutofit/>
          </a:bodyPr>
          <a:lstStyle>
            <a:lvl1pPr>
              <a:defRPr sz="5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571500" y="3657600"/>
            <a:ext cx="8382000" cy="762000"/>
          </a:xfrm>
        </p:spPr>
        <p:txBody>
          <a:bodyPr>
            <a:noAutofit/>
          </a:bodyPr>
          <a:lstStyle>
            <a:lvl1pPr marL="0" indent="0" algn="l">
              <a:spcBef>
                <a:spcPts val="0"/>
              </a:spcBef>
              <a:buNone/>
              <a:defRPr sz="2333">
                <a:solidFill>
                  <a:schemeClr val="tx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sp>
        <p:nvSpPr>
          <p:cNvPr id="18"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000000"/>
                </a:solidFill>
              </a:rPr>
              <a:t>DXC Proprietary and Confidential</a:t>
            </a:r>
          </a:p>
        </p:txBody>
      </p:sp>
      <p:sp>
        <p:nvSpPr>
          <p:cNvPr id="19" name="Text Box 115"/>
          <p:cNvSpPr txBox="1">
            <a:spLocks noChangeArrowheads="1"/>
          </p:cNvSpPr>
          <p:nvPr userDrawn="1"/>
        </p:nvSpPr>
        <p:spPr bwMode="auto">
          <a:xfrm>
            <a:off x="9906000" y="6317033"/>
            <a:ext cx="1714500" cy="228600"/>
          </a:xfrm>
          <a:prstGeom prst="rect">
            <a:avLst/>
          </a:prstGeom>
          <a:noFill/>
          <a:ln w="9525">
            <a:noFill/>
            <a:miter lim="800000"/>
            <a:headEnd/>
            <a:tailEnd/>
          </a:ln>
          <a:effectLst/>
        </p:spPr>
        <p:txBody>
          <a:bodyPr wrap="none" lIns="0" tIns="0" rIns="0" bIns="15240" anchor="ctr" anchorCtr="0">
            <a:noAutofit/>
          </a:bodyPr>
          <a:lstStyle/>
          <a:p>
            <a:pPr algn="r" defTabSz="683921"/>
            <a:fld id="{03C7D0F0-10D5-4191-B6F4-99306F468FEF}" type="datetime4">
              <a:rPr lang="en-US" sz="1167" smtClean="0">
                <a:solidFill>
                  <a:srgbClr val="000000"/>
                </a:solidFill>
              </a:rPr>
              <a:pPr algn="r" defTabSz="683921"/>
              <a:t>December 5, 2017</a:t>
            </a:fld>
            <a:endParaRPr lang="en-US" sz="1167" dirty="0">
              <a:solidFill>
                <a:srgbClr val="000000"/>
              </a:solidFill>
            </a:endParaRPr>
          </a:p>
        </p:txBody>
      </p:sp>
    </p:spTree>
    <p:extLst>
      <p:ext uri="{BB962C8B-B14F-4D97-AF65-F5344CB8AC3E}">
        <p14:creationId xmlns:p14="http://schemas.microsoft.com/office/powerpoint/2010/main" val="3897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03">
    <p:bg>
      <p:bgPr>
        <a:solidFill>
          <a:srgbClr val="00000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6200" y="-76200"/>
            <a:ext cx="12344400" cy="701040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571500" y="533136"/>
            <a:ext cx="8382000" cy="2857500"/>
          </a:xfrm>
        </p:spPr>
        <p:txBody>
          <a:bodyPr anchor="b" anchorCtr="0">
            <a:noAutofit/>
          </a:bodyPr>
          <a:lstStyle>
            <a:lvl1pPr>
              <a:defRPr sz="5000">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571500" y="3657600"/>
            <a:ext cx="8382000" cy="762000"/>
          </a:xfrm>
        </p:spPr>
        <p:txBody>
          <a:bodyPr>
            <a:noAutofit/>
          </a:bodyPr>
          <a:lstStyle>
            <a:lvl1pPr marL="0" indent="0" algn="l">
              <a:spcBef>
                <a:spcPts val="0"/>
              </a:spcBef>
              <a:buNone/>
              <a:defRPr sz="2333">
                <a:solidFill>
                  <a:schemeClr val="bg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sp>
        <p:nvSpPr>
          <p:cNvPr id="7" name="Freeform 9"/>
          <p:cNvSpPr>
            <a:spLocks noChangeAspect="1"/>
          </p:cNvSpPr>
          <p:nvPr userDrawn="1"/>
        </p:nvSpPr>
        <p:spPr bwMode="black">
          <a:xfrm>
            <a:off x="302365" y="-2"/>
            <a:ext cx="608531" cy="53313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pic>
        <p:nvPicPr>
          <p:cNvPr id="9" name="Picture 8"/>
          <p:cNvPicPr>
            <a:picLocks noChangeAspect="1"/>
          </p:cNvPicPr>
          <p:nvPr userDrawn="1"/>
        </p:nvPicPr>
        <p:blipFill>
          <a:blip r:embed="rId2"/>
          <a:stretch>
            <a:fillRect/>
          </a:stretch>
        </p:blipFill>
        <p:spPr bwMode="black">
          <a:xfrm>
            <a:off x="419206" y="6095767"/>
            <a:ext cx="2255520" cy="640631"/>
          </a:xfrm>
          <a:prstGeom prst="rect">
            <a:avLst/>
          </a:prstGeom>
        </p:spPr>
      </p:pic>
      <p:sp>
        <p:nvSpPr>
          <p:cNvPr id="17"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FFFFFF"/>
                </a:solidFill>
              </a:rPr>
              <a:t>DXC Proprietary and Confidential</a:t>
            </a:r>
          </a:p>
        </p:txBody>
      </p:sp>
      <p:sp>
        <p:nvSpPr>
          <p:cNvPr id="18" name="Text Box 115"/>
          <p:cNvSpPr txBox="1">
            <a:spLocks noChangeArrowheads="1"/>
          </p:cNvSpPr>
          <p:nvPr userDrawn="1"/>
        </p:nvSpPr>
        <p:spPr bwMode="auto">
          <a:xfrm>
            <a:off x="9906000" y="6317033"/>
            <a:ext cx="1714500" cy="228600"/>
          </a:xfrm>
          <a:prstGeom prst="rect">
            <a:avLst/>
          </a:prstGeom>
          <a:noFill/>
          <a:ln w="9525">
            <a:noFill/>
            <a:miter lim="800000"/>
            <a:headEnd/>
            <a:tailEnd/>
          </a:ln>
          <a:effectLst/>
        </p:spPr>
        <p:txBody>
          <a:bodyPr wrap="none" lIns="0" tIns="0" rIns="0" bIns="15240" anchor="ctr" anchorCtr="0">
            <a:noAutofit/>
          </a:bodyPr>
          <a:lstStyle/>
          <a:p>
            <a:pPr algn="r" defTabSz="683921"/>
            <a:fld id="{03C7D0F0-10D5-4191-B6F4-99306F468FEF}" type="datetime4">
              <a:rPr lang="en-US" sz="1167" smtClean="0">
                <a:solidFill>
                  <a:srgbClr val="FFFFFF"/>
                </a:solidFill>
              </a:rPr>
              <a:pPr algn="r" defTabSz="683921"/>
              <a:t>December 5, 2017</a:t>
            </a:fld>
            <a:endParaRPr lang="en-US" sz="1167" dirty="0">
              <a:solidFill>
                <a:srgbClr val="FFFFFF"/>
              </a:solidFill>
            </a:endParaRPr>
          </a:p>
        </p:txBody>
      </p:sp>
    </p:spTree>
    <p:extLst>
      <p:ext uri="{BB962C8B-B14F-4D97-AF65-F5344CB8AC3E}">
        <p14:creationId xmlns:p14="http://schemas.microsoft.com/office/powerpoint/2010/main" val="34366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04">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49221" r="6372"/>
          <a:stretch/>
        </p:blipFill>
        <p:spPr bwMode="hidden">
          <a:xfrm>
            <a:off x="8191500" y="895350"/>
            <a:ext cx="4000500" cy="5067300"/>
          </a:xfrm>
          <a:prstGeom prst="rect">
            <a:avLst/>
          </a:prstGeom>
        </p:spPr>
      </p:pic>
      <p:grpSp>
        <p:nvGrpSpPr>
          <p:cNvPr id="12" name="Group 11"/>
          <p:cNvGrpSpPr/>
          <p:nvPr userDrawn="1"/>
        </p:nvGrpSpPr>
        <p:grpSpPr>
          <a:xfrm>
            <a:off x="-76200" y="-76200"/>
            <a:ext cx="12344400" cy="701040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grpSp>
        <p:nvGrpSpPr>
          <p:cNvPr id="6" name="Group 5"/>
          <p:cNvGrpSpPr/>
          <p:nvPr userDrawn="1"/>
        </p:nvGrpSpPr>
        <p:grpSpPr>
          <a:xfrm>
            <a:off x="0" y="-1"/>
            <a:ext cx="12192000" cy="6858002"/>
            <a:chOff x="0" y="-1"/>
            <a:chExt cx="14630400" cy="8229602"/>
          </a:xfrm>
        </p:grpSpPr>
        <p:sp>
          <p:nvSpPr>
            <p:cNvPr id="5" name="Freeform 5"/>
            <p:cNvSpPr>
              <a:spLocks noChangeAspect="1"/>
            </p:cNvSpPr>
            <p:nvPr userDrawn="1"/>
          </p:nvSpPr>
          <p:spPr bwMode="white">
            <a:xfrm>
              <a:off x="0" y="1"/>
              <a:ext cx="14630400" cy="8229600"/>
            </a:xfrm>
            <a:custGeom>
              <a:avLst/>
              <a:gdLst>
                <a:gd name="T0" fmla="*/ 19199 w 19199"/>
                <a:gd name="T1" fmla="*/ 9340 h 10809"/>
                <a:gd name="T2" fmla="*/ 19199 w 19199"/>
                <a:gd name="T3" fmla="*/ 9340 h 10809"/>
                <a:gd name="T4" fmla="*/ 16987 w 19199"/>
                <a:gd name="T5" fmla="*/ 9340 h 10809"/>
                <a:gd name="T6" fmla="*/ 13055 w 19199"/>
                <a:gd name="T7" fmla="*/ 5408 h 10809"/>
                <a:gd name="T8" fmla="*/ 16987 w 19199"/>
                <a:gd name="T9" fmla="*/ 1468 h 10809"/>
                <a:gd name="T10" fmla="*/ 19199 w 19199"/>
                <a:gd name="T11" fmla="*/ 1468 h 10809"/>
                <a:gd name="T12" fmla="*/ 19199 w 19199"/>
                <a:gd name="T13" fmla="*/ 0 h 10809"/>
                <a:gd name="T14" fmla="*/ 0 w 19199"/>
                <a:gd name="T15" fmla="*/ 0 h 10809"/>
                <a:gd name="T16" fmla="*/ 0 w 19199"/>
                <a:gd name="T17" fmla="*/ 10809 h 10809"/>
                <a:gd name="T18" fmla="*/ 19199 w 19199"/>
                <a:gd name="T19" fmla="*/ 10809 h 10809"/>
                <a:gd name="T20" fmla="*/ 19199 w 19199"/>
                <a:gd name="T21" fmla="*/ 9340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99" h="10809">
                  <a:moveTo>
                    <a:pt x="19199" y="9340"/>
                  </a:moveTo>
                  <a:lnTo>
                    <a:pt x="19199" y="9340"/>
                  </a:lnTo>
                  <a:lnTo>
                    <a:pt x="16987" y="9340"/>
                  </a:lnTo>
                  <a:cubicBezTo>
                    <a:pt x="14808" y="9340"/>
                    <a:pt x="13055" y="7602"/>
                    <a:pt x="13055" y="5408"/>
                  </a:cubicBezTo>
                  <a:cubicBezTo>
                    <a:pt x="13055" y="3205"/>
                    <a:pt x="14808" y="1468"/>
                    <a:pt x="16987" y="1468"/>
                  </a:cubicBezTo>
                  <a:lnTo>
                    <a:pt x="19199" y="1468"/>
                  </a:lnTo>
                  <a:lnTo>
                    <a:pt x="19199" y="0"/>
                  </a:lnTo>
                  <a:lnTo>
                    <a:pt x="0" y="0"/>
                  </a:lnTo>
                  <a:lnTo>
                    <a:pt x="0" y="10809"/>
                  </a:lnTo>
                  <a:lnTo>
                    <a:pt x="19199" y="10809"/>
                  </a:lnTo>
                  <a:lnTo>
                    <a:pt x="19199" y="934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9151"/>
              <a:endParaRPr lang="en-US" sz="3840" dirty="0">
                <a:solidFill>
                  <a:srgbClr val="000000"/>
                </a:solidFill>
              </a:endParaRPr>
            </a:p>
          </p:txBody>
        </p:sp>
        <p:pic>
          <p:nvPicPr>
            <p:cNvPr id="11" name="Picture 10"/>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pPr defTabSz="1219151"/>
              <a:endParaRPr lang="en-US" sz="3840" dirty="0">
                <a:solidFill>
                  <a:srgbClr val="000000"/>
                </a:solidFill>
              </a:endParaRPr>
            </a:p>
          </p:txBody>
        </p:sp>
      </p:grpSp>
      <p:sp>
        <p:nvSpPr>
          <p:cNvPr id="15" name="Title 1"/>
          <p:cNvSpPr>
            <a:spLocks noGrp="1"/>
          </p:cNvSpPr>
          <p:nvPr userDrawn="1">
            <p:ph type="ctrTitle"/>
          </p:nvPr>
        </p:nvSpPr>
        <p:spPr>
          <a:xfrm>
            <a:off x="571499" y="533400"/>
            <a:ext cx="7239000" cy="2857500"/>
          </a:xfrm>
        </p:spPr>
        <p:txBody>
          <a:bodyPr anchor="b" anchorCtr="0">
            <a:noAutofit/>
          </a:bodyPr>
          <a:lstStyle>
            <a:lvl1pPr>
              <a:defRPr sz="5000">
                <a:solidFill>
                  <a:schemeClr val="tx1"/>
                </a:solidFill>
              </a:defRPr>
            </a:lvl1pPr>
          </a:lstStyle>
          <a:p>
            <a:r>
              <a:rPr lang="en-US"/>
              <a:t>Click to edit Master title style</a:t>
            </a:r>
            <a:endParaRPr lang="en-US" dirty="0"/>
          </a:p>
        </p:txBody>
      </p:sp>
      <p:sp>
        <p:nvSpPr>
          <p:cNvPr id="16" name="Subtitle 2"/>
          <p:cNvSpPr>
            <a:spLocks noGrp="1"/>
          </p:cNvSpPr>
          <p:nvPr userDrawn="1">
            <p:ph type="subTitle" idx="1"/>
          </p:nvPr>
        </p:nvSpPr>
        <p:spPr>
          <a:xfrm>
            <a:off x="571500" y="3657600"/>
            <a:ext cx="7239001" cy="762000"/>
          </a:xfrm>
        </p:spPr>
        <p:txBody>
          <a:bodyPr>
            <a:noAutofit/>
          </a:bodyPr>
          <a:lstStyle>
            <a:lvl1pPr marL="0" indent="0" algn="l">
              <a:spcBef>
                <a:spcPts val="0"/>
              </a:spcBef>
              <a:buNone/>
              <a:defRPr sz="2333">
                <a:solidFill>
                  <a:schemeClr val="tx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sp>
        <p:nvSpPr>
          <p:cNvPr id="20"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000000"/>
                </a:solidFill>
              </a:rPr>
              <a:t>DXC Proprietary and Confidential</a:t>
            </a:r>
          </a:p>
        </p:txBody>
      </p:sp>
      <p:sp>
        <p:nvSpPr>
          <p:cNvPr id="21" name="Text Box 115"/>
          <p:cNvSpPr txBox="1">
            <a:spLocks noChangeArrowheads="1"/>
          </p:cNvSpPr>
          <p:nvPr userDrawn="1"/>
        </p:nvSpPr>
        <p:spPr bwMode="auto">
          <a:xfrm>
            <a:off x="9906000" y="6317033"/>
            <a:ext cx="1714500" cy="228600"/>
          </a:xfrm>
          <a:prstGeom prst="rect">
            <a:avLst/>
          </a:prstGeom>
          <a:noFill/>
          <a:ln w="9525">
            <a:noFill/>
            <a:miter lim="800000"/>
            <a:headEnd/>
            <a:tailEnd/>
          </a:ln>
          <a:effectLst/>
        </p:spPr>
        <p:txBody>
          <a:bodyPr wrap="none" lIns="0" tIns="0" rIns="0" bIns="15240" anchor="ctr" anchorCtr="0">
            <a:noAutofit/>
          </a:bodyPr>
          <a:lstStyle/>
          <a:p>
            <a:pPr algn="r" defTabSz="683921"/>
            <a:fld id="{03C7D0F0-10D5-4191-B6F4-99306F468FEF}" type="datetime4">
              <a:rPr lang="en-US" sz="1167" smtClean="0">
                <a:solidFill>
                  <a:srgbClr val="000000"/>
                </a:solidFill>
              </a:rPr>
              <a:pPr algn="r" defTabSz="683921"/>
              <a:t>December 5, 2017</a:t>
            </a:fld>
            <a:endParaRPr lang="en-US" sz="1167" dirty="0">
              <a:solidFill>
                <a:srgbClr val="000000"/>
              </a:solidFill>
            </a:endParaRPr>
          </a:p>
        </p:txBody>
      </p:sp>
    </p:spTree>
    <p:extLst>
      <p:ext uri="{BB962C8B-B14F-4D97-AF65-F5344CB8AC3E}">
        <p14:creationId xmlns:p14="http://schemas.microsoft.com/office/powerpoint/2010/main" val="2340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05">
    <p:bg>
      <p:bgPr>
        <a:solidFill>
          <a:srgbClr val="000000"/>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76200" y="-76200"/>
            <a:ext cx="12344400" cy="701040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15" name="Title 1"/>
          <p:cNvSpPr>
            <a:spLocks noGrp="1"/>
          </p:cNvSpPr>
          <p:nvPr>
            <p:ph type="ctrTitle"/>
          </p:nvPr>
        </p:nvSpPr>
        <p:spPr>
          <a:xfrm>
            <a:off x="571499" y="533136"/>
            <a:ext cx="7239000" cy="2857500"/>
          </a:xfrm>
        </p:spPr>
        <p:txBody>
          <a:bodyPr anchor="b" anchorCtr="0">
            <a:noAutofit/>
          </a:bodyPr>
          <a:lstStyle>
            <a:lvl1pPr>
              <a:defRPr sz="5000">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571498" y="3657600"/>
            <a:ext cx="7239000" cy="762000"/>
          </a:xfrm>
        </p:spPr>
        <p:txBody>
          <a:bodyPr>
            <a:noAutofit/>
          </a:bodyPr>
          <a:lstStyle>
            <a:lvl1pPr marL="0" indent="0" algn="l">
              <a:spcBef>
                <a:spcPts val="0"/>
              </a:spcBef>
              <a:buNone/>
              <a:defRPr sz="2333">
                <a:solidFill>
                  <a:schemeClr val="bg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3"/>
          <a:stretch>
            <a:fillRect/>
          </a:stretch>
        </p:blipFill>
        <p:spPr bwMode="black">
          <a:xfrm>
            <a:off x="419206" y="6095767"/>
            <a:ext cx="2255520" cy="640631"/>
          </a:xfrm>
          <a:prstGeom prst="rect">
            <a:avLst/>
          </a:prstGeom>
        </p:spPr>
      </p:pic>
      <p:sp>
        <p:nvSpPr>
          <p:cNvPr id="13" name="Freeform 9"/>
          <p:cNvSpPr>
            <a:spLocks noChangeAspect="1"/>
          </p:cNvSpPr>
          <p:nvPr userDrawn="1"/>
        </p:nvSpPr>
        <p:spPr bwMode="black">
          <a:xfrm>
            <a:off x="302365" y="-2"/>
            <a:ext cx="608531" cy="53313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8" name="Footer Placeholder 4"/>
          <p:cNvSpPr txBox="1">
            <a:spLocks/>
          </p:cNvSpPr>
          <p:nvPr userDrawn="1"/>
        </p:nvSpPr>
        <p:spPr>
          <a:xfrm>
            <a:off x="6286500" y="6317033"/>
            <a:ext cx="5334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17" dirty="0">
                <a:solidFill>
                  <a:srgbClr val="FFFFFF"/>
                </a:solidFill>
              </a:rPr>
              <a:t>DXC Proprietary and Confidential</a:t>
            </a:r>
          </a:p>
        </p:txBody>
      </p:sp>
      <p:sp>
        <p:nvSpPr>
          <p:cNvPr id="20" name="Text Box 115"/>
          <p:cNvSpPr txBox="1">
            <a:spLocks noChangeArrowheads="1"/>
          </p:cNvSpPr>
          <p:nvPr userDrawn="1"/>
        </p:nvSpPr>
        <p:spPr bwMode="auto">
          <a:xfrm>
            <a:off x="9906000" y="533400"/>
            <a:ext cx="1714500" cy="228600"/>
          </a:xfrm>
          <a:prstGeom prst="rect">
            <a:avLst/>
          </a:prstGeom>
          <a:noFill/>
          <a:ln w="9525">
            <a:noFill/>
            <a:miter lim="800000"/>
            <a:headEnd/>
            <a:tailEnd/>
          </a:ln>
          <a:effectLst/>
        </p:spPr>
        <p:txBody>
          <a:bodyPr wrap="none" lIns="0" tIns="0" rIns="0" bIns="0" anchor="t" anchorCtr="0">
            <a:noAutofit/>
          </a:bodyPr>
          <a:lstStyle/>
          <a:p>
            <a:pPr algn="r" defTabSz="683921"/>
            <a:fld id="{03C7D0F0-10D5-4191-B6F4-99306F468FEF}" type="datetime4">
              <a:rPr lang="en-US" sz="1167" smtClean="0">
                <a:solidFill>
                  <a:srgbClr val="FFFFFF"/>
                </a:solidFill>
              </a:rPr>
              <a:pPr algn="r" defTabSz="683921"/>
              <a:t>December 5, 2017</a:t>
            </a:fld>
            <a:endParaRPr lang="en-US" sz="1167" dirty="0">
              <a:solidFill>
                <a:srgbClr val="FFFFFF"/>
              </a:solidFill>
            </a:endParaRPr>
          </a:p>
        </p:txBody>
      </p:sp>
    </p:spTree>
    <p:extLst>
      <p:ext uri="{BB962C8B-B14F-4D97-AF65-F5344CB8AC3E}">
        <p14:creationId xmlns:p14="http://schemas.microsoft.com/office/powerpoint/2010/main" val="42051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06">
    <p:spTree>
      <p:nvGrpSpPr>
        <p:cNvPr id="1" name=""/>
        <p:cNvGrpSpPr/>
        <p:nvPr/>
      </p:nvGrpSpPr>
      <p:grpSpPr>
        <a:xfrm>
          <a:off x="0" y="0"/>
          <a:ext cx="0" cy="0"/>
          <a:chOff x="0" y="0"/>
          <a:chExt cx="0" cy="0"/>
        </a:xfrm>
      </p:grpSpPr>
      <p:grpSp>
        <p:nvGrpSpPr>
          <p:cNvPr id="9" name="Group 8"/>
          <p:cNvGrpSpPr/>
          <p:nvPr userDrawn="1"/>
        </p:nvGrpSpPr>
        <p:grpSpPr>
          <a:xfrm>
            <a:off x="-76200" y="-76200"/>
            <a:ext cx="12344400" cy="701040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15" name="Title 1"/>
          <p:cNvSpPr>
            <a:spLocks noGrp="1"/>
          </p:cNvSpPr>
          <p:nvPr>
            <p:ph type="ctrTitle"/>
          </p:nvPr>
        </p:nvSpPr>
        <p:spPr>
          <a:xfrm>
            <a:off x="571499" y="533400"/>
            <a:ext cx="7239000" cy="2857500"/>
          </a:xfrm>
        </p:spPr>
        <p:txBody>
          <a:bodyPr anchor="b" anchorCtr="0">
            <a:noAutofit/>
          </a:bodyPr>
          <a:lstStyle>
            <a:lvl1pPr>
              <a:defRPr sz="5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571499" y="3657600"/>
            <a:ext cx="7239000" cy="762000"/>
          </a:xfrm>
        </p:spPr>
        <p:txBody>
          <a:bodyPr>
            <a:noAutofit/>
          </a:bodyPr>
          <a:lstStyle>
            <a:lvl1pPr marL="0" indent="0" algn="l">
              <a:spcBef>
                <a:spcPts val="0"/>
              </a:spcBef>
              <a:buNone/>
              <a:defRPr sz="2333">
                <a:solidFill>
                  <a:schemeClr val="tx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419206" y="6095767"/>
            <a:ext cx="2255520" cy="640631"/>
          </a:xfrm>
          <a:prstGeom prst="rect">
            <a:avLst/>
          </a:prstGeom>
        </p:spPr>
      </p:pic>
      <p:sp>
        <p:nvSpPr>
          <p:cNvPr id="10" name="Freeform 9"/>
          <p:cNvSpPr>
            <a:spLocks noChangeAspect="1"/>
          </p:cNvSpPr>
          <p:nvPr userDrawn="1"/>
        </p:nvSpPr>
        <p:spPr bwMode="black">
          <a:xfrm>
            <a:off x="302366" y="-1"/>
            <a:ext cx="608530" cy="533137"/>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9" name="Footer Placeholder 4"/>
          <p:cNvSpPr txBox="1">
            <a:spLocks/>
          </p:cNvSpPr>
          <p:nvPr userDrawn="1"/>
        </p:nvSpPr>
        <p:spPr>
          <a:xfrm>
            <a:off x="6286500" y="6317033"/>
            <a:ext cx="5334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17" dirty="0">
                <a:solidFill>
                  <a:srgbClr val="000000"/>
                </a:solidFill>
              </a:rPr>
              <a:t>DXC Proprietary and Confidential</a:t>
            </a:r>
          </a:p>
        </p:txBody>
      </p:sp>
      <p:sp>
        <p:nvSpPr>
          <p:cNvPr id="21" name="Text Box 115"/>
          <p:cNvSpPr txBox="1">
            <a:spLocks noChangeArrowheads="1"/>
          </p:cNvSpPr>
          <p:nvPr userDrawn="1"/>
        </p:nvSpPr>
        <p:spPr bwMode="auto">
          <a:xfrm>
            <a:off x="9906000" y="533400"/>
            <a:ext cx="1714500" cy="228600"/>
          </a:xfrm>
          <a:prstGeom prst="rect">
            <a:avLst/>
          </a:prstGeom>
          <a:noFill/>
          <a:ln w="9525">
            <a:noFill/>
            <a:miter lim="800000"/>
            <a:headEnd/>
            <a:tailEnd/>
          </a:ln>
          <a:effectLst/>
        </p:spPr>
        <p:txBody>
          <a:bodyPr wrap="none" lIns="0" tIns="0" rIns="0" bIns="0" anchor="t" anchorCtr="0">
            <a:noAutofit/>
          </a:bodyPr>
          <a:lstStyle/>
          <a:p>
            <a:pPr algn="r" defTabSz="683921"/>
            <a:fld id="{03C7D0F0-10D5-4191-B6F4-99306F468FEF}" type="datetime4">
              <a:rPr lang="en-US" sz="1167" smtClean="0">
                <a:solidFill>
                  <a:srgbClr val="000000"/>
                </a:solidFill>
              </a:rPr>
              <a:pPr algn="r" defTabSz="683921"/>
              <a:t>December 5, 2017</a:t>
            </a:fld>
            <a:endParaRPr lang="en-US" sz="1167" dirty="0">
              <a:solidFill>
                <a:srgbClr val="000000"/>
              </a:solidFill>
            </a:endParaRPr>
          </a:p>
        </p:txBody>
      </p:sp>
    </p:spTree>
    <p:extLst>
      <p:ext uri="{BB962C8B-B14F-4D97-AF65-F5344CB8AC3E}">
        <p14:creationId xmlns:p14="http://schemas.microsoft.com/office/powerpoint/2010/main" val="38985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1500" y="1714499"/>
            <a:ext cx="11049000" cy="4267730"/>
          </a:xfrm>
        </p:spPr>
        <p:txBody>
          <a:bodyPr numCol="2" spcCol="457200">
            <a:normAutofit/>
          </a:bodyPr>
          <a:lstStyle>
            <a:lvl1pPr marL="380985" indent="-380985">
              <a:spcBef>
                <a:spcPts val="750"/>
              </a:spcBef>
              <a:buFont typeface="+mj-lt"/>
              <a:buAutoNum type="arabicPeriod"/>
              <a:tabLst>
                <a:tab pos="5280872" algn="r"/>
              </a:tabLst>
              <a:defRPr sz="1667"/>
            </a:lvl1pPr>
            <a:lvl2pPr marL="571477" indent="-190492">
              <a:spcBef>
                <a:spcPts val="500"/>
              </a:spcBef>
              <a:buFont typeface="Arial" pitchFamily="34" charset="0"/>
              <a:buChar char="–"/>
              <a:tabLst>
                <a:tab pos="5280872" algn="r"/>
              </a:tabLst>
              <a:defRPr sz="1667"/>
            </a:lvl2pPr>
            <a:lvl3pPr marL="761970" indent="-190492">
              <a:spcBef>
                <a:spcPts val="500"/>
              </a:spcBef>
              <a:buFont typeface="Arial" pitchFamily="34" charset="0"/>
              <a:buChar char="–"/>
              <a:tabLst>
                <a:tab pos="5280872" algn="r"/>
              </a:tabLst>
              <a:defRPr sz="1667"/>
            </a:lvl3pPr>
            <a:lvl4pPr marL="952462" indent="-190492">
              <a:spcBef>
                <a:spcPts val="500"/>
              </a:spcBef>
              <a:buFont typeface="Arial" pitchFamily="34" charset="0"/>
              <a:buChar char="–"/>
              <a:tabLst>
                <a:tab pos="5280872" algn="r"/>
              </a:tabLst>
              <a:defRPr sz="1667"/>
            </a:lvl4pPr>
            <a:lvl5pPr marL="1142954" indent="-190492">
              <a:spcBef>
                <a:spcPts val="500"/>
              </a:spcBef>
              <a:buFont typeface="Arial" pitchFamily="34" charset="0"/>
              <a:buChar char="–"/>
              <a:tabLst>
                <a:tab pos="5280872" algn="r"/>
              </a:tabLst>
              <a:defRPr sz="1667"/>
            </a:lvl5pPr>
            <a:lvl6pPr marL="1333447" indent="-190492">
              <a:spcBef>
                <a:spcPts val="500"/>
              </a:spcBef>
              <a:buFont typeface="Arial" pitchFamily="34" charset="0"/>
              <a:buChar char="–"/>
              <a:tabLst>
                <a:tab pos="5280872" algn="r"/>
              </a:tabLst>
              <a:defRPr sz="1667" baseline="0"/>
            </a:lvl6pPr>
            <a:lvl7pPr marL="1523939" indent="-190492">
              <a:spcBef>
                <a:spcPts val="500"/>
              </a:spcBef>
              <a:buFont typeface="Arial" pitchFamily="34" charset="0"/>
              <a:buChar char="–"/>
              <a:tabLst>
                <a:tab pos="5280872" algn="r"/>
              </a:tabLst>
              <a:defRPr sz="1667" baseline="0"/>
            </a:lvl7pPr>
            <a:lvl8pPr marL="1714431" indent="-190492">
              <a:spcBef>
                <a:spcPts val="500"/>
              </a:spcBef>
              <a:buFont typeface="Arial" pitchFamily="34" charset="0"/>
              <a:buChar char="–"/>
              <a:tabLst>
                <a:tab pos="5280872" algn="r"/>
              </a:tabLst>
              <a:defRPr sz="1667" baseline="0"/>
            </a:lvl8pPr>
            <a:lvl9pPr marL="1904924" indent="-190492">
              <a:spcBef>
                <a:spcPts val="500"/>
              </a:spcBef>
              <a:buFont typeface="Arial" pitchFamily="34" charset="0"/>
              <a:buChar char="–"/>
              <a:tabLst>
                <a:tab pos="5280872" algn="r"/>
              </a:tabLst>
              <a:defRPr sz="166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03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t>December 5, 2017</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marL="380985" indent="-190492">
              <a:buFont typeface="Arial" pitchFamily="34" charset="0"/>
              <a:buChar char="–"/>
              <a:defRPr/>
            </a:lvl4pPr>
            <a:lvl5pPr marL="571477" indent="-190492">
              <a:buFont typeface="Arial" pitchFamily="34" charset="0"/>
              <a:buChar char="–"/>
              <a:defRPr/>
            </a:lvl5pPr>
            <a:lvl6pPr marL="761970" indent="-190492">
              <a:buFont typeface="Arial" pitchFamily="34" charset="0"/>
              <a:buChar char="–"/>
              <a:defRPr baseline="0"/>
            </a:lvl6pPr>
            <a:lvl7pPr marL="952462" indent="-190492">
              <a:buFont typeface="Arial" pitchFamily="34" charset="0"/>
              <a:buChar char="–"/>
              <a:defRPr baseline="0"/>
            </a:lvl7pPr>
            <a:lvl8pPr marL="1142954" indent="-190492">
              <a:buFont typeface="Arial" pitchFamily="34" charset="0"/>
              <a:buChar char="–"/>
              <a:defRPr baseline="0"/>
            </a:lvl8pPr>
            <a:lvl9pPr marL="1333447" indent="-190492">
              <a:buFont typeface="Arial" pitchFamily="34" charset="0"/>
              <a:buChar cha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8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90492" indent="-190492">
              <a:buFont typeface="Arial" pitchFamily="34" charset="0"/>
              <a:buChar char="•"/>
              <a:defRPr/>
            </a:lvl1pPr>
            <a:lvl2pPr marL="380985" indent="-190492">
              <a:spcBef>
                <a:spcPts val="500"/>
              </a:spcBef>
              <a:buFont typeface="Arial" pitchFamily="34" charset="0"/>
              <a:buChar char="–"/>
              <a:defRPr/>
            </a:lvl2pPr>
            <a:lvl3pPr marL="571477" indent="-190492">
              <a:spcBef>
                <a:spcPts val="500"/>
              </a:spcBef>
              <a:buFont typeface="Arial" pitchFamily="34" charset="0"/>
              <a:buChar char="–"/>
              <a:defRPr/>
            </a:lvl3pPr>
            <a:lvl4pPr marL="761970" indent="-190492">
              <a:spcBef>
                <a:spcPts val="500"/>
              </a:spcBef>
              <a:buFont typeface="Arial" pitchFamily="34" charset="0"/>
              <a:buChar char="–"/>
              <a:defRPr/>
            </a:lvl4pPr>
            <a:lvl5pPr marL="952462" indent="-190492">
              <a:spcBef>
                <a:spcPts val="500"/>
              </a:spcBef>
              <a:buFont typeface="Arial" pitchFamily="34" charset="0"/>
              <a:buChar char="–"/>
              <a:defRPr/>
            </a:lvl5pPr>
            <a:lvl6pPr marL="1142954" indent="-190492">
              <a:spcBef>
                <a:spcPts val="500"/>
              </a:spcBef>
              <a:buFont typeface="Arial" pitchFamily="34" charset="0"/>
              <a:buChar char="–"/>
              <a:defRPr baseline="0"/>
            </a:lvl6pPr>
            <a:lvl7pPr marL="1333447" indent="-190492">
              <a:spcBef>
                <a:spcPts val="500"/>
              </a:spcBef>
              <a:buFont typeface="Arial" pitchFamily="34" charset="0"/>
              <a:buChar char="–"/>
              <a:defRPr baseline="0"/>
            </a:lvl7pPr>
            <a:lvl8pPr marL="1523939" indent="-190492">
              <a:spcBef>
                <a:spcPts val="500"/>
              </a:spcBef>
              <a:buFont typeface="Arial" pitchFamily="34" charset="0"/>
              <a:buChar char="–"/>
              <a:defRPr baseline="0"/>
            </a:lvl8pPr>
            <a:lvl9pPr marL="1714431" indent="-190492">
              <a:spcBef>
                <a:spcPts val="500"/>
              </a:spcBef>
              <a:buFont typeface="Arial" pitchFamily="34" charset="0"/>
              <a:buChar cha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16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49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714499"/>
            <a:ext cx="5334000" cy="4267730"/>
          </a:xfrm>
          <a:noFill/>
        </p:spPr>
        <p:txBody>
          <a:bodyPr>
            <a:normAutofit/>
          </a:bodyPr>
          <a:lstStyle>
            <a:lvl1pPr>
              <a:defRPr sz="1667"/>
            </a:lvl1pPr>
            <a:lvl2pPr>
              <a:defRPr sz="1667"/>
            </a:lvl2pPr>
            <a:lvl3pPr>
              <a:defRPr sz="1667"/>
            </a:lvl3pPr>
            <a:lvl4pPr marL="380985" indent="-190492">
              <a:buFont typeface="Arial" pitchFamily="34" charset="0"/>
              <a:buChar char="–"/>
              <a:defRPr sz="1667"/>
            </a:lvl4pPr>
            <a:lvl5pPr marL="571477" indent="-190492">
              <a:buFont typeface="Arial" pitchFamily="34" charset="0"/>
              <a:buChar char="–"/>
              <a:defRPr sz="1667"/>
            </a:lvl5pPr>
            <a:lvl6pPr marL="761970" indent="-190492">
              <a:buFont typeface="Arial" pitchFamily="34" charset="0"/>
              <a:buChar char="–"/>
              <a:defRPr sz="1667" baseline="0"/>
            </a:lvl6pPr>
            <a:lvl7pPr marL="952462" indent="-190492">
              <a:buFont typeface="Arial" pitchFamily="34" charset="0"/>
              <a:buChar char="–"/>
              <a:defRPr sz="1667" baseline="0"/>
            </a:lvl7pPr>
            <a:lvl8pPr marL="1142954" indent="-190492">
              <a:buFont typeface="Arial" pitchFamily="34" charset="0"/>
              <a:buChar char="–"/>
              <a:defRPr sz="1667" baseline="0"/>
            </a:lvl8pPr>
            <a:lvl9pPr marL="1333447" indent="-190492">
              <a:buFont typeface="Arial" pitchFamily="34" charset="0"/>
              <a:buChar char="–"/>
              <a:defRPr sz="166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6500" y="1714499"/>
            <a:ext cx="5334000" cy="4267728"/>
          </a:xfrm>
        </p:spPr>
        <p:txBody>
          <a:bodyPr>
            <a:normAutofit/>
          </a:bodyPr>
          <a:lstStyle>
            <a:lvl1pPr>
              <a:defRPr sz="1667"/>
            </a:lvl1pPr>
            <a:lvl2pPr>
              <a:defRPr sz="1667"/>
            </a:lvl2pPr>
            <a:lvl3pPr>
              <a:defRPr sz="1667"/>
            </a:lvl3pPr>
            <a:lvl4pPr>
              <a:defRPr sz="1667"/>
            </a:lvl4pPr>
            <a:lvl5pPr>
              <a:defRPr sz="1667"/>
            </a:lvl5pPr>
            <a:lvl6pPr>
              <a:defRPr sz="1667" baseline="0"/>
            </a:lvl6pPr>
            <a:lvl7pPr>
              <a:defRPr sz="1667" baseline="0"/>
            </a:lvl7pPr>
            <a:lvl8pPr>
              <a:defRPr sz="1667" baseline="0"/>
            </a:lvl8pPr>
            <a:lvl9pPr>
              <a:defRPr sz="166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63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1714499"/>
            <a:ext cx="3429000" cy="4267730"/>
          </a:xfrm>
        </p:spPr>
        <p:txBody>
          <a:bodyPr>
            <a:normAutofit/>
          </a:bodyPr>
          <a:lstStyle>
            <a:lvl1pPr>
              <a:defRPr sz="1667"/>
            </a:lvl1pPr>
            <a:lvl2pPr>
              <a:defRPr sz="1667"/>
            </a:lvl2pPr>
            <a:lvl3pPr>
              <a:defRPr sz="1667"/>
            </a:lvl3pPr>
            <a:lvl4pPr>
              <a:defRPr sz="1667"/>
            </a:lvl4pPr>
            <a:lvl5pPr>
              <a:defRPr sz="1667"/>
            </a:lvl5pPr>
            <a:lvl6pPr>
              <a:defRPr sz="1667" baseline="0"/>
            </a:lvl6pPr>
            <a:lvl7pPr>
              <a:defRPr sz="1667" baseline="0"/>
            </a:lvl7pPr>
            <a:lvl8pPr>
              <a:defRPr sz="1667" baseline="0"/>
            </a:lvl8pPr>
            <a:lvl9pPr>
              <a:defRPr sz="166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81500" y="1714499"/>
            <a:ext cx="3429000" cy="4267730"/>
          </a:xfrm>
        </p:spPr>
        <p:txBody>
          <a:bodyPr>
            <a:normAutofit/>
          </a:bodyPr>
          <a:lstStyle>
            <a:lvl1pPr>
              <a:defRPr sz="1667"/>
            </a:lvl1pPr>
            <a:lvl2pPr>
              <a:defRPr sz="1667"/>
            </a:lvl2pPr>
            <a:lvl3pPr>
              <a:defRPr sz="1667"/>
            </a:lvl3pPr>
            <a:lvl4pPr>
              <a:defRPr sz="1667"/>
            </a:lvl4pPr>
            <a:lvl5pPr>
              <a:defRPr sz="1667"/>
            </a:lvl5pPr>
            <a:lvl6pPr>
              <a:defRPr sz="1667" baseline="0"/>
            </a:lvl6pPr>
            <a:lvl7pPr>
              <a:defRPr sz="1667" baseline="0"/>
            </a:lvl7pPr>
            <a:lvl8pPr>
              <a:defRPr sz="1667" baseline="0"/>
            </a:lvl8pPr>
            <a:lvl9pPr>
              <a:defRPr sz="166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8191500" y="1714499"/>
            <a:ext cx="3429000" cy="4267730"/>
          </a:xfrm>
        </p:spPr>
        <p:txBody>
          <a:bodyPr>
            <a:normAutofit/>
          </a:bodyPr>
          <a:lstStyle>
            <a:lvl1pPr>
              <a:defRPr sz="1667"/>
            </a:lvl1pPr>
            <a:lvl2pPr>
              <a:defRPr sz="1667"/>
            </a:lvl2pPr>
            <a:lvl3pPr>
              <a:defRPr sz="1667"/>
            </a:lvl3pPr>
            <a:lvl4pPr>
              <a:defRPr sz="1667"/>
            </a:lvl4pPr>
            <a:lvl5pPr>
              <a:defRPr sz="1667"/>
            </a:lvl5pPr>
            <a:lvl6pPr>
              <a:defRPr sz="1667" baseline="0"/>
            </a:lvl6pPr>
            <a:lvl7pPr>
              <a:defRPr sz="1667" baseline="0"/>
            </a:lvl7pPr>
            <a:lvl8pPr>
              <a:defRPr sz="1667" baseline="0"/>
            </a:lvl8pPr>
            <a:lvl9pPr>
              <a:defRPr sz="1667"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49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grpSp>
        <p:nvGrpSpPr>
          <p:cNvPr id="13" name="Group 12"/>
          <p:cNvGrpSpPr/>
          <p:nvPr userDrawn="1"/>
        </p:nvGrpSpPr>
        <p:grpSpPr>
          <a:xfrm>
            <a:off x="-76200" y="-76200"/>
            <a:ext cx="12344400" cy="701040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6096000" y="0"/>
            <a:ext cx="6096000" cy="6858000"/>
          </a:xfrm>
          <a:solidFill>
            <a:schemeClr val="bg1">
              <a:lumMod val="85000"/>
            </a:schemeClr>
          </a:solidFill>
        </p:spPr>
        <p:txBody>
          <a:bodyPr anchor="ctr" anchorCtr="0">
            <a:normAutofit/>
          </a:bodyPr>
          <a:lstStyle>
            <a:lvl1pPr algn="ctr">
              <a:defRPr sz="1333" b="0"/>
            </a:lvl1pPr>
          </a:lstStyle>
          <a:p>
            <a:r>
              <a:rPr lang="en-US" dirty="0"/>
              <a:t>Click icon to add picture</a:t>
            </a:r>
          </a:p>
        </p:txBody>
      </p:sp>
      <p:sp>
        <p:nvSpPr>
          <p:cNvPr id="4" name="Title 3"/>
          <p:cNvSpPr>
            <a:spLocks noGrp="1"/>
          </p:cNvSpPr>
          <p:nvPr>
            <p:ph type="title"/>
          </p:nvPr>
        </p:nvSpPr>
        <p:spPr>
          <a:xfrm>
            <a:off x="571500" y="533136"/>
            <a:ext cx="5334000" cy="1181363"/>
          </a:xfrm>
        </p:spPr>
        <p:txBody>
          <a:bodyPr/>
          <a:lstStyle/>
          <a:p>
            <a:r>
              <a:rPr lang="en-US"/>
              <a:t>Click to edit Master title style</a:t>
            </a:r>
          </a:p>
        </p:txBody>
      </p:sp>
      <p:sp>
        <p:nvSpPr>
          <p:cNvPr id="7" name="Freeform 9"/>
          <p:cNvSpPr>
            <a:spLocks noChangeAspect="1"/>
          </p:cNvSpPr>
          <p:nvPr userDrawn="1"/>
        </p:nvSpPr>
        <p:spPr bwMode="black">
          <a:xfrm>
            <a:off x="373592" y="0"/>
            <a:ext cx="468702" cy="410632"/>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pic>
        <p:nvPicPr>
          <p:cNvPr id="8" name="Picture 7"/>
          <p:cNvPicPr>
            <a:picLocks noChangeAspect="1"/>
          </p:cNvPicPr>
          <p:nvPr userDrawn="1"/>
        </p:nvPicPr>
        <p:blipFill>
          <a:blip r:embed="rId2"/>
          <a:stretch>
            <a:fillRect/>
          </a:stretch>
        </p:blipFill>
        <p:spPr bwMode="black">
          <a:xfrm>
            <a:off x="454025" y="6188075"/>
            <a:ext cx="1706880" cy="484802"/>
          </a:xfrm>
          <a:prstGeom prst="rect">
            <a:avLst/>
          </a:prstGeom>
        </p:spPr>
      </p:pic>
      <p:sp>
        <p:nvSpPr>
          <p:cNvPr id="10" name="Text Box 115"/>
          <p:cNvSpPr txBox="1">
            <a:spLocks noChangeArrowheads="1"/>
          </p:cNvSpPr>
          <p:nvPr userDrawn="1"/>
        </p:nvSpPr>
        <p:spPr bwMode="auto">
          <a:xfrm>
            <a:off x="9911292" y="6317031"/>
            <a:ext cx="1366308" cy="228600"/>
          </a:xfrm>
          <a:prstGeom prst="rect">
            <a:avLst/>
          </a:prstGeom>
          <a:noFill/>
          <a:ln w="9525">
            <a:noFill/>
            <a:miter lim="800000"/>
            <a:headEnd/>
            <a:tailEnd/>
          </a:ln>
          <a:effectLst/>
        </p:spPr>
        <p:txBody>
          <a:bodyPr wrap="none" lIns="0" tIns="0" rIns="0" bIns="0" anchor="ctr" anchorCtr="0">
            <a:noAutofit/>
          </a:bodyPr>
          <a:lstStyle/>
          <a:p>
            <a:pPr algn="r" defTabSz="683921">
              <a:spcBef>
                <a:spcPct val="50000"/>
              </a:spcBef>
            </a:pPr>
            <a:fld id="{03C7D0F0-10D5-4191-B6F4-99306F468FEF}" type="datetime4">
              <a:rPr lang="en-US" sz="917" smtClean="0">
                <a:solidFill>
                  <a:srgbClr val="000000"/>
                </a:solidFill>
              </a:rPr>
              <a:pPr algn="r" defTabSz="683921">
                <a:spcBef>
                  <a:spcPct val="50000"/>
                </a:spcBef>
              </a:pPr>
              <a:t>December 5, 2017</a:t>
            </a:fld>
            <a:endParaRPr lang="en-US" sz="917" dirty="0">
              <a:solidFill>
                <a:srgbClr val="000000"/>
              </a:solidFill>
            </a:endParaRPr>
          </a:p>
        </p:txBody>
      </p:sp>
      <p:sp>
        <p:nvSpPr>
          <p:cNvPr id="11" name="Text Box 115"/>
          <p:cNvSpPr txBox="1">
            <a:spLocks noChangeArrowheads="1"/>
          </p:cNvSpPr>
          <p:nvPr userDrawn="1"/>
        </p:nvSpPr>
        <p:spPr bwMode="auto">
          <a:xfrm>
            <a:off x="11277600" y="6317033"/>
            <a:ext cx="342900" cy="228600"/>
          </a:xfrm>
          <a:prstGeom prst="rect">
            <a:avLst/>
          </a:prstGeom>
          <a:noFill/>
          <a:ln w="9525">
            <a:noFill/>
            <a:miter lim="800000"/>
            <a:headEnd/>
            <a:tailEnd/>
          </a:ln>
          <a:effectLst/>
        </p:spPr>
        <p:txBody>
          <a:bodyPr wrap="square" lIns="0" tIns="0" rIns="0" bIns="0" anchor="ctr" anchorCtr="0">
            <a:noAutofit/>
          </a:bodyPr>
          <a:lstStyle/>
          <a:p>
            <a:pPr algn="r" defTabSz="683921">
              <a:spcBef>
                <a:spcPct val="50000"/>
              </a:spcBef>
            </a:pPr>
            <a:fld id="{18E29826-F105-4F77-B977-03F4A4723A21}" type="slidenum">
              <a:rPr lang="en-US" sz="917" b="1" smtClean="0">
                <a:solidFill>
                  <a:srgbClr val="000000"/>
                </a:solidFill>
              </a:rPr>
              <a:pPr algn="r" defTabSz="683921">
                <a:spcBef>
                  <a:spcPct val="50000"/>
                </a:spcBef>
              </a:pPr>
              <a:t>‹#›</a:t>
            </a:fld>
            <a:endParaRPr lang="en-US" sz="917" b="1" dirty="0">
              <a:solidFill>
                <a:srgbClr val="000000"/>
              </a:solidFill>
            </a:endParaRPr>
          </a:p>
        </p:txBody>
      </p:sp>
      <p:sp>
        <p:nvSpPr>
          <p:cNvPr id="12" name="Footer Placeholder 4"/>
          <p:cNvSpPr txBox="1">
            <a:spLocks/>
          </p:cNvSpPr>
          <p:nvPr userDrawn="1"/>
        </p:nvSpPr>
        <p:spPr>
          <a:xfrm>
            <a:off x="2476500" y="6317033"/>
            <a:ext cx="3429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17" dirty="0">
                <a:solidFill>
                  <a:srgbClr val="000000"/>
                </a:solidFill>
              </a:rPr>
              <a:t>DXC Proprietary and Confidential</a:t>
            </a:r>
          </a:p>
        </p:txBody>
      </p:sp>
      <p:sp>
        <p:nvSpPr>
          <p:cNvPr id="3" name="Content Placeholder 2"/>
          <p:cNvSpPr>
            <a:spLocks noGrp="1"/>
          </p:cNvSpPr>
          <p:nvPr>
            <p:ph sz="quarter" idx="14"/>
          </p:nvPr>
        </p:nvSpPr>
        <p:spPr>
          <a:xfrm>
            <a:off x="571500" y="1714499"/>
            <a:ext cx="5334000" cy="4267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1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71500" y="1714500"/>
            <a:ext cx="9334500" cy="4267729"/>
          </a:xfrm>
        </p:spPr>
        <p:txBody>
          <a:bodyPr/>
          <a:lstStyle>
            <a:lvl1pPr>
              <a:lnSpc>
                <a:spcPct val="85000"/>
              </a:lnSpc>
              <a:spcBef>
                <a:spcPts val="0"/>
              </a:spcBef>
              <a:defRPr sz="5000"/>
            </a:lvl1pPr>
            <a:lvl2pPr marL="0" indent="0">
              <a:spcBef>
                <a:spcPts val="750"/>
              </a:spcBef>
              <a:buFontTx/>
              <a:buNone/>
              <a:defRPr/>
            </a:lvl2pPr>
            <a:lvl3pPr marL="0" indent="0">
              <a:spcBef>
                <a:spcPts val="750"/>
              </a:spcBef>
              <a:buFontTx/>
              <a:buNone/>
              <a:defRPr/>
            </a:lvl3pPr>
            <a:lvl4pPr marL="0" indent="0">
              <a:spcBef>
                <a:spcPts val="750"/>
              </a:spcBef>
              <a:buFontTx/>
              <a:buNone/>
              <a:defRPr/>
            </a:lvl4pPr>
            <a:lvl5pPr marL="0" indent="0">
              <a:spcBef>
                <a:spcPts val="750"/>
              </a:spcBef>
              <a:buFontTx/>
              <a:buNone/>
              <a:defRPr/>
            </a:lvl5pPr>
            <a:lvl6pPr marL="0" indent="0">
              <a:spcBef>
                <a:spcPts val="750"/>
              </a:spcBef>
              <a:buFontTx/>
              <a:buNone/>
              <a:defRPr baseline="0"/>
            </a:lvl6pPr>
            <a:lvl7pPr marL="0" indent="0">
              <a:spcBef>
                <a:spcPts val="750"/>
              </a:spcBef>
              <a:buFontTx/>
              <a:buNone/>
              <a:defRPr baseline="0"/>
            </a:lvl7pPr>
            <a:lvl8pPr marL="0" indent="0">
              <a:spcBef>
                <a:spcPts val="750"/>
              </a:spcBef>
              <a:buFontTx/>
              <a:buNone/>
              <a:defRPr baseline="0"/>
            </a:lvl8pPr>
            <a:lvl9pPr marL="0" indent="0">
              <a:spcBef>
                <a:spcPts val="750"/>
              </a:spcBef>
              <a:buFontTx/>
              <a:buNone/>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9"/>
          <p:cNvSpPr>
            <a:spLocks noChangeAspect="1"/>
          </p:cNvSpPr>
          <p:nvPr userDrawn="1"/>
        </p:nvSpPr>
        <p:spPr bwMode="black">
          <a:xfrm>
            <a:off x="302366" y="-1"/>
            <a:ext cx="608530" cy="533137"/>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Tree>
    <p:extLst>
      <p:ext uri="{BB962C8B-B14F-4D97-AF65-F5344CB8AC3E}">
        <p14:creationId xmlns:p14="http://schemas.microsoft.com/office/powerpoint/2010/main" val="1967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76200" y="-76200"/>
            <a:ext cx="12344400" cy="701040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userDrawn="1">
            <p:ph type="ctrTitle"/>
          </p:nvPr>
        </p:nvSpPr>
        <p:spPr>
          <a:xfrm>
            <a:off x="571500" y="533400"/>
            <a:ext cx="8382000" cy="3581400"/>
          </a:xfrm>
        </p:spPr>
        <p:txBody>
          <a:bodyPr anchor="b" anchorCtr="0">
            <a:noAutofit/>
          </a:bodyPr>
          <a:lstStyle>
            <a:lvl1pPr>
              <a:defRPr sz="5000">
                <a:solidFill>
                  <a:schemeClr val="bg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571500" y="4381500"/>
            <a:ext cx="8382000" cy="762000"/>
          </a:xfrm>
        </p:spPr>
        <p:txBody>
          <a:bodyPr>
            <a:noAutofit/>
          </a:bodyPr>
          <a:lstStyle>
            <a:lvl1pPr marL="0" indent="0" algn="l">
              <a:buNone/>
              <a:defRPr sz="2333">
                <a:solidFill>
                  <a:schemeClr val="bg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a:stretch>
            <a:fillRect/>
          </a:stretch>
        </p:blipFill>
        <p:spPr bwMode="black">
          <a:xfrm>
            <a:off x="454025" y="6188075"/>
            <a:ext cx="1706880" cy="484802"/>
          </a:xfrm>
          <a:prstGeom prst="rect">
            <a:avLst/>
          </a:prstGeom>
        </p:spPr>
      </p:pic>
      <p:sp>
        <p:nvSpPr>
          <p:cNvPr id="14" name="Freeform 9"/>
          <p:cNvSpPr>
            <a:spLocks noChangeAspect="1"/>
          </p:cNvSpPr>
          <p:nvPr userDrawn="1"/>
        </p:nvSpPr>
        <p:spPr bwMode="black">
          <a:xfrm>
            <a:off x="302365" y="-2"/>
            <a:ext cx="608531" cy="53313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5" name="Text Box 115"/>
          <p:cNvSpPr txBox="1">
            <a:spLocks noChangeArrowheads="1"/>
          </p:cNvSpPr>
          <p:nvPr userDrawn="1"/>
        </p:nvSpPr>
        <p:spPr bwMode="auto">
          <a:xfrm>
            <a:off x="9911292" y="6317031"/>
            <a:ext cx="1366308" cy="228600"/>
          </a:xfrm>
          <a:prstGeom prst="rect">
            <a:avLst/>
          </a:prstGeom>
          <a:noFill/>
          <a:ln w="9525">
            <a:noFill/>
            <a:miter lim="800000"/>
            <a:headEnd/>
            <a:tailEnd/>
          </a:ln>
          <a:effectLst/>
        </p:spPr>
        <p:txBody>
          <a:bodyPr wrap="none" lIns="0" tIns="0" rIns="0" bIns="0" anchor="ctr" anchorCtr="0">
            <a:noAutofit/>
          </a:bodyPr>
          <a:lstStyle/>
          <a:p>
            <a:pPr algn="r" defTabSz="683921">
              <a:spcBef>
                <a:spcPct val="50000"/>
              </a:spcBef>
            </a:pPr>
            <a:fld id="{03C7D0F0-10D5-4191-B6F4-99306F468FEF}" type="datetime4">
              <a:rPr lang="en-US" sz="917" smtClean="0">
                <a:solidFill>
                  <a:srgbClr val="FFFFFF"/>
                </a:solidFill>
              </a:rPr>
              <a:pPr algn="r" defTabSz="683921">
                <a:spcBef>
                  <a:spcPct val="50000"/>
                </a:spcBef>
              </a:pPr>
              <a:t>December 5, 2017</a:t>
            </a:fld>
            <a:endParaRPr lang="en-US" sz="917" dirty="0">
              <a:solidFill>
                <a:srgbClr val="FFFFFF"/>
              </a:solidFill>
            </a:endParaRPr>
          </a:p>
        </p:txBody>
      </p:sp>
      <p:sp>
        <p:nvSpPr>
          <p:cNvPr id="16" name="Text Box 115"/>
          <p:cNvSpPr txBox="1">
            <a:spLocks noChangeArrowheads="1"/>
          </p:cNvSpPr>
          <p:nvPr userDrawn="1"/>
        </p:nvSpPr>
        <p:spPr bwMode="auto">
          <a:xfrm>
            <a:off x="11277600" y="6317033"/>
            <a:ext cx="342900" cy="228600"/>
          </a:xfrm>
          <a:prstGeom prst="rect">
            <a:avLst/>
          </a:prstGeom>
          <a:noFill/>
          <a:ln w="9525">
            <a:noFill/>
            <a:miter lim="800000"/>
            <a:headEnd/>
            <a:tailEnd/>
          </a:ln>
          <a:effectLst/>
        </p:spPr>
        <p:txBody>
          <a:bodyPr wrap="square" lIns="0" tIns="0" rIns="0" bIns="0" anchor="ctr" anchorCtr="0">
            <a:noAutofit/>
          </a:bodyPr>
          <a:lstStyle/>
          <a:p>
            <a:pPr algn="r" defTabSz="683921">
              <a:spcBef>
                <a:spcPct val="50000"/>
              </a:spcBef>
            </a:pPr>
            <a:fld id="{18E29826-F105-4F77-B977-03F4A4723A21}" type="slidenum">
              <a:rPr lang="en-US" sz="917" b="1" smtClean="0">
                <a:solidFill>
                  <a:srgbClr val="FFFFFF"/>
                </a:solidFill>
              </a:rPr>
              <a:pPr algn="r" defTabSz="683921">
                <a:spcBef>
                  <a:spcPct val="50000"/>
                </a:spcBef>
              </a:pPr>
              <a:t>‹#›</a:t>
            </a:fld>
            <a:endParaRPr lang="en-US" sz="917" b="1" dirty="0">
              <a:solidFill>
                <a:srgbClr val="FFFFFF"/>
              </a:solidFill>
            </a:endParaRPr>
          </a:p>
        </p:txBody>
      </p:sp>
      <p:sp>
        <p:nvSpPr>
          <p:cNvPr id="17"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FFFFFF"/>
                </a:solidFill>
              </a:rPr>
              <a:t>DXC Proprietary and Confidential</a:t>
            </a:r>
          </a:p>
        </p:txBody>
      </p:sp>
    </p:spTree>
    <p:extLst>
      <p:ext uri="{BB962C8B-B14F-4D97-AF65-F5344CB8AC3E}">
        <p14:creationId xmlns:p14="http://schemas.microsoft.com/office/powerpoint/2010/main" val="17873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76200" y="-76200"/>
            <a:ext cx="12344400" cy="7010400"/>
            <a:chOff x="-91440" y="-91440"/>
            <a:chExt cx="14813280" cy="8412480"/>
          </a:xfrm>
        </p:grpSpPr>
        <p:cxnSp>
          <p:nvCxnSpPr>
            <p:cNvPr id="18" name="Straight Connector 1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10" name="Title 1"/>
          <p:cNvSpPr>
            <a:spLocks noGrp="1"/>
          </p:cNvSpPr>
          <p:nvPr userDrawn="1">
            <p:ph type="ctrTitle"/>
          </p:nvPr>
        </p:nvSpPr>
        <p:spPr>
          <a:xfrm>
            <a:off x="571500" y="533400"/>
            <a:ext cx="8382000" cy="3581400"/>
          </a:xfrm>
        </p:spPr>
        <p:txBody>
          <a:bodyPr anchor="b" anchorCtr="0">
            <a:noAutofit/>
          </a:bodyPr>
          <a:lstStyle>
            <a:lvl1pPr>
              <a:defRPr sz="5000">
                <a:solidFill>
                  <a:schemeClr val="bg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571500" y="4381500"/>
            <a:ext cx="8382000" cy="762000"/>
          </a:xfrm>
        </p:spPr>
        <p:txBody>
          <a:bodyPr>
            <a:noAutofit/>
          </a:bodyPr>
          <a:lstStyle>
            <a:lvl1pPr marL="0" indent="0" algn="l">
              <a:buNone/>
              <a:defRPr sz="2333">
                <a:solidFill>
                  <a:schemeClr val="bg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a:stretch>
            <a:fillRect/>
          </a:stretch>
        </p:blipFill>
        <p:spPr bwMode="black">
          <a:xfrm>
            <a:off x="454025" y="6188075"/>
            <a:ext cx="1706880" cy="484802"/>
          </a:xfrm>
          <a:prstGeom prst="rect">
            <a:avLst/>
          </a:prstGeom>
        </p:spPr>
      </p:pic>
      <p:sp>
        <p:nvSpPr>
          <p:cNvPr id="14" name="Freeform 9"/>
          <p:cNvSpPr>
            <a:spLocks noChangeAspect="1"/>
          </p:cNvSpPr>
          <p:nvPr userDrawn="1"/>
        </p:nvSpPr>
        <p:spPr bwMode="black">
          <a:xfrm>
            <a:off x="302365" y="-2"/>
            <a:ext cx="608531" cy="53313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5" name="Text Box 115"/>
          <p:cNvSpPr txBox="1">
            <a:spLocks noChangeArrowheads="1"/>
          </p:cNvSpPr>
          <p:nvPr userDrawn="1"/>
        </p:nvSpPr>
        <p:spPr bwMode="auto">
          <a:xfrm>
            <a:off x="9911292" y="6317031"/>
            <a:ext cx="1366308" cy="228600"/>
          </a:xfrm>
          <a:prstGeom prst="rect">
            <a:avLst/>
          </a:prstGeom>
          <a:noFill/>
          <a:ln w="9525">
            <a:noFill/>
            <a:miter lim="800000"/>
            <a:headEnd/>
            <a:tailEnd/>
          </a:ln>
          <a:effectLst/>
        </p:spPr>
        <p:txBody>
          <a:bodyPr wrap="none" lIns="0" tIns="0" rIns="0" bIns="0" anchor="ctr" anchorCtr="0">
            <a:noAutofit/>
          </a:bodyPr>
          <a:lstStyle/>
          <a:p>
            <a:pPr algn="r" defTabSz="683921">
              <a:spcBef>
                <a:spcPct val="50000"/>
              </a:spcBef>
            </a:pPr>
            <a:fld id="{03C7D0F0-10D5-4191-B6F4-99306F468FEF}" type="datetime4">
              <a:rPr lang="en-US" sz="917" smtClean="0">
                <a:solidFill>
                  <a:srgbClr val="FFFFFF"/>
                </a:solidFill>
              </a:rPr>
              <a:pPr algn="r" defTabSz="683921">
                <a:spcBef>
                  <a:spcPct val="50000"/>
                </a:spcBef>
              </a:pPr>
              <a:t>December 5, 2017</a:t>
            </a:fld>
            <a:endParaRPr lang="en-US" sz="917" dirty="0">
              <a:solidFill>
                <a:srgbClr val="FFFFFF"/>
              </a:solidFill>
            </a:endParaRPr>
          </a:p>
        </p:txBody>
      </p:sp>
      <p:sp>
        <p:nvSpPr>
          <p:cNvPr id="16" name="Text Box 115"/>
          <p:cNvSpPr txBox="1">
            <a:spLocks noChangeArrowheads="1"/>
          </p:cNvSpPr>
          <p:nvPr userDrawn="1"/>
        </p:nvSpPr>
        <p:spPr bwMode="auto">
          <a:xfrm>
            <a:off x="11277600" y="6317033"/>
            <a:ext cx="342900" cy="228600"/>
          </a:xfrm>
          <a:prstGeom prst="rect">
            <a:avLst/>
          </a:prstGeom>
          <a:noFill/>
          <a:ln w="9525">
            <a:noFill/>
            <a:miter lim="800000"/>
            <a:headEnd/>
            <a:tailEnd/>
          </a:ln>
          <a:effectLst/>
        </p:spPr>
        <p:txBody>
          <a:bodyPr wrap="square" lIns="0" tIns="0" rIns="0" bIns="0" anchor="ctr" anchorCtr="0">
            <a:noAutofit/>
          </a:bodyPr>
          <a:lstStyle/>
          <a:p>
            <a:pPr algn="r" defTabSz="683921">
              <a:spcBef>
                <a:spcPct val="50000"/>
              </a:spcBef>
            </a:pPr>
            <a:fld id="{18E29826-F105-4F77-B977-03F4A4723A21}" type="slidenum">
              <a:rPr lang="en-US" sz="917" b="1" smtClean="0">
                <a:solidFill>
                  <a:srgbClr val="FFFFFF"/>
                </a:solidFill>
              </a:rPr>
              <a:pPr algn="r" defTabSz="683921">
                <a:spcBef>
                  <a:spcPct val="50000"/>
                </a:spcBef>
              </a:pPr>
              <a:t>‹#›</a:t>
            </a:fld>
            <a:endParaRPr lang="en-US" sz="917" b="1" dirty="0">
              <a:solidFill>
                <a:srgbClr val="FFFFFF"/>
              </a:solidFill>
            </a:endParaRPr>
          </a:p>
        </p:txBody>
      </p:sp>
      <p:sp>
        <p:nvSpPr>
          <p:cNvPr id="17"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FFFFFF"/>
                </a:solidFill>
              </a:rPr>
              <a:t>DXC Proprietary and Confidential</a:t>
            </a:r>
          </a:p>
        </p:txBody>
      </p:sp>
    </p:spTree>
    <p:extLst>
      <p:ext uri="{BB962C8B-B14F-4D97-AF65-F5344CB8AC3E}">
        <p14:creationId xmlns:p14="http://schemas.microsoft.com/office/powerpoint/2010/main" val="105910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76200" y="-76200"/>
            <a:ext cx="12344400" cy="701040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10" name="Title 1"/>
          <p:cNvSpPr>
            <a:spLocks noGrp="1"/>
          </p:cNvSpPr>
          <p:nvPr userDrawn="1">
            <p:ph type="ctrTitle"/>
          </p:nvPr>
        </p:nvSpPr>
        <p:spPr>
          <a:xfrm>
            <a:off x="571500" y="533400"/>
            <a:ext cx="8382000" cy="3581400"/>
          </a:xfrm>
        </p:spPr>
        <p:txBody>
          <a:bodyPr anchor="b" anchorCtr="0">
            <a:noAutofit/>
          </a:bodyPr>
          <a:lstStyle>
            <a:lvl1pPr>
              <a:defRPr sz="5000">
                <a:solidFill>
                  <a:schemeClr val="tx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571500" y="4381500"/>
            <a:ext cx="8382000" cy="762000"/>
          </a:xfrm>
        </p:spPr>
        <p:txBody>
          <a:bodyPr>
            <a:noAutofit/>
          </a:bodyPr>
          <a:lstStyle>
            <a:lvl1pPr marL="0" indent="0" algn="l">
              <a:buNone/>
              <a:defRPr sz="2333">
                <a:solidFill>
                  <a:schemeClr val="tx1"/>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sp>
        <p:nvSpPr>
          <p:cNvPr id="18" name="Text Box 115"/>
          <p:cNvSpPr txBox="1">
            <a:spLocks noChangeArrowheads="1"/>
          </p:cNvSpPr>
          <p:nvPr userDrawn="1"/>
        </p:nvSpPr>
        <p:spPr bwMode="auto">
          <a:xfrm>
            <a:off x="9911292" y="6317031"/>
            <a:ext cx="1366308" cy="228600"/>
          </a:xfrm>
          <a:prstGeom prst="rect">
            <a:avLst/>
          </a:prstGeom>
          <a:noFill/>
          <a:ln w="9525">
            <a:noFill/>
            <a:miter lim="800000"/>
            <a:headEnd/>
            <a:tailEnd/>
          </a:ln>
          <a:effectLst/>
        </p:spPr>
        <p:txBody>
          <a:bodyPr wrap="none" lIns="0" tIns="0" rIns="0" bIns="0" anchor="ctr" anchorCtr="0">
            <a:noAutofit/>
          </a:bodyPr>
          <a:lstStyle/>
          <a:p>
            <a:pPr algn="r" defTabSz="683921"/>
            <a:fld id="{03C7D0F0-10D5-4191-B6F4-99306F468FEF}" type="datetime4">
              <a:rPr lang="en-US" sz="917" smtClean="0">
                <a:solidFill>
                  <a:srgbClr val="000000"/>
                </a:solidFill>
              </a:rPr>
              <a:pPr algn="r" defTabSz="683921"/>
              <a:t>December 5, 2017</a:t>
            </a:fld>
            <a:endParaRPr lang="en-US" sz="917" dirty="0">
              <a:solidFill>
                <a:srgbClr val="000000"/>
              </a:solidFill>
            </a:endParaRPr>
          </a:p>
        </p:txBody>
      </p:sp>
      <p:sp>
        <p:nvSpPr>
          <p:cNvPr id="19" name="Text Box 115"/>
          <p:cNvSpPr txBox="1">
            <a:spLocks noChangeArrowheads="1"/>
          </p:cNvSpPr>
          <p:nvPr userDrawn="1"/>
        </p:nvSpPr>
        <p:spPr bwMode="auto">
          <a:xfrm>
            <a:off x="11277600" y="6317033"/>
            <a:ext cx="342900" cy="228600"/>
          </a:xfrm>
          <a:prstGeom prst="rect">
            <a:avLst/>
          </a:prstGeom>
          <a:noFill/>
          <a:ln w="9525">
            <a:noFill/>
            <a:miter lim="800000"/>
            <a:headEnd/>
            <a:tailEnd/>
          </a:ln>
          <a:effectLst/>
        </p:spPr>
        <p:txBody>
          <a:bodyPr wrap="square" lIns="0" tIns="0" rIns="0" bIns="0" anchor="ctr" anchorCtr="0">
            <a:noAutofit/>
          </a:bodyPr>
          <a:lstStyle/>
          <a:p>
            <a:pPr algn="r" defTabSz="683921"/>
            <a:fld id="{18E29826-F105-4F77-B977-03F4A4723A21}" type="slidenum">
              <a:rPr lang="en-US" sz="917" b="1" smtClean="0">
                <a:solidFill>
                  <a:srgbClr val="000000"/>
                </a:solidFill>
              </a:rPr>
              <a:pPr algn="r" defTabSz="683921"/>
              <a:t>‹#›</a:t>
            </a:fld>
            <a:endParaRPr lang="en-US" sz="917" b="1" dirty="0">
              <a:solidFill>
                <a:srgbClr val="000000"/>
              </a:solidFill>
            </a:endParaRPr>
          </a:p>
        </p:txBody>
      </p:sp>
      <p:sp>
        <p:nvSpPr>
          <p:cNvPr id="20"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000000"/>
                </a:solidFill>
              </a:rPr>
              <a:t>DXC Proprietary and Confidential</a:t>
            </a:r>
          </a:p>
        </p:txBody>
      </p:sp>
      <p:pic>
        <p:nvPicPr>
          <p:cNvPr id="21" name="Picture 20"/>
          <p:cNvPicPr>
            <a:picLocks noChangeAspect="1"/>
          </p:cNvPicPr>
          <p:nvPr userDrawn="1"/>
        </p:nvPicPr>
        <p:blipFill>
          <a:blip r:embed="rId3"/>
          <a:stretch>
            <a:fillRect/>
          </a:stretch>
        </p:blipFill>
        <p:spPr bwMode="black">
          <a:xfrm>
            <a:off x="454025" y="6188075"/>
            <a:ext cx="1706880" cy="484802"/>
          </a:xfrm>
          <a:prstGeom prst="rect">
            <a:avLst/>
          </a:prstGeom>
        </p:spPr>
      </p:pic>
      <p:sp>
        <p:nvSpPr>
          <p:cNvPr id="22" name="Freeform 9"/>
          <p:cNvSpPr>
            <a:spLocks noChangeAspect="1"/>
          </p:cNvSpPr>
          <p:nvPr userDrawn="1"/>
        </p:nvSpPr>
        <p:spPr bwMode="black">
          <a:xfrm>
            <a:off x="302366" y="-1"/>
            <a:ext cx="608530" cy="533137"/>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Tree>
    <p:extLst>
      <p:ext uri="{BB962C8B-B14F-4D97-AF65-F5344CB8AC3E}">
        <p14:creationId xmlns:p14="http://schemas.microsoft.com/office/powerpoint/2010/main" val="9255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t>December 5, 2017</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76200" y="-76200"/>
            <a:ext cx="12344400" cy="701040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2192000" cy="6858000"/>
          </a:xfrm>
          <a:solidFill>
            <a:schemeClr val="bg1">
              <a:lumMod val="85000"/>
            </a:schemeClr>
          </a:solidFill>
        </p:spPr>
        <p:txBody>
          <a:bodyPr anchor="ctr" anchorCtr="0">
            <a:normAutofit/>
          </a:bodyPr>
          <a:lstStyle>
            <a:lvl1pPr algn="ctr">
              <a:defRPr sz="1333" b="0">
                <a:solidFill>
                  <a:schemeClr val="bg1"/>
                </a:solidFill>
              </a:defRPr>
            </a:lvl1pPr>
          </a:lstStyle>
          <a:p>
            <a:r>
              <a:rPr lang="en-US" dirty="0"/>
              <a:t>Click icon to add picture</a:t>
            </a:r>
          </a:p>
        </p:txBody>
      </p:sp>
      <p:pic>
        <p:nvPicPr>
          <p:cNvPr id="9" name="Picture 8"/>
          <p:cNvPicPr>
            <a:picLocks noChangeAspect="1"/>
          </p:cNvPicPr>
          <p:nvPr userDrawn="1"/>
        </p:nvPicPr>
        <p:blipFill>
          <a:blip r:embed="rId2"/>
          <a:stretch>
            <a:fillRect/>
          </a:stretch>
        </p:blipFill>
        <p:spPr bwMode="black">
          <a:xfrm>
            <a:off x="454025" y="6188075"/>
            <a:ext cx="1706880" cy="484802"/>
          </a:xfrm>
          <a:prstGeom prst="rect">
            <a:avLst/>
          </a:prstGeom>
        </p:spPr>
      </p:pic>
      <p:sp>
        <p:nvSpPr>
          <p:cNvPr id="13" name="Freeform 9"/>
          <p:cNvSpPr>
            <a:spLocks noChangeAspect="1"/>
          </p:cNvSpPr>
          <p:nvPr userDrawn="1"/>
        </p:nvSpPr>
        <p:spPr bwMode="black">
          <a:xfrm>
            <a:off x="302365" y="-2"/>
            <a:ext cx="608531" cy="53313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4" name="Text Box 115"/>
          <p:cNvSpPr txBox="1">
            <a:spLocks noChangeArrowheads="1"/>
          </p:cNvSpPr>
          <p:nvPr userDrawn="1"/>
        </p:nvSpPr>
        <p:spPr bwMode="auto">
          <a:xfrm>
            <a:off x="9911292" y="6317031"/>
            <a:ext cx="1366308" cy="228600"/>
          </a:xfrm>
          <a:prstGeom prst="rect">
            <a:avLst/>
          </a:prstGeom>
          <a:noFill/>
          <a:ln w="9525">
            <a:noFill/>
            <a:miter lim="800000"/>
            <a:headEnd/>
            <a:tailEnd/>
          </a:ln>
          <a:effectLst/>
        </p:spPr>
        <p:txBody>
          <a:bodyPr wrap="none" lIns="0" tIns="0" rIns="0" bIns="0" anchor="ctr" anchorCtr="0">
            <a:noAutofit/>
          </a:bodyPr>
          <a:lstStyle/>
          <a:p>
            <a:pPr algn="r" defTabSz="683921">
              <a:spcBef>
                <a:spcPct val="50000"/>
              </a:spcBef>
            </a:pPr>
            <a:fld id="{03C7D0F0-10D5-4191-B6F4-99306F468FEF}" type="datetime4">
              <a:rPr lang="en-US" sz="917" smtClean="0">
                <a:solidFill>
                  <a:srgbClr val="FFFFFF"/>
                </a:solidFill>
              </a:rPr>
              <a:pPr algn="r" defTabSz="683921">
                <a:spcBef>
                  <a:spcPct val="50000"/>
                </a:spcBef>
              </a:pPr>
              <a:t>December 5, 2017</a:t>
            </a:fld>
            <a:endParaRPr lang="en-US" sz="917" dirty="0">
              <a:solidFill>
                <a:srgbClr val="FFFFFF"/>
              </a:solidFill>
            </a:endParaRPr>
          </a:p>
        </p:txBody>
      </p:sp>
      <p:sp>
        <p:nvSpPr>
          <p:cNvPr id="15" name="Text Box 115"/>
          <p:cNvSpPr txBox="1">
            <a:spLocks noChangeArrowheads="1"/>
          </p:cNvSpPr>
          <p:nvPr userDrawn="1"/>
        </p:nvSpPr>
        <p:spPr bwMode="auto">
          <a:xfrm>
            <a:off x="11277600" y="6317033"/>
            <a:ext cx="342900" cy="228600"/>
          </a:xfrm>
          <a:prstGeom prst="rect">
            <a:avLst/>
          </a:prstGeom>
          <a:noFill/>
          <a:ln w="9525">
            <a:noFill/>
            <a:miter lim="800000"/>
            <a:headEnd/>
            <a:tailEnd/>
          </a:ln>
          <a:effectLst/>
        </p:spPr>
        <p:txBody>
          <a:bodyPr wrap="square" lIns="0" tIns="0" rIns="0" bIns="0" anchor="ctr" anchorCtr="0">
            <a:noAutofit/>
          </a:bodyPr>
          <a:lstStyle/>
          <a:p>
            <a:pPr algn="r" defTabSz="683921">
              <a:spcBef>
                <a:spcPct val="50000"/>
              </a:spcBef>
            </a:pPr>
            <a:fld id="{18E29826-F105-4F77-B977-03F4A4723A21}" type="slidenum">
              <a:rPr lang="en-US" sz="917" b="1" smtClean="0">
                <a:solidFill>
                  <a:srgbClr val="FFFFFF"/>
                </a:solidFill>
              </a:rPr>
              <a:pPr algn="r" defTabSz="683921">
                <a:spcBef>
                  <a:spcPct val="50000"/>
                </a:spcBef>
              </a:pPr>
              <a:t>‹#›</a:t>
            </a:fld>
            <a:endParaRPr lang="en-US" sz="917" b="1" dirty="0">
              <a:solidFill>
                <a:srgbClr val="FFFFFF"/>
              </a:solidFill>
            </a:endParaRPr>
          </a:p>
        </p:txBody>
      </p:sp>
      <p:sp>
        <p:nvSpPr>
          <p:cNvPr id="16"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FFFFFF"/>
                </a:solidFill>
              </a:rPr>
              <a:t>DXC Proprietary and Confidential</a:t>
            </a:r>
          </a:p>
        </p:txBody>
      </p:sp>
    </p:spTree>
    <p:extLst>
      <p:ext uri="{BB962C8B-B14F-4D97-AF65-F5344CB8AC3E}">
        <p14:creationId xmlns:p14="http://schemas.microsoft.com/office/powerpoint/2010/main" val="1305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76200" y="-76200"/>
            <a:ext cx="12344400" cy="701040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userDrawn="1"/>
        </p:nvPicPr>
        <p:blipFill>
          <a:blip r:embed="rId2"/>
          <a:stretch>
            <a:fillRect/>
          </a:stretch>
        </p:blipFill>
        <p:spPr bwMode="black">
          <a:xfrm>
            <a:off x="419206" y="6095767"/>
            <a:ext cx="2255520" cy="640631"/>
          </a:xfrm>
          <a:prstGeom prst="rect">
            <a:avLst/>
          </a:prstGeom>
        </p:spPr>
      </p:pic>
      <p:sp>
        <p:nvSpPr>
          <p:cNvPr id="5" name="Text Placeholder 13"/>
          <p:cNvSpPr>
            <a:spLocks noGrp="1"/>
          </p:cNvSpPr>
          <p:nvPr>
            <p:ph type="body" sz="quarter" idx="13"/>
          </p:nvPr>
        </p:nvSpPr>
        <p:spPr>
          <a:xfrm>
            <a:off x="571500" y="1714500"/>
            <a:ext cx="9334500" cy="4267729"/>
          </a:xfrm>
        </p:spPr>
        <p:txBody>
          <a:bodyPr/>
          <a:lstStyle>
            <a:lvl1pPr>
              <a:lnSpc>
                <a:spcPct val="85000"/>
              </a:lnSpc>
              <a:spcBef>
                <a:spcPts val="0"/>
              </a:spcBef>
              <a:defRPr sz="5000">
                <a:solidFill>
                  <a:schemeClr val="bg1"/>
                </a:solidFill>
              </a:defRPr>
            </a:lvl1pPr>
            <a:lvl2pPr marL="0" indent="0">
              <a:spcBef>
                <a:spcPts val="750"/>
              </a:spcBef>
              <a:buFontTx/>
              <a:buNone/>
              <a:defRPr>
                <a:solidFill>
                  <a:schemeClr val="bg1"/>
                </a:solidFill>
              </a:defRPr>
            </a:lvl2pPr>
            <a:lvl3pPr marL="0" indent="0">
              <a:spcBef>
                <a:spcPts val="750"/>
              </a:spcBef>
              <a:buFontTx/>
              <a:buNone/>
              <a:defRPr>
                <a:solidFill>
                  <a:schemeClr val="bg1"/>
                </a:solidFill>
              </a:defRPr>
            </a:lvl3pPr>
            <a:lvl4pPr marL="0" indent="0">
              <a:spcBef>
                <a:spcPts val="750"/>
              </a:spcBef>
              <a:buFontTx/>
              <a:buNone/>
              <a:defRPr>
                <a:solidFill>
                  <a:schemeClr val="bg1"/>
                </a:solidFill>
              </a:defRPr>
            </a:lvl4pPr>
            <a:lvl5pPr marL="0" indent="0">
              <a:spcBef>
                <a:spcPts val="750"/>
              </a:spcBef>
              <a:buFontTx/>
              <a:buNone/>
              <a:defRPr>
                <a:solidFill>
                  <a:schemeClr val="bg1"/>
                </a:solidFill>
              </a:defRPr>
            </a:lvl5pPr>
            <a:lvl6pPr marL="0" indent="0">
              <a:spcBef>
                <a:spcPts val="750"/>
              </a:spcBef>
              <a:buFontTx/>
              <a:buNone/>
              <a:defRPr baseline="0">
                <a:solidFill>
                  <a:schemeClr val="bg1"/>
                </a:solidFill>
              </a:defRPr>
            </a:lvl6pPr>
            <a:lvl7pPr marL="0" indent="0">
              <a:spcBef>
                <a:spcPts val="750"/>
              </a:spcBef>
              <a:buFontTx/>
              <a:buNone/>
              <a:defRPr baseline="0">
                <a:solidFill>
                  <a:schemeClr val="bg1"/>
                </a:solidFill>
              </a:defRPr>
            </a:lvl7pPr>
            <a:lvl8pPr marL="0" indent="0">
              <a:spcBef>
                <a:spcPts val="750"/>
              </a:spcBef>
              <a:buFontTx/>
              <a:buNone/>
              <a:defRPr baseline="0">
                <a:solidFill>
                  <a:schemeClr val="bg1"/>
                </a:solidFill>
              </a:defRPr>
            </a:lvl8pPr>
            <a:lvl9pPr marL="0" indent="0">
              <a:spcBef>
                <a:spcPts val="750"/>
              </a:spcBef>
              <a:buFontTx/>
              <a:buNone/>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9"/>
          <p:cNvSpPr>
            <a:spLocks noChangeAspect="1"/>
          </p:cNvSpPr>
          <p:nvPr userDrawn="1"/>
        </p:nvSpPr>
        <p:spPr bwMode="black">
          <a:xfrm>
            <a:off x="302365" y="-2"/>
            <a:ext cx="608531" cy="53313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15" name="Footer Placeholder 4"/>
          <p:cNvSpPr txBox="1">
            <a:spLocks/>
          </p:cNvSpPr>
          <p:nvPr userDrawn="1"/>
        </p:nvSpPr>
        <p:spPr>
          <a:xfrm>
            <a:off x="6286500" y="6317033"/>
            <a:ext cx="5334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17" dirty="0">
                <a:solidFill>
                  <a:srgbClr val="FFFFFF"/>
                </a:solidFill>
              </a:rPr>
              <a:t>DXC Proprietary and Confidential</a:t>
            </a:r>
          </a:p>
        </p:txBody>
      </p:sp>
    </p:spTree>
    <p:extLst>
      <p:ext uri="{BB962C8B-B14F-4D97-AF65-F5344CB8AC3E}">
        <p14:creationId xmlns:p14="http://schemas.microsoft.com/office/powerpoint/2010/main" val="363925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a:xfrm>
            <a:off x="5598212" y="6426104"/>
            <a:ext cx="995578" cy="210312"/>
          </a:xfrm>
          <a:prstGeom prst="rect">
            <a:avLst/>
          </a:prstGeom>
        </p:spPr>
        <p:txBody>
          <a:bodyPr/>
          <a:lstStyle/>
          <a:p>
            <a:fld id="{C07C5E14-300D-4720-B5FE-54C7D96D4160}" type="datetime4">
              <a:rPr lang="en-US" smtClean="0"/>
              <a:t>December 5, 2017</a:t>
            </a:fld>
            <a:endParaRPr dirty="0"/>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a:xfrm>
            <a:off x="11049000" y="6430868"/>
            <a:ext cx="533399" cy="232147"/>
          </a:xfrm>
          <a:prstGeom prst="rect">
            <a:avLst/>
          </a:prstGeom>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593656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5"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4939701"/>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6" y="457205"/>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7" y="456998"/>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dirty="0">
                <a:solidFill>
                  <a:prstClr val="black"/>
                </a:solidFill>
              </a:endParaRPr>
            </a:p>
          </p:txBody>
        </p:sp>
      </p:grpSp>
    </p:spTree>
    <p:extLst>
      <p:ext uri="{BB962C8B-B14F-4D97-AF65-F5344CB8AC3E}">
        <p14:creationId xmlns:p14="http://schemas.microsoft.com/office/powerpoint/2010/main" val="16389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677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C07C5E14-300D-4720-B5FE-54C7D96D4160}" type="datetime4">
              <a:rPr lang="en-US" smtClean="0"/>
              <a:t>December 5, 2017</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0.xml"/><Relationship Id="rId7" Type="http://schemas.openxmlformats.org/officeDocument/2006/relationships/vmlDrawing" Target="../drawings/vmlDrawing1.v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2.xml"/><Relationship Id="rId5" Type="http://schemas.openxmlformats.org/officeDocument/2006/relationships/slideLayout" Target="../slideLayouts/slideLayout42.xml"/><Relationship Id="rId10" Type="http://schemas.openxmlformats.org/officeDocument/2006/relationships/image" Target="../media/image4.emf"/><Relationship Id="rId4" Type="http://schemas.openxmlformats.org/officeDocument/2006/relationships/slideLayout" Target="../slideLayouts/slideLayout41.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5.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t>December 5, 2017</a:t>
            </a:fld>
            <a:endParaRPr dirty="0"/>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t>Private | Confidential | Internal Use Only </a:t>
            </a:r>
            <a:endParaRPr dirty="0"/>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60" r:id="rId4"/>
    <p:sldLayoutId id="2147483651" r:id="rId5"/>
    <p:sldLayoutId id="2147483661" r:id="rId6"/>
    <p:sldLayoutId id="2147483662" r:id="rId7"/>
    <p:sldLayoutId id="2147483663" r:id="rId8"/>
    <p:sldLayoutId id="2147483664" r:id="rId9"/>
    <p:sldLayoutId id="2147483665" r:id="rId10"/>
    <p:sldLayoutId id="2147483666" r:id="rId11"/>
    <p:sldLayoutId id="2147483667" r:id="rId12"/>
    <p:sldLayoutId id="2147483650" r:id="rId13"/>
    <p:sldLayoutId id="2147483668" r:id="rId14"/>
    <p:sldLayoutId id="2147483669" r:id="rId15"/>
    <p:sldLayoutId id="2147483654" r:id="rId16"/>
    <p:sldLayoutId id="2147483774" r:id="rId17"/>
    <p:sldLayoutId id="2147483679" r:id="rId18"/>
    <p:sldLayoutId id="2147483655" r:id="rId19"/>
    <p:sldLayoutId id="2147483652" r:id="rId20"/>
    <p:sldLayoutId id="2147483653" r:id="rId21"/>
    <p:sldLayoutId id="2147483670" r:id="rId22"/>
    <p:sldLayoutId id="2147483671" r:id="rId23"/>
    <p:sldLayoutId id="2147483672" r:id="rId24"/>
    <p:sldLayoutId id="2147483673" r:id="rId25"/>
    <p:sldLayoutId id="2147483656" r:id="rId26"/>
    <p:sldLayoutId id="2147483674" r:id="rId27"/>
    <p:sldLayoutId id="2147483657" r:id="rId28"/>
    <p:sldLayoutId id="2147483675" r:id="rId29"/>
    <p:sldLayoutId id="2147483676" r:id="rId30"/>
    <p:sldLayoutId id="2147483677" r:id="rId31"/>
    <p:sldLayoutId id="2147483678" r:id="rId32"/>
    <p:sldLayoutId id="2147483649" r:id="rId33"/>
    <p:sldLayoutId id="2147483658" r:id="rId34"/>
    <p:sldLayoutId id="2147483659" r:id="rId35"/>
    <p:sldLayoutId id="2147483683" r:id="rId36"/>
    <p:sldLayoutId id="2147483684"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1" name="think-cell Slide" r:id="rId9" imgW="421" imgH="420" progId="TCLayout.ActiveDocument.1">
                  <p:embed/>
                </p:oleObj>
              </mc:Choice>
              <mc:Fallback>
                <p:oleObj name="think-cell Slide" r:id="rId9" imgW="421" imgH="42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09445"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4"/>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608015" y="437706"/>
            <a:ext cx="10972801"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dirty="0">
              <a:solidFill>
                <a:prstClr val="white"/>
              </a:solidFill>
            </a:endParaRPr>
          </a:p>
        </p:txBody>
      </p:sp>
      <p:sp>
        <p:nvSpPr>
          <p:cNvPr id="4" name="Date Placeholder 3"/>
          <p:cNvSpPr>
            <a:spLocks noGrp="1"/>
          </p:cNvSpPr>
          <p:nvPr>
            <p:ph type="dt" sz="half" idx="2"/>
          </p:nvPr>
        </p:nvSpPr>
        <p:spPr>
          <a:xfrm>
            <a:off x="5598216" y="6426104"/>
            <a:ext cx="995578" cy="210312"/>
          </a:xfrm>
          <a:prstGeom prst="rect">
            <a:avLst/>
          </a:prstGeom>
        </p:spPr>
        <p:txBody>
          <a:bodyPr vert="horz" wrap="none" lIns="0" tIns="0" rIns="0" bIns="0" rtlCol="0" anchor="b" anchorCtr="0"/>
          <a:lstStyle>
            <a:lvl1pPr algn="ctr">
              <a:defRPr sz="700">
                <a:solidFill>
                  <a:schemeClr val="tx1"/>
                </a:solidFill>
              </a:defRPr>
            </a:lvl1pPr>
          </a:lstStyle>
          <a:p>
            <a:pPr>
              <a:defRPr/>
            </a:pPr>
            <a:fld id="{5E51F714-C24D-4942-B68B-C152BFD71ED0}" type="datetime4">
              <a:rPr lang="en-US" smtClean="0">
                <a:solidFill>
                  <a:prstClr val="black"/>
                </a:solidFill>
              </a:rPr>
              <a:pPr>
                <a:defRPr/>
              </a:pPr>
              <a:t>December 5, 2017</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pPr>
              <a:defRPr/>
            </a:pPr>
            <a:r>
              <a:rPr lang="en-US" dirty="0">
                <a:solidFill>
                  <a:prstClr val="black"/>
                </a:solidFill>
              </a:rPr>
              <a:t>HPE Private</a:t>
            </a:r>
            <a:endParaRPr dirty="0">
              <a:solidFill>
                <a:prstClr val="black"/>
              </a:solidFill>
            </a:endParaRPr>
          </a:p>
        </p:txBody>
      </p:sp>
      <p:grpSp>
        <p:nvGrpSpPr>
          <p:cNvPr id="8" name="Group 7"/>
          <p:cNvGrpSpPr/>
          <p:nvPr/>
        </p:nvGrpSpPr>
        <p:grpSpPr>
          <a:xfrm>
            <a:off x="610276"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defRPr/>
              </a:pP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defRPr/>
              </a:pPr>
              <a:endParaRPr dirty="0">
                <a:solidFill>
                  <a:prstClr val="black"/>
                </a:solidFill>
              </a:endParaRPr>
            </a:p>
          </p:txBody>
        </p:sp>
      </p:grpSp>
    </p:spTree>
    <p:extLst>
      <p:ext uri="{BB962C8B-B14F-4D97-AF65-F5344CB8AC3E}">
        <p14:creationId xmlns:p14="http://schemas.microsoft.com/office/powerpoint/2010/main" val="29841970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76200" y="-76200"/>
            <a:ext cx="12344400" cy="701040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22" name="Freeform 9"/>
          <p:cNvSpPr>
            <a:spLocks noChangeAspect="1"/>
          </p:cNvSpPr>
          <p:nvPr userDrawn="1"/>
        </p:nvSpPr>
        <p:spPr bwMode="black">
          <a:xfrm>
            <a:off x="373592" y="0"/>
            <a:ext cx="468702" cy="410632"/>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51"/>
            <a:endParaRPr lang="en-US" sz="3840" dirty="0">
              <a:solidFill>
                <a:srgbClr val="000000"/>
              </a:solidFill>
            </a:endParaRPr>
          </a:p>
        </p:txBody>
      </p:sp>
      <p:sp>
        <p:nvSpPr>
          <p:cNvPr id="2" name="Title Placeholder 1"/>
          <p:cNvSpPr>
            <a:spLocks noGrp="1"/>
          </p:cNvSpPr>
          <p:nvPr userDrawn="1">
            <p:ph type="title"/>
          </p:nvPr>
        </p:nvSpPr>
        <p:spPr>
          <a:xfrm>
            <a:off x="571500" y="533136"/>
            <a:ext cx="11049000" cy="118136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571500" y="1714500"/>
            <a:ext cx="9334500" cy="42677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4"/>
          <a:stretch>
            <a:fillRect/>
          </a:stretch>
        </p:blipFill>
        <p:spPr bwMode="black">
          <a:xfrm>
            <a:off x="454025" y="6188075"/>
            <a:ext cx="1706880" cy="484802"/>
          </a:xfrm>
          <a:prstGeom prst="rect">
            <a:avLst/>
          </a:prstGeom>
        </p:spPr>
      </p:pic>
      <p:sp>
        <p:nvSpPr>
          <p:cNvPr id="60" name="Text Box 115"/>
          <p:cNvSpPr txBox="1">
            <a:spLocks noChangeArrowheads="1"/>
          </p:cNvSpPr>
          <p:nvPr userDrawn="1"/>
        </p:nvSpPr>
        <p:spPr bwMode="auto">
          <a:xfrm>
            <a:off x="9911292" y="6317031"/>
            <a:ext cx="1366308" cy="228600"/>
          </a:xfrm>
          <a:prstGeom prst="rect">
            <a:avLst/>
          </a:prstGeom>
          <a:noFill/>
          <a:ln w="9525">
            <a:noFill/>
            <a:miter lim="800000"/>
            <a:headEnd/>
            <a:tailEnd/>
          </a:ln>
          <a:effectLst/>
        </p:spPr>
        <p:txBody>
          <a:bodyPr wrap="none" lIns="0" tIns="0" rIns="0" bIns="0" anchor="ctr" anchorCtr="0">
            <a:noAutofit/>
          </a:bodyPr>
          <a:lstStyle/>
          <a:p>
            <a:pPr algn="r" defTabSz="683921"/>
            <a:fld id="{03C7D0F0-10D5-4191-B6F4-99306F468FEF}" type="datetime4">
              <a:rPr lang="en-US" sz="917" smtClean="0">
                <a:solidFill>
                  <a:srgbClr val="000000"/>
                </a:solidFill>
              </a:rPr>
              <a:pPr algn="r" defTabSz="683921"/>
              <a:t>December 5, 2017</a:t>
            </a:fld>
            <a:endParaRPr lang="en-US" sz="917" dirty="0">
              <a:solidFill>
                <a:srgbClr val="000000"/>
              </a:solidFill>
            </a:endParaRPr>
          </a:p>
        </p:txBody>
      </p:sp>
      <p:sp>
        <p:nvSpPr>
          <p:cNvPr id="61" name="Text Box 115"/>
          <p:cNvSpPr txBox="1">
            <a:spLocks noChangeArrowheads="1"/>
          </p:cNvSpPr>
          <p:nvPr userDrawn="1"/>
        </p:nvSpPr>
        <p:spPr bwMode="auto">
          <a:xfrm>
            <a:off x="11277600" y="6317033"/>
            <a:ext cx="342900" cy="228600"/>
          </a:xfrm>
          <a:prstGeom prst="rect">
            <a:avLst/>
          </a:prstGeom>
          <a:noFill/>
          <a:ln w="9525">
            <a:noFill/>
            <a:miter lim="800000"/>
            <a:headEnd/>
            <a:tailEnd/>
          </a:ln>
          <a:effectLst/>
        </p:spPr>
        <p:txBody>
          <a:bodyPr wrap="square" lIns="0" tIns="0" rIns="0" bIns="0" anchor="ctr" anchorCtr="0">
            <a:noAutofit/>
          </a:bodyPr>
          <a:lstStyle/>
          <a:p>
            <a:pPr algn="r" defTabSz="683921"/>
            <a:fld id="{18E29826-F105-4F77-B977-03F4A4723A21}" type="slidenum">
              <a:rPr lang="en-US" sz="917" b="1" smtClean="0">
                <a:solidFill>
                  <a:srgbClr val="000000"/>
                </a:solidFill>
              </a:rPr>
              <a:pPr algn="r" defTabSz="683921"/>
              <a:t>‹#›</a:t>
            </a:fld>
            <a:endParaRPr lang="en-US" sz="917" b="1" dirty="0">
              <a:solidFill>
                <a:srgbClr val="000000"/>
              </a:solidFill>
            </a:endParaRPr>
          </a:p>
        </p:txBody>
      </p:sp>
      <p:sp>
        <p:nvSpPr>
          <p:cNvPr id="62" name="Footer Placeholder 4"/>
          <p:cNvSpPr txBox="1">
            <a:spLocks/>
          </p:cNvSpPr>
          <p:nvPr userDrawn="1"/>
        </p:nvSpPr>
        <p:spPr>
          <a:xfrm>
            <a:off x="4000500" y="6317033"/>
            <a:ext cx="4191000" cy="22860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17" dirty="0">
                <a:solidFill>
                  <a:srgbClr val="000000"/>
                </a:solidFill>
              </a:rPr>
              <a:t>DXC Proprietary and Confidential</a:t>
            </a:r>
          </a:p>
        </p:txBody>
      </p:sp>
    </p:spTree>
    <p:extLst>
      <p:ext uri="{BB962C8B-B14F-4D97-AF65-F5344CB8AC3E}">
        <p14:creationId xmlns:p14="http://schemas.microsoft.com/office/powerpoint/2010/main" val="31288741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75" r:id="rId20"/>
    <p:sldLayoutId id="2147483777" r:id="rId21"/>
    <p:sldLayoutId id="214748377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9151" rtl="0" eaLnBrk="1" latinLnBrk="0" hangingPunct="1">
        <a:lnSpc>
          <a:spcPct val="85000"/>
        </a:lnSpc>
        <a:spcBef>
          <a:spcPct val="0"/>
        </a:spcBef>
        <a:buNone/>
        <a:defRPr sz="3333" b="1" kern="1200">
          <a:solidFill>
            <a:schemeClr val="tx1"/>
          </a:solidFill>
          <a:latin typeface="+mj-lt"/>
          <a:ea typeface="+mj-ea"/>
          <a:cs typeface="+mj-cs"/>
        </a:defRPr>
      </a:lvl1pPr>
    </p:titleStyle>
    <p:bodyStyle>
      <a:lvl1pPr marL="0" indent="0" algn="l" defTabSz="1219151" rtl="0" eaLnBrk="1" latinLnBrk="0" hangingPunct="1">
        <a:spcBef>
          <a:spcPts val="1000"/>
        </a:spcBef>
        <a:buFontTx/>
        <a:buNone/>
        <a:defRPr sz="1667" b="1" kern="1200">
          <a:solidFill>
            <a:schemeClr val="tx1"/>
          </a:solidFill>
          <a:latin typeface="+mn-lt"/>
          <a:ea typeface="+mn-ea"/>
          <a:cs typeface="+mn-cs"/>
        </a:defRPr>
      </a:lvl1pPr>
      <a:lvl2pPr marL="0" indent="0" algn="l" defTabSz="1219151" rtl="0" eaLnBrk="1" latinLnBrk="0" hangingPunct="1">
        <a:spcBef>
          <a:spcPts val="1000"/>
        </a:spcBef>
        <a:buFontTx/>
        <a:buNone/>
        <a:defRPr sz="1667" kern="1200">
          <a:solidFill>
            <a:schemeClr val="tx1"/>
          </a:solidFill>
          <a:latin typeface="+mn-lt"/>
          <a:ea typeface="+mn-ea"/>
          <a:cs typeface="+mn-cs"/>
        </a:defRPr>
      </a:lvl2pPr>
      <a:lvl3pPr marL="190492" indent="-190492" algn="l" defTabSz="1219151" rtl="0" eaLnBrk="1" latinLnBrk="0" hangingPunct="1">
        <a:spcBef>
          <a:spcPts val="1000"/>
        </a:spcBef>
        <a:buFont typeface="Arial" pitchFamily="34" charset="0"/>
        <a:buChar char="•"/>
        <a:tabLst/>
        <a:defRPr sz="1667" kern="1200">
          <a:solidFill>
            <a:schemeClr val="tx1"/>
          </a:solidFill>
          <a:latin typeface="+mn-lt"/>
          <a:ea typeface="+mn-ea"/>
          <a:cs typeface="+mn-cs"/>
        </a:defRPr>
      </a:lvl3pPr>
      <a:lvl4pPr marL="380985" indent="-190492" algn="l" defTabSz="1219151" rtl="0" eaLnBrk="1" latinLnBrk="0" hangingPunct="1">
        <a:spcBef>
          <a:spcPts val="500"/>
        </a:spcBef>
        <a:buFont typeface="Arial" pitchFamily="34" charset="0"/>
        <a:buChar char="–"/>
        <a:tabLst/>
        <a:defRPr sz="1667" kern="1200">
          <a:solidFill>
            <a:schemeClr val="tx1"/>
          </a:solidFill>
          <a:latin typeface="+mn-lt"/>
          <a:ea typeface="+mn-ea"/>
          <a:cs typeface="+mn-cs"/>
        </a:defRPr>
      </a:lvl4pPr>
      <a:lvl5pPr marL="571477" indent="-190492" algn="l" defTabSz="1219151" rtl="0" eaLnBrk="1" latinLnBrk="0" hangingPunct="1">
        <a:spcBef>
          <a:spcPts val="500"/>
        </a:spcBef>
        <a:buFont typeface="Arial" pitchFamily="34" charset="0"/>
        <a:buChar char="–"/>
        <a:tabLst/>
        <a:defRPr sz="1667" kern="1200">
          <a:solidFill>
            <a:schemeClr val="tx1"/>
          </a:solidFill>
          <a:latin typeface="+mn-lt"/>
          <a:ea typeface="+mn-ea"/>
          <a:cs typeface="+mn-cs"/>
        </a:defRPr>
      </a:lvl5pPr>
      <a:lvl6pPr marL="761970" indent="-190492" algn="l" defTabSz="1219151" rtl="0" eaLnBrk="1" latinLnBrk="0" hangingPunct="1">
        <a:spcBef>
          <a:spcPts val="500"/>
        </a:spcBef>
        <a:buFont typeface="Arial" pitchFamily="34" charset="0"/>
        <a:buChar char="–"/>
        <a:defRPr sz="1667" kern="1200">
          <a:solidFill>
            <a:schemeClr val="tx1"/>
          </a:solidFill>
          <a:latin typeface="+mn-lt"/>
          <a:ea typeface="+mn-ea"/>
          <a:cs typeface="+mn-cs"/>
        </a:defRPr>
      </a:lvl6pPr>
      <a:lvl7pPr marL="952462" indent="-190492" algn="l" defTabSz="1219151" rtl="0" eaLnBrk="1" latinLnBrk="0" hangingPunct="1">
        <a:spcBef>
          <a:spcPts val="500"/>
        </a:spcBef>
        <a:buFont typeface="Arial" pitchFamily="34" charset="0"/>
        <a:buChar char="–"/>
        <a:tabLst/>
        <a:defRPr sz="1667" kern="1200">
          <a:solidFill>
            <a:schemeClr val="tx1"/>
          </a:solidFill>
          <a:latin typeface="+mn-lt"/>
          <a:ea typeface="+mn-ea"/>
          <a:cs typeface="+mn-cs"/>
        </a:defRPr>
      </a:lvl7pPr>
      <a:lvl8pPr marL="1142954" indent="-190492" algn="l" defTabSz="1219151" rtl="0" eaLnBrk="1" latinLnBrk="0" hangingPunct="1">
        <a:spcBef>
          <a:spcPts val="500"/>
        </a:spcBef>
        <a:buFont typeface="Arial" pitchFamily="34" charset="0"/>
        <a:buChar char="–"/>
        <a:defRPr sz="1667" kern="1200" baseline="0">
          <a:solidFill>
            <a:schemeClr val="tx1"/>
          </a:solidFill>
          <a:latin typeface="+mn-lt"/>
          <a:ea typeface="+mn-ea"/>
          <a:cs typeface="+mn-cs"/>
        </a:defRPr>
      </a:lvl8pPr>
      <a:lvl9pPr marL="1333447" indent="-190492" algn="l" defTabSz="1219151" rtl="0" eaLnBrk="1" latinLnBrk="0" hangingPunct="1">
        <a:spcBef>
          <a:spcPts val="500"/>
        </a:spcBef>
        <a:buFont typeface="Arial" pitchFamily="34" charset="0"/>
        <a:buChar char="–"/>
        <a:tabLst/>
        <a:defRPr sz="1667" kern="1200" baseline="0">
          <a:solidFill>
            <a:schemeClr val="tx1"/>
          </a:solidFill>
          <a:latin typeface="+mn-lt"/>
          <a:ea typeface="+mn-ea"/>
          <a:cs typeface="+mn-cs"/>
        </a:defRPr>
      </a:lvl9pPr>
    </p:bodyStyle>
    <p:otherStyle>
      <a:defPPr>
        <a:defRPr lang="en-US"/>
      </a:defPPr>
      <a:lvl1pPr marL="0" algn="l" defTabSz="1219151" rtl="0" eaLnBrk="1" latinLnBrk="0" hangingPunct="1">
        <a:defRPr sz="1500" kern="1200">
          <a:solidFill>
            <a:schemeClr val="tx1"/>
          </a:solidFill>
          <a:latin typeface="+mn-lt"/>
          <a:ea typeface="+mn-ea"/>
          <a:cs typeface="+mn-cs"/>
        </a:defRPr>
      </a:lvl1pPr>
      <a:lvl2pPr marL="609576" algn="l" defTabSz="1219151" rtl="0" eaLnBrk="1" latinLnBrk="0" hangingPunct="1">
        <a:defRPr sz="1500" kern="1200">
          <a:solidFill>
            <a:schemeClr val="tx1"/>
          </a:solidFill>
          <a:latin typeface="+mn-lt"/>
          <a:ea typeface="+mn-ea"/>
          <a:cs typeface="+mn-cs"/>
        </a:defRPr>
      </a:lvl2pPr>
      <a:lvl3pPr marL="1219151" algn="l" defTabSz="1219151" rtl="0" eaLnBrk="1" latinLnBrk="0" hangingPunct="1">
        <a:defRPr sz="1500" kern="1200">
          <a:solidFill>
            <a:schemeClr val="tx1"/>
          </a:solidFill>
          <a:latin typeface="+mn-lt"/>
          <a:ea typeface="+mn-ea"/>
          <a:cs typeface="+mn-cs"/>
        </a:defRPr>
      </a:lvl3pPr>
      <a:lvl4pPr marL="1828727" algn="l" defTabSz="1219151" rtl="0" eaLnBrk="1" latinLnBrk="0" hangingPunct="1">
        <a:defRPr sz="1500" kern="1200">
          <a:solidFill>
            <a:schemeClr val="tx1"/>
          </a:solidFill>
          <a:latin typeface="+mn-lt"/>
          <a:ea typeface="+mn-ea"/>
          <a:cs typeface="+mn-cs"/>
        </a:defRPr>
      </a:lvl4pPr>
      <a:lvl5pPr marL="2438302" algn="l" defTabSz="1219151" rtl="0" eaLnBrk="1" latinLnBrk="0" hangingPunct="1">
        <a:defRPr sz="1500" kern="1200">
          <a:solidFill>
            <a:schemeClr val="tx1"/>
          </a:solidFill>
          <a:latin typeface="+mn-lt"/>
          <a:ea typeface="+mn-ea"/>
          <a:cs typeface="+mn-cs"/>
        </a:defRPr>
      </a:lvl5pPr>
      <a:lvl6pPr marL="3047878" algn="l" defTabSz="1219151" rtl="0" eaLnBrk="1" latinLnBrk="0" hangingPunct="1">
        <a:defRPr sz="1500" kern="1200">
          <a:solidFill>
            <a:schemeClr val="tx1"/>
          </a:solidFill>
          <a:latin typeface="+mn-lt"/>
          <a:ea typeface="+mn-ea"/>
          <a:cs typeface="+mn-cs"/>
        </a:defRPr>
      </a:lvl6pPr>
      <a:lvl7pPr marL="3657454" algn="l" defTabSz="1219151" rtl="0" eaLnBrk="1" latinLnBrk="0" hangingPunct="1">
        <a:defRPr sz="1500" kern="1200">
          <a:solidFill>
            <a:schemeClr val="tx1"/>
          </a:solidFill>
          <a:latin typeface="+mn-lt"/>
          <a:ea typeface="+mn-ea"/>
          <a:cs typeface="+mn-cs"/>
        </a:defRPr>
      </a:lvl7pPr>
      <a:lvl8pPr marL="4267029" algn="l" defTabSz="1219151" rtl="0" eaLnBrk="1" latinLnBrk="0" hangingPunct="1">
        <a:defRPr sz="1500" kern="1200">
          <a:solidFill>
            <a:schemeClr val="tx1"/>
          </a:solidFill>
          <a:latin typeface="+mn-lt"/>
          <a:ea typeface="+mn-ea"/>
          <a:cs typeface="+mn-cs"/>
        </a:defRPr>
      </a:lvl8pPr>
      <a:lvl9pPr marL="4876605" algn="l" defTabSz="121915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3">
          <p15:clr>
            <a:srgbClr val="F26B43"/>
          </p15:clr>
        </p15:guide>
        <p15:guide id="2" pos="4608">
          <p15:clr>
            <a:srgbClr val="F26B43"/>
          </p15:clr>
        </p15:guide>
        <p15:guide id="3" pos="432">
          <p15:clr>
            <a:srgbClr val="F26B43"/>
          </p15:clr>
        </p15:guide>
        <p15:guide id="4" pos="3024">
          <p15:clr>
            <a:srgbClr val="F26B43"/>
          </p15:clr>
        </p15:guide>
        <p15:guide id="5" pos="3312">
          <p15:clr>
            <a:srgbClr val="F26B43"/>
          </p15:clr>
        </p15:guide>
        <p15:guide id="6" pos="4464">
          <p15:clr>
            <a:srgbClr val="F26B43"/>
          </p15:clr>
        </p15:guide>
        <p15:guide id="7" pos="4752">
          <p15:clr>
            <a:srgbClr val="F26B43"/>
          </p15:clr>
        </p15:guide>
        <p15:guide id="8" pos="5904">
          <p15:clr>
            <a:srgbClr val="F26B43"/>
          </p15:clr>
        </p15:guide>
        <p15:guide id="9" pos="6192">
          <p15:clr>
            <a:srgbClr val="F26B43"/>
          </p15:clr>
        </p15:guide>
        <p15:guide id="10" pos="7488">
          <p15:clr>
            <a:srgbClr val="F26B43"/>
          </p15:clr>
        </p15:guide>
        <p15:guide id="11" pos="8784">
          <p15:clr>
            <a:srgbClr val="F26B43"/>
          </p15:clr>
        </p15:guide>
        <p15:guide id="12" orient="horz" pos="1296">
          <p15:clr>
            <a:srgbClr val="F26B43"/>
          </p15:clr>
        </p15:guide>
        <p15:guide id="13" orient="horz" pos="4522">
          <p15:clr>
            <a:srgbClr val="F26B43"/>
          </p15:clr>
        </p15:guide>
        <p15:guide id="14" orient="horz" pos="48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98" y="548680"/>
            <a:ext cx="8836869" cy="2857500"/>
          </a:xfrm>
        </p:spPr>
        <p:txBody>
          <a:bodyPr/>
          <a:lstStyle/>
          <a:p>
            <a:r>
              <a:rPr lang="en-GB" sz="4000" dirty="0" smtClean="0"/>
              <a:t>Securing Your Digital Transformation</a:t>
            </a:r>
            <a:endParaRPr lang="en-US" sz="4000" dirty="0"/>
          </a:p>
        </p:txBody>
      </p:sp>
      <p:sp>
        <p:nvSpPr>
          <p:cNvPr id="3" name="Subtitle 2"/>
          <p:cNvSpPr>
            <a:spLocks noGrp="1"/>
          </p:cNvSpPr>
          <p:nvPr>
            <p:ph type="subTitle" idx="1"/>
          </p:nvPr>
        </p:nvSpPr>
        <p:spPr>
          <a:xfrm>
            <a:off x="571499" y="4077072"/>
            <a:ext cx="7239000" cy="762000"/>
          </a:xfrm>
        </p:spPr>
        <p:txBody>
          <a:bodyPr/>
          <a:lstStyle/>
          <a:p>
            <a:r>
              <a:rPr lang="en-GB" dirty="0" smtClean="0"/>
              <a:t>Chris Moyer, CTO, Security</a:t>
            </a:r>
          </a:p>
          <a:p>
            <a:r>
              <a:rPr lang="en-US" dirty="0"/>
              <a:t/>
            </a:r>
            <a:br>
              <a:rPr lang="en-US" dirty="0"/>
            </a:br>
            <a:endParaRPr lang="en-US" dirty="0"/>
          </a:p>
        </p:txBody>
      </p:sp>
    </p:spTree>
    <p:extLst>
      <p:ext uri="{BB962C8B-B14F-4D97-AF65-F5344CB8AC3E}">
        <p14:creationId xmlns:p14="http://schemas.microsoft.com/office/powerpoint/2010/main" val="100216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107209" y="1555277"/>
            <a:ext cx="6784639" cy="1166970"/>
          </a:xfrm>
          <a:prstGeom prst="rect">
            <a:avLst/>
          </a:prstGeom>
        </p:spPr>
      </p:pic>
      <p:sp>
        <p:nvSpPr>
          <p:cNvPr id="2" name="Title 1"/>
          <p:cNvSpPr>
            <a:spLocks noGrp="1"/>
          </p:cNvSpPr>
          <p:nvPr>
            <p:ph type="title"/>
          </p:nvPr>
        </p:nvSpPr>
        <p:spPr/>
        <p:txBody>
          <a:bodyPr/>
          <a:lstStyle/>
          <a:p>
            <a:r>
              <a:rPr lang="en-US" dirty="0"/>
              <a:t>Thrive on change</a:t>
            </a:r>
          </a:p>
        </p:txBody>
      </p:sp>
      <p:grpSp>
        <p:nvGrpSpPr>
          <p:cNvPr id="8" name="Group 7"/>
          <p:cNvGrpSpPr/>
          <p:nvPr/>
        </p:nvGrpSpPr>
        <p:grpSpPr>
          <a:xfrm>
            <a:off x="0" y="3021387"/>
            <a:ext cx="11721175" cy="2975494"/>
            <a:chOff x="0" y="3625664"/>
            <a:chExt cx="14065410" cy="3570593"/>
          </a:xfrm>
        </p:grpSpPr>
        <p:grpSp>
          <p:nvGrpSpPr>
            <p:cNvPr id="7" name="Group 6"/>
            <p:cNvGrpSpPr/>
            <p:nvPr/>
          </p:nvGrpSpPr>
          <p:grpSpPr>
            <a:xfrm rot="10800000">
              <a:off x="0" y="5330284"/>
              <a:ext cx="14065410" cy="1865973"/>
              <a:chOff x="579865" y="5426927"/>
              <a:chExt cx="14065410" cy="1865973"/>
            </a:xfrm>
          </p:grpSpPr>
          <p:sp>
            <p:nvSpPr>
              <p:cNvPr id="3" name="Rectangle 2"/>
              <p:cNvSpPr/>
              <p:nvPr/>
            </p:nvSpPr>
            <p:spPr>
              <a:xfrm>
                <a:off x="1486829" y="5426929"/>
                <a:ext cx="13158446" cy="1865971"/>
              </a:xfrm>
              <a:prstGeom prst="rect">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Oval 5"/>
              <p:cNvSpPr/>
              <p:nvPr/>
            </p:nvSpPr>
            <p:spPr>
              <a:xfrm>
                <a:off x="579865" y="5426927"/>
                <a:ext cx="1865971" cy="1865971"/>
              </a:xfrm>
              <a:prstGeom prst="ellipse">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17" name="Rectangle 16"/>
            <p:cNvSpPr/>
            <p:nvPr/>
          </p:nvSpPr>
          <p:spPr>
            <a:xfrm>
              <a:off x="640298" y="5822540"/>
              <a:ext cx="2854686" cy="785062"/>
            </a:xfrm>
            <a:prstGeom prst="rect">
              <a:avLst/>
            </a:prstGeom>
          </p:spPr>
          <p:txBody>
            <a:bodyPr wrap="square" lIns="0" tIns="0" rIns="0" bIns="0">
              <a:spAutoFit/>
            </a:bodyPr>
            <a:lstStyle/>
            <a:p>
              <a:pPr marL="0" lvl="1">
                <a:spcBef>
                  <a:spcPts val="333"/>
                </a:spcBef>
                <a:buSzPct val="100000"/>
              </a:pPr>
              <a:r>
                <a:rPr lang="en-US" sz="1417" b="1" spc="-25" dirty="0">
                  <a:solidFill>
                    <a:schemeClr val="bg1"/>
                  </a:solidFill>
                  <a:latin typeface="+mj-lt"/>
                  <a:ea typeface="Calibri" panose="020F0502020204030204" pitchFamily="34" charset="0"/>
                  <a:cs typeface="Arial" panose="020B0604020202020204" pitchFamily="34" charset="0"/>
                </a:rPr>
                <a:t>CSC and HPE Enterprise Services brought innovation to clients for 60+ years</a:t>
              </a:r>
              <a:endParaRPr lang="en-US" sz="1417" b="1" spc="-25" dirty="0">
                <a:solidFill>
                  <a:schemeClr val="bg1"/>
                </a:solidFill>
                <a:latin typeface="+mj-lt"/>
                <a:ea typeface="Calibri" panose="020F0502020204030204" pitchFamily="34" charset="0"/>
                <a:cs typeface="Times New Roman" panose="02020603050405020304" pitchFamily="18" charset="0"/>
              </a:endParaRPr>
            </a:p>
          </p:txBody>
        </p:sp>
        <p:sp>
          <p:nvSpPr>
            <p:cNvPr id="12" name="Rectangle 11"/>
            <p:cNvSpPr/>
            <p:nvPr/>
          </p:nvSpPr>
          <p:spPr>
            <a:xfrm>
              <a:off x="3699508" y="5689398"/>
              <a:ext cx="73152" cy="1097280"/>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p:txBody>
        </p:sp>
        <p:sp>
          <p:nvSpPr>
            <p:cNvPr id="14" name="Rectangle 13"/>
            <p:cNvSpPr/>
            <p:nvPr/>
          </p:nvSpPr>
          <p:spPr>
            <a:xfrm>
              <a:off x="3918810" y="5684040"/>
              <a:ext cx="2714482" cy="1046748"/>
            </a:xfrm>
            <a:prstGeom prst="rect">
              <a:avLst/>
            </a:prstGeom>
          </p:spPr>
          <p:txBody>
            <a:bodyPr wrap="square" lIns="0" tIns="0" rIns="0" bIns="0">
              <a:spAutoFit/>
            </a:bodyPr>
            <a:lstStyle/>
            <a:p>
              <a:pPr marL="0" lvl="1">
                <a:spcBef>
                  <a:spcPts val="333"/>
                </a:spcBef>
                <a:buSzPct val="100000"/>
              </a:pPr>
              <a:r>
                <a:rPr lang="en-US" sz="1417" spc="-25" dirty="0">
                  <a:solidFill>
                    <a:schemeClr val="bg1"/>
                  </a:solidFill>
                </a:rPr>
                <a:t>Together, we serve </a:t>
              </a:r>
              <a:r>
                <a:rPr lang="en-US" sz="1417" b="1" spc="-25" dirty="0">
                  <a:solidFill>
                    <a:schemeClr val="bg1"/>
                  </a:solidFill>
                </a:rPr>
                <a:t>nearly 6,000 private and public sector enterprises across 70 countries </a:t>
              </a:r>
              <a:endParaRPr lang="en-US" sz="1417" spc="-25" dirty="0">
                <a:solidFill>
                  <a:schemeClr val="bg1"/>
                </a:solidFill>
              </a:endParaRPr>
            </a:p>
          </p:txBody>
        </p:sp>
        <p:sp>
          <p:nvSpPr>
            <p:cNvPr id="15" name="Rectangle 14"/>
            <p:cNvSpPr/>
            <p:nvPr/>
          </p:nvSpPr>
          <p:spPr>
            <a:xfrm>
              <a:off x="6810469" y="5689398"/>
              <a:ext cx="73152" cy="1097280"/>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p:txBody>
        </p:sp>
        <p:sp>
          <p:nvSpPr>
            <p:cNvPr id="18" name="Rectangle 17"/>
            <p:cNvSpPr/>
            <p:nvPr/>
          </p:nvSpPr>
          <p:spPr>
            <a:xfrm>
              <a:off x="7051933" y="5684040"/>
              <a:ext cx="3123088" cy="1046748"/>
            </a:xfrm>
            <a:prstGeom prst="rect">
              <a:avLst/>
            </a:prstGeom>
          </p:spPr>
          <p:txBody>
            <a:bodyPr wrap="square" lIns="0" tIns="0" rIns="0" bIns="0">
              <a:spAutoFit/>
            </a:bodyPr>
            <a:lstStyle/>
            <a:p>
              <a:pPr marL="0" lvl="1">
                <a:spcBef>
                  <a:spcPts val="333"/>
                </a:spcBef>
                <a:buSzPct val="100000"/>
              </a:pPr>
              <a:r>
                <a:rPr lang="en-US" sz="1417" spc="-25" dirty="0">
                  <a:solidFill>
                    <a:schemeClr val="bg1"/>
                  </a:solidFill>
                </a:rPr>
                <a:t>Our clients benefit from our </a:t>
              </a:r>
              <a:r>
                <a:rPr lang="en-US" sz="1417" b="1" spc="-25" dirty="0">
                  <a:solidFill>
                    <a:schemeClr val="bg1"/>
                  </a:solidFill>
                </a:rPr>
                <a:t>technology independence, global talent, expertise and extensive partner network</a:t>
              </a:r>
              <a:endParaRPr lang="en-US" sz="1417" spc="-25" dirty="0">
                <a:solidFill>
                  <a:schemeClr val="bg1"/>
                </a:solidFill>
              </a:endParaRPr>
            </a:p>
          </p:txBody>
        </p:sp>
        <p:sp>
          <p:nvSpPr>
            <p:cNvPr id="19" name="Rectangle 18"/>
            <p:cNvSpPr/>
            <p:nvPr/>
          </p:nvSpPr>
          <p:spPr>
            <a:xfrm>
              <a:off x="10160522" y="5689398"/>
              <a:ext cx="73152" cy="1097280"/>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p:txBody>
        </p:sp>
        <p:sp>
          <p:nvSpPr>
            <p:cNvPr id="20" name="Rectangle 19"/>
            <p:cNvSpPr/>
            <p:nvPr/>
          </p:nvSpPr>
          <p:spPr>
            <a:xfrm>
              <a:off x="10423540" y="5684040"/>
              <a:ext cx="2980234" cy="1046748"/>
            </a:xfrm>
            <a:prstGeom prst="rect">
              <a:avLst/>
            </a:prstGeom>
          </p:spPr>
          <p:txBody>
            <a:bodyPr wrap="square" lIns="0" tIns="0" rIns="0" bIns="0">
              <a:spAutoFit/>
            </a:bodyPr>
            <a:lstStyle/>
            <a:p>
              <a:pPr marL="0" lvl="1">
                <a:spcBef>
                  <a:spcPts val="333"/>
                </a:spcBef>
                <a:buSzPct val="100000"/>
              </a:pPr>
              <a:r>
                <a:rPr lang="en-US" sz="1417" spc="-25" dirty="0">
                  <a:solidFill>
                    <a:schemeClr val="bg1"/>
                  </a:solidFill>
                </a:rPr>
                <a:t>We are </a:t>
              </a:r>
              <a:r>
                <a:rPr lang="en-US" sz="1417" b="1" spc="-25" dirty="0">
                  <a:solidFill>
                    <a:schemeClr val="bg1"/>
                  </a:solidFill>
                </a:rPr>
                <a:t>uniquely positioned to lead digital transformations,</a:t>
              </a:r>
              <a:r>
                <a:rPr lang="en-US" sz="1417" spc="-25" dirty="0">
                  <a:solidFill>
                    <a:schemeClr val="bg1"/>
                  </a:solidFill>
                </a:rPr>
                <a:t> creating greater value for our people, clients and partners</a:t>
              </a:r>
              <a:endParaRPr lang="en-US" sz="1417" spc="-25" dirty="0">
                <a:solidFill>
                  <a:schemeClr val="bg1"/>
                </a:solidFill>
                <a:ea typeface="Calibri" panose="020F0502020204030204" pitchFamily="34" charset="0"/>
                <a:cs typeface="Times New Roman" panose="02020603050405020304" pitchFamily="18" charset="0"/>
              </a:endParaRPr>
            </a:p>
          </p:txBody>
        </p:sp>
        <p:sp>
          <p:nvSpPr>
            <p:cNvPr id="16" name="Rectangle 15"/>
            <p:cNvSpPr/>
            <p:nvPr/>
          </p:nvSpPr>
          <p:spPr>
            <a:xfrm>
              <a:off x="3692074" y="3625664"/>
              <a:ext cx="8832124" cy="1416080"/>
            </a:xfrm>
            <a:prstGeom prst="rect">
              <a:avLst/>
            </a:prstGeom>
          </p:spPr>
          <p:txBody>
            <a:bodyPr wrap="square" lIns="0" tIns="0" rIns="0" bIns="0">
              <a:spAutoFit/>
            </a:bodyPr>
            <a:lstStyle/>
            <a:p>
              <a:pPr marL="0" lvl="1">
                <a:spcBef>
                  <a:spcPts val="500"/>
                </a:spcBef>
              </a:pPr>
              <a:r>
                <a:rPr lang="en-US" sz="1917" dirty="0"/>
                <a:t>DXC Technology is the world’s leading independent, end-to-end IT services company. We guide clients on their </a:t>
              </a:r>
              <a:r>
                <a:rPr lang="en-US" sz="1917" b="1" dirty="0"/>
                <a:t>digital</a:t>
              </a:r>
              <a:r>
                <a:rPr lang="en-US" sz="1917" dirty="0"/>
                <a:t> transformation journeys, </a:t>
              </a:r>
              <a:r>
                <a:rPr lang="en-US" sz="1917" b="1" dirty="0"/>
                <a:t>multiply</a:t>
              </a:r>
              <a:r>
                <a:rPr lang="en-US" sz="1917" dirty="0"/>
                <a:t> their capabilities, and help them harness the power of innovation to </a:t>
              </a:r>
              <a:r>
                <a:rPr lang="en-US" sz="1917" b="1" dirty="0"/>
                <a:t>thrive on change</a:t>
              </a:r>
              <a:r>
                <a:rPr lang="en-US" sz="1917" dirty="0"/>
                <a:t>. </a:t>
              </a:r>
            </a:p>
          </p:txBody>
        </p:sp>
      </p:grpSp>
    </p:spTree>
    <p:extLst>
      <p:ext uri="{BB962C8B-B14F-4D97-AF65-F5344CB8AC3E}">
        <p14:creationId xmlns:p14="http://schemas.microsoft.com/office/powerpoint/2010/main" val="84527272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2" y="519236"/>
            <a:ext cx="10969943" cy="852364"/>
          </a:xfrm>
        </p:spPr>
        <p:txBody>
          <a:bodyPr>
            <a:normAutofit/>
          </a:bodyPr>
          <a:lstStyle/>
          <a:p>
            <a:r>
              <a:rPr lang="en-US" dirty="0">
                <a:latin typeface="Arial" panose="020B0604020202020204" pitchFamily="34" charset="0"/>
                <a:cs typeface="Arial" panose="020B0604020202020204" pitchFamily="34" charset="0"/>
              </a:rPr>
              <a:t>Value of an integrated Security</a:t>
            </a:r>
          </a:p>
        </p:txBody>
      </p:sp>
      <p:sp>
        <p:nvSpPr>
          <p:cNvPr id="52" name="Rectangle 51"/>
          <p:cNvSpPr/>
          <p:nvPr/>
        </p:nvSpPr>
        <p:spPr bwMode="gray">
          <a:xfrm flipH="1">
            <a:off x="609929" y="1270000"/>
            <a:ext cx="7168780" cy="4791043"/>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lIns="121917" tIns="0" rIns="121917" bIns="152400" rtlCol="0" anchor="b" anchorCtr="0"/>
          <a:lstStyle/>
          <a:p>
            <a:pPr marL="112709" indent="-3175">
              <a:spcAft>
                <a:spcPts val="500"/>
              </a:spcAft>
            </a:pPr>
            <a:r>
              <a:rPr lang="en-US" sz="1667" b="1" dirty="0">
                <a:solidFill>
                  <a:schemeClr val="bg1"/>
                </a:solidFill>
                <a:latin typeface="+mj-lt"/>
              </a:rPr>
              <a:t>Actionable Intelligence </a:t>
            </a:r>
          </a:p>
          <a:p>
            <a:pPr marL="112709" indent="-3175"/>
            <a:r>
              <a:rPr lang="en-US" sz="1500" dirty="0">
                <a:solidFill>
                  <a:schemeClr val="bg1"/>
                </a:solidFill>
                <a:latin typeface="+mj-lt"/>
              </a:rPr>
              <a:t>More effectively detect and prevent threats with actionable intelligence</a:t>
            </a:r>
          </a:p>
        </p:txBody>
      </p:sp>
      <p:sp>
        <p:nvSpPr>
          <p:cNvPr id="53" name="Rectangle 52"/>
          <p:cNvSpPr/>
          <p:nvPr/>
        </p:nvSpPr>
        <p:spPr>
          <a:xfrm>
            <a:off x="7972615" y="1381828"/>
            <a:ext cx="3584385" cy="4505488"/>
          </a:xfrm>
          <a:prstGeom prst="rect">
            <a:avLst/>
          </a:prstGeom>
        </p:spPr>
        <p:txBody>
          <a:bodyPr wrap="square" lIns="0" tIns="0" rIns="0" bIns="0">
            <a:noAutofit/>
          </a:bodyPr>
          <a:lstStyle/>
          <a:p>
            <a:pPr marL="117470"/>
            <a:r>
              <a:rPr lang="en-GB" sz="1600" b="1" dirty="0">
                <a:solidFill>
                  <a:prstClr val="black"/>
                </a:solidFill>
                <a:latin typeface="+mj-lt"/>
                <a:cs typeface="Arial" panose="020B0604020202020204" pitchFamily="34" charset="0"/>
              </a:rPr>
              <a:t>Benefits</a:t>
            </a:r>
          </a:p>
          <a:p>
            <a:pPr marL="291030" indent="-173296">
              <a:buFont typeface="Arial" panose="020B0604020202020204" pitchFamily="34" charset="0"/>
              <a:buChar char="•"/>
            </a:pPr>
            <a:endParaRPr lang="en-US" sz="1500" dirty="0">
              <a:latin typeface="+mj-lt"/>
              <a:cs typeface="Arial" panose="020B0604020202020204" pitchFamily="34" charset="0"/>
            </a:endParaRPr>
          </a:p>
          <a:p>
            <a:pPr marL="291030" indent="-173296">
              <a:buFont typeface="Arial" panose="020B0604020202020204" pitchFamily="34" charset="0"/>
              <a:buChar char="•"/>
            </a:pPr>
            <a:r>
              <a:rPr lang="en-US" sz="1500" dirty="0">
                <a:latin typeface="+mj-lt"/>
                <a:cs typeface="Arial" panose="020B0604020202020204" pitchFamily="34" charset="0"/>
              </a:rPr>
              <a:t>Leverage our extensive IT and security knowledge of clients’ environments</a:t>
            </a:r>
            <a:endParaRPr lang="en-GB" sz="1500" dirty="0">
              <a:latin typeface="+mj-lt"/>
              <a:cs typeface="Arial" panose="020B0604020202020204" pitchFamily="34" charset="0"/>
            </a:endParaRPr>
          </a:p>
          <a:p>
            <a:pPr marL="291030" indent="-173296">
              <a:spcBef>
                <a:spcPts val="600"/>
              </a:spcBef>
              <a:buFont typeface="Arial" panose="020B0604020202020204" pitchFamily="34" charset="0"/>
              <a:buChar char="•"/>
            </a:pPr>
            <a:r>
              <a:rPr lang="en-US" sz="1500" dirty="0">
                <a:latin typeface="+mj-lt"/>
              </a:rPr>
              <a:t>Gain comprehensive security visibility across the enterprise</a:t>
            </a:r>
          </a:p>
          <a:p>
            <a:pPr marL="291030" indent="-173296">
              <a:spcBef>
                <a:spcPts val="600"/>
              </a:spcBef>
              <a:buFont typeface="Arial" panose="020B0604020202020204" pitchFamily="34" charset="0"/>
              <a:buChar char="•"/>
            </a:pPr>
            <a:r>
              <a:rPr lang="en-GB" sz="1500" dirty="0">
                <a:latin typeface="+mj-lt"/>
                <a:cs typeface="Arial" panose="020B0604020202020204" pitchFamily="34" charset="0"/>
              </a:rPr>
              <a:t>Quickly identify and respond to incidents, especially those on managed devices</a:t>
            </a:r>
          </a:p>
          <a:p>
            <a:pPr marL="291030" indent="-173296">
              <a:spcBef>
                <a:spcPts val="600"/>
              </a:spcBef>
              <a:buFont typeface="Arial" panose="020B0604020202020204" pitchFamily="34" charset="0"/>
              <a:buChar char="•"/>
            </a:pPr>
            <a:r>
              <a:rPr lang="en-US" sz="1500" dirty="0">
                <a:latin typeface="+mj-lt"/>
              </a:rPr>
              <a:t>Enhance alert context with integration of multiple existing threat sources</a:t>
            </a:r>
          </a:p>
          <a:p>
            <a:pPr marL="291030" indent="-173296">
              <a:spcBef>
                <a:spcPts val="600"/>
              </a:spcBef>
              <a:buFont typeface="Arial" panose="020B0604020202020204" pitchFamily="34" charset="0"/>
              <a:buChar char="•"/>
            </a:pPr>
            <a:r>
              <a:rPr lang="en-AU" sz="1500" dirty="0">
                <a:latin typeface="+mj-lt"/>
                <a:cs typeface="Arial" panose="020B0604020202020204" pitchFamily="34" charset="0"/>
              </a:rPr>
              <a:t>Reduce organizational impact with rapid restoration time </a:t>
            </a:r>
          </a:p>
          <a:p>
            <a:pPr marL="291030" indent="-173296">
              <a:spcBef>
                <a:spcPts val="600"/>
              </a:spcBef>
              <a:buFont typeface="Arial" panose="020B0604020202020204" pitchFamily="34" charset="0"/>
              <a:buChar char="•"/>
            </a:pPr>
            <a:r>
              <a:rPr lang="en-AU" sz="1500" dirty="0">
                <a:latin typeface="+mj-lt"/>
                <a:cs typeface="Arial" panose="020B0604020202020204" pitchFamily="34" charset="0"/>
              </a:rPr>
              <a:t>Minimize incident damage with automated policy management and configuration</a:t>
            </a:r>
          </a:p>
          <a:p>
            <a:pPr marL="291030" indent="-173296">
              <a:spcBef>
                <a:spcPts val="600"/>
              </a:spcBef>
              <a:buFont typeface="Arial" panose="020B0604020202020204" pitchFamily="34" charset="0"/>
              <a:buChar char="•"/>
            </a:pPr>
            <a:r>
              <a:rPr lang="en-AU" sz="1500" dirty="0">
                <a:latin typeface="+mj-lt"/>
                <a:cs typeface="Arial" panose="020B0604020202020204" pitchFamily="34" charset="0"/>
              </a:rPr>
              <a:t>Control access during and after incidents </a:t>
            </a:r>
          </a:p>
        </p:txBody>
      </p:sp>
      <p:sp>
        <p:nvSpPr>
          <p:cNvPr id="54" name="Rectangle 53"/>
          <p:cNvSpPr/>
          <p:nvPr/>
        </p:nvSpPr>
        <p:spPr bwMode="gray">
          <a:xfrm flipH="1">
            <a:off x="704650" y="4330809"/>
            <a:ext cx="6963766" cy="978058"/>
          </a:xfrm>
          <a:prstGeom prst="rect">
            <a:avLst/>
          </a:prstGeom>
          <a:solidFill>
            <a:schemeClr val="bg1"/>
          </a:solidFill>
          <a:ln w="19050">
            <a:solidFill>
              <a:srgbClr val="FFED00"/>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61911" defTabSz="609561">
              <a:spcBef>
                <a:spcPts val="533"/>
              </a:spcBef>
            </a:pPr>
            <a:r>
              <a:rPr lang="en-US" sz="1667" b="1" dirty="0">
                <a:solidFill>
                  <a:schemeClr val="tx1"/>
                </a:solidFill>
                <a:latin typeface="+mj-lt"/>
              </a:rPr>
              <a:t>Security Analytics                               </a:t>
            </a:r>
            <a:r>
              <a:rPr lang="en-US" sz="1667" dirty="0">
                <a:solidFill>
                  <a:schemeClr val="tx1"/>
                </a:solidFill>
                <a:latin typeface="+mj-lt"/>
              </a:rPr>
              <a:t>                </a:t>
            </a:r>
          </a:p>
          <a:p>
            <a:pPr marL="61911" defTabSz="609561">
              <a:spcBef>
                <a:spcPts val="533"/>
              </a:spcBef>
            </a:pPr>
            <a:r>
              <a:rPr lang="en-US" sz="1500" dirty="0">
                <a:solidFill>
                  <a:schemeClr val="tx1"/>
                </a:solidFill>
                <a:latin typeface="+mj-lt"/>
              </a:rPr>
              <a:t>Proactively hunts for and prevents unknown threats </a:t>
            </a:r>
            <a:r>
              <a:rPr lang="en-US" sz="1500" dirty="0">
                <a:solidFill>
                  <a:schemeClr val="tx1"/>
                </a:solidFill>
              </a:rPr>
              <a:t>using analytical </a:t>
            </a:r>
            <a:br>
              <a:rPr lang="en-US" sz="1500" dirty="0">
                <a:solidFill>
                  <a:schemeClr val="tx1"/>
                </a:solidFill>
              </a:rPr>
            </a:br>
            <a:r>
              <a:rPr lang="en-US" sz="1500" dirty="0">
                <a:solidFill>
                  <a:schemeClr val="tx1"/>
                </a:solidFill>
              </a:rPr>
              <a:t>and big data tools </a:t>
            </a:r>
            <a:endParaRPr lang="en-US" sz="1500" dirty="0">
              <a:solidFill>
                <a:schemeClr val="tx1"/>
              </a:solidFill>
              <a:latin typeface="+mj-lt"/>
            </a:endParaRPr>
          </a:p>
        </p:txBody>
      </p:sp>
      <p:sp>
        <p:nvSpPr>
          <p:cNvPr id="55" name="Rectangle 54"/>
          <p:cNvSpPr/>
          <p:nvPr/>
        </p:nvSpPr>
        <p:spPr>
          <a:xfrm>
            <a:off x="710247" y="2341638"/>
            <a:ext cx="2206862" cy="1989172"/>
          </a:xfrm>
          <a:prstGeom prst="rect">
            <a:avLst/>
          </a:prstGeom>
          <a:solidFill>
            <a:schemeClr val="bg1"/>
          </a:solidFill>
          <a:ln w="19050">
            <a:solidFill>
              <a:srgbClr val="FFED00"/>
            </a:solidFill>
          </a:ln>
        </p:spPr>
        <p:txBody>
          <a:bodyPr wrap="square" lIns="152400" tIns="152400" bIns="0" anchor="t" anchorCtr="0">
            <a:noAutofit/>
          </a:bodyPr>
          <a:lstStyle/>
          <a:p>
            <a:pPr defTabSz="609561"/>
            <a:r>
              <a:rPr lang="en-US" sz="1667" b="1" dirty="0">
                <a:latin typeface="+mj-lt"/>
              </a:rPr>
              <a:t>Security </a:t>
            </a:r>
          </a:p>
          <a:p>
            <a:pPr defTabSz="609561"/>
            <a:r>
              <a:rPr lang="en-US" sz="1667" b="1" dirty="0">
                <a:latin typeface="+mj-lt"/>
              </a:rPr>
              <a:t>Monitoring</a:t>
            </a:r>
          </a:p>
          <a:p>
            <a:pPr>
              <a:spcBef>
                <a:spcPts val="533"/>
              </a:spcBef>
            </a:pPr>
            <a:r>
              <a:rPr lang="en-US" sz="1500" dirty="0">
                <a:latin typeface="+mj-lt"/>
              </a:rPr>
              <a:t>Detects and responds to incidents and manages global risk with 24/7 security monitoring</a:t>
            </a:r>
          </a:p>
        </p:txBody>
      </p:sp>
      <p:sp>
        <p:nvSpPr>
          <p:cNvPr id="56" name="Rectangle 55"/>
          <p:cNvSpPr/>
          <p:nvPr/>
        </p:nvSpPr>
        <p:spPr>
          <a:xfrm>
            <a:off x="5222656" y="2341639"/>
            <a:ext cx="2445760" cy="1989171"/>
          </a:xfrm>
          <a:prstGeom prst="rect">
            <a:avLst/>
          </a:prstGeom>
          <a:solidFill>
            <a:schemeClr val="bg1"/>
          </a:solidFill>
          <a:ln w="19050">
            <a:solidFill>
              <a:srgbClr val="FFED00"/>
            </a:solidFill>
          </a:ln>
        </p:spPr>
        <p:txBody>
          <a:bodyPr wrap="square" lIns="152400" tIns="152400" rIns="0" anchor="t" anchorCtr="0">
            <a:noAutofit/>
          </a:bodyPr>
          <a:lstStyle/>
          <a:p>
            <a:pPr defTabSz="609561"/>
            <a:r>
              <a:rPr lang="en-US" sz="1667" b="1" dirty="0">
                <a:latin typeface="+mj-lt"/>
              </a:rPr>
              <a:t>Identity </a:t>
            </a:r>
          </a:p>
          <a:p>
            <a:pPr defTabSz="609561"/>
            <a:r>
              <a:rPr lang="en-US" sz="1667" b="1" dirty="0">
                <a:latin typeface="+mj-lt"/>
              </a:rPr>
              <a:t>Management</a:t>
            </a:r>
          </a:p>
          <a:p>
            <a:pPr defTabSz="996910">
              <a:spcBef>
                <a:spcPts val="533"/>
              </a:spcBef>
            </a:pPr>
            <a:r>
              <a:rPr lang="en-US" sz="1417" dirty="0"/>
              <a:t>Comprehensively manages user access, identity governance and administration, and privileged access accounts  </a:t>
            </a:r>
          </a:p>
        </p:txBody>
      </p:sp>
      <p:sp>
        <p:nvSpPr>
          <p:cNvPr id="57" name="Rectangle 56"/>
          <p:cNvSpPr/>
          <p:nvPr/>
        </p:nvSpPr>
        <p:spPr>
          <a:xfrm>
            <a:off x="2917109" y="2312741"/>
            <a:ext cx="2299953" cy="2018069"/>
          </a:xfrm>
          <a:prstGeom prst="rect">
            <a:avLst/>
          </a:prstGeom>
          <a:solidFill>
            <a:schemeClr val="bg1"/>
          </a:solidFill>
          <a:ln w="25400">
            <a:solidFill>
              <a:srgbClr val="FFED00"/>
            </a:solidFill>
          </a:ln>
        </p:spPr>
        <p:txBody>
          <a:bodyPr wrap="square" lIns="152400" tIns="152400" rIns="76200" anchor="t" anchorCtr="0">
            <a:noAutofit/>
          </a:bodyPr>
          <a:lstStyle/>
          <a:p>
            <a:pPr defTabSz="609561"/>
            <a:r>
              <a:rPr lang="en-US" sz="1667" b="1" dirty="0">
                <a:latin typeface="+mj-lt"/>
              </a:rPr>
              <a:t>Security Management</a:t>
            </a:r>
          </a:p>
          <a:p>
            <a:pPr defTabSz="996910">
              <a:spcBef>
                <a:spcPts val="533"/>
              </a:spcBef>
            </a:pPr>
            <a:r>
              <a:rPr lang="en-US" sz="1500" dirty="0"/>
              <a:t>Optimizes operational efficiency and enhances reporting with 24/7,365 management of vital security controls</a:t>
            </a:r>
          </a:p>
        </p:txBody>
      </p:sp>
      <p:sp>
        <p:nvSpPr>
          <p:cNvPr id="58" name="Rectangle 57"/>
          <p:cNvSpPr/>
          <p:nvPr/>
        </p:nvSpPr>
        <p:spPr>
          <a:xfrm>
            <a:off x="704651" y="1363580"/>
            <a:ext cx="6963766" cy="978058"/>
          </a:xfrm>
          <a:prstGeom prst="rect">
            <a:avLst/>
          </a:prstGeom>
          <a:solidFill>
            <a:schemeClr val="bg1"/>
          </a:solidFill>
          <a:ln w="19050">
            <a:solidFill>
              <a:srgbClr val="FFED00"/>
            </a:solidFill>
          </a:ln>
        </p:spPr>
        <p:txBody>
          <a:bodyPr wrap="square" lIns="152400" tIns="76200" rIns="76200" bIns="0" anchor="t" anchorCtr="0">
            <a:noAutofit/>
          </a:bodyPr>
          <a:lstStyle/>
          <a:p>
            <a:pPr defTabSz="609561">
              <a:spcBef>
                <a:spcPts val="533"/>
              </a:spcBef>
            </a:pPr>
            <a:r>
              <a:rPr lang="en-US" sz="1667" b="1" dirty="0">
                <a:latin typeface="+mj-lt"/>
              </a:rPr>
              <a:t>Security Incident Response</a:t>
            </a:r>
          </a:p>
          <a:p>
            <a:pPr>
              <a:spcBef>
                <a:spcPts val="533"/>
              </a:spcBef>
            </a:pPr>
            <a:r>
              <a:rPr lang="en-US" sz="1500" dirty="0">
                <a:latin typeface="+mj-lt"/>
              </a:rPr>
              <a:t>Quickly resolves adverse security events using a full suite of incident </a:t>
            </a:r>
            <a:br>
              <a:rPr lang="en-US" sz="1500" dirty="0">
                <a:latin typeface="+mj-lt"/>
              </a:rPr>
            </a:br>
            <a:r>
              <a:rPr lang="en-US" sz="1500" dirty="0">
                <a:latin typeface="+mj-lt"/>
              </a:rPr>
              <a:t>response, management, and remediation services</a:t>
            </a:r>
          </a:p>
        </p:txBody>
      </p:sp>
      <p:cxnSp>
        <p:nvCxnSpPr>
          <p:cNvPr id="59" name="Straight Connector 58"/>
          <p:cNvCxnSpPr/>
          <p:nvPr/>
        </p:nvCxnSpPr>
        <p:spPr>
          <a:xfrm flipV="1">
            <a:off x="7213337" y="4854544"/>
            <a:ext cx="0" cy="969271"/>
          </a:xfrm>
          <a:prstGeom prst="line">
            <a:avLst/>
          </a:prstGeom>
          <a:ln w="63500" cap="rnd">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lt1"/>
          </a:fontRef>
        </p:style>
      </p:cxnSp>
      <p:cxnSp>
        <p:nvCxnSpPr>
          <p:cNvPr id="60" name="Straight Connector 59"/>
          <p:cNvCxnSpPr/>
          <p:nvPr/>
        </p:nvCxnSpPr>
        <p:spPr>
          <a:xfrm>
            <a:off x="6745444" y="1530055"/>
            <a:ext cx="1151943" cy="0"/>
          </a:xfrm>
          <a:prstGeom prst="line">
            <a:avLst/>
          </a:prstGeom>
          <a:ln w="63500" cap="rnd">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lt1"/>
          </a:fontRef>
        </p:style>
      </p:cxnSp>
    </p:spTree>
    <p:extLst>
      <p:ext uri="{BB962C8B-B14F-4D97-AF65-F5344CB8AC3E}">
        <p14:creationId xmlns:p14="http://schemas.microsoft.com/office/powerpoint/2010/main" val="279688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519237"/>
            <a:ext cx="11431440" cy="635525"/>
          </a:xfrm>
        </p:spPr>
        <p:txBody>
          <a:bodyPr>
            <a:noAutofit/>
          </a:bodyPr>
          <a:lstStyle/>
          <a:p>
            <a:pPr>
              <a:defRPr/>
            </a:pPr>
            <a:r>
              <a:rPr lang="en-US" dirty="0">
                <a:latin typeface="Arial" panose="020B0604020202020204" pitchFamily="34" charset="0"/>
                <a:cs typeface="Arial" panose="020B0604020202020204" pitchFamily="34" charset="0"/>
              </a:rPr>
              <a:t>Security Operations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is differentiated by 3 main areas of capability</a:t>
            </a:r>
          </a:p>
        </p:txBody>
      </p:sp>
      <p:sp>
        <p:nvSpPr>
          <p:cNvPr id="5" name="Right Arrow 4"/>
          <p:cNvSpPr/>
          <p:nvPr/>
        </p:nvSpPr>
        <p:spPr bwMode="ltGray">
          <a:xfrm>
            <a:off x="7847321" y="2519634"/>
            <a:ext cx="3980249" cy="678702"/>
          </a:xfrm>
          <a:prstGeom prst="rightArrow">
            <a:avLst>
              <a:gd name="adj1" fmla="val 51537"/>
              <a:gd name="adj2" fmla="val 55999"/>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p>
        </p:txBody>
      </p:sp>
      <p:sp>
        <p:nvSpPr>
          <p:cNvPr id="6" name="Right Arrow 5"/>
          <p:cNvSpPr/>
          <p:nvPr/>
        </p:nvSpPr>
        <p:spPr bwMode="ltGray">
          <a:xfrm>
            <a:off x="177289" y="2519634"/>
            <a:ext cx="8130924" cy="678702"/>
          </a:xfrm>
          <a:prstGeom prst="rightArrow">
            <a:avLst>
              <a:gd name="adj1" fmla="val 51537"/>
              <a:gd name="adj2" fmla="val 55999"/>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p>
        </p:txBody>
      </p:sp>
      <p:sp>
        <p:nvSpPr>
          <p:cNvPr id="7" name="Right Arrow 6"/>
          <p:cNvSpPr/>
          <p:nvPr/>
        </p:nvSpPr>
        <p:spPr bwMode="ltGray">
          <a:xfrm>
            <a:off x="177288" y="2519634"/>
            <a:ext cx="4440432" cy="678702"/>
          </a:xfrm>
          <a:prstGeom prst="rightArrow">
            <a:avLst>
              <a:gd name="adj1" fmla="val 51537"/>
              <a:gd name="adj2" fmla="val 55999"/>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p>
        </p:txBody>
      </p:sp>
      <p:grpSp>
        <p:nvGrpSpPr>
          <p:cNvPr id="8" name="Group 7"/>
          <p:cNvGrpSpPr/>
          <p:nvPr/>
        </p:nvGrpSpPr>
        <p:grpSpPr>
          <a:xfrm>
            <a:off x="683004" y="4318487"/>
            <a:ext cx="3429001" cy="1679172"/>
            <a:chOff x="609440" y="4429396"/>
            <a:chExt cx="3429001" cy="1679172"/>
          </a:xfrm>
        </p:grpSpPr>
        <p:sp>
          <p:nvSpPr>
            <p:cNvPr id="9" name="Text Placeholder 7"/>
            <p:cNvSpPr txBox="1">
              <a:spLocks/>
            </p:cNvSpPr>
            <p:nvPr/>
          </p:nvSpPr>
          <p:spPr>
            <a:xfrm>
              <a:off x="609600" y="4429396"/>
              <a:ext cx="3428841" cy="320040"/>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gn="ctr">
                <a:buNone/>
              </a:pPr>
              <a:r>
                <a:rPr lang="en-GB" b="1" dirty="0"/>
                <a:t>Visibility Without Boundaries</a:t>
              </a:r>
            </a:p>
          </p:txBody>
        </p:sp>
        <p:sp>
          <p:nvSpPr>
            <p:cNvPr id="10" name="Text Placeholder 8"/>
            <p:cNvSpPr txBox="1">
              <a:spLocks/>
            </p:cNvSpPr>
            <p:nvPr/>
          </p:nvSpPr>
          <p:spPr>
            <a:xfrm>
              <a:off x="609440" y="5194168"/>
              <a:ext cx="3429000" cy="914400"/>
            </a:xfrm>
            <a:prstGeom prst="rect">
              <a:avLst/>
            </a:prstGeom>
          </p:spPr>
          <p:txBody>
            <a:bodyPr lIns="0" tIns="0" rIns="0" bIns="0"/>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gn="ctr">
                <a:buNone/>
              </a:pPr>
              <a:r>
                <a:rPr lang="en-US" dirty="0"/>
                <a:t>Massive scale log ingestion supporting both short term alerting and long term investigation</a:t>
              </a:r>
            </a:p>
          </p:txBody>
        </p:sp>
        <p:sp>
          <p:nvSpPr>
            <p:cNvPr id="11" name="TextBox 10"/>
            <p:cNvSpPr txBox="1"/>
            <p:nvPr/>
          </p:nvSpPr>
          <p:spPr>
            <a:xfrm>
              <a:off x="609440" y="4889574"/>
              <a:ext cx="3429001" cy="91440"/>
            </a:xfrm>
            <a:prstGeom prst="rect">
              <a:avLst/>
            </a:prstGeom>
            <a:solidFill>
              <a:schemeClr val="tx2">
                <a:lumMod val="40000"/>
                <a:lumOff val="60000"/>
              </a:schemeClr>
            </a:solidFill>
          </p:spPr>
          <p:txBody>
            <a:bodyPr wrap="square" lIns="0" tIns="0" rIns="0" bIns="0" rtlCol="0" anchor="ctr">
              <a:noAutofit/>
            </a:bodyPr>
            <a:lstStyle/>
            <a:p>
              <a:pPr algn="ctr">
                <a:lnSpc>
                  <a:spcPct val="90000"/>
                </a:lnSpc>
              </a:pPr>
              <a:endParaRPr lang="en-US" sz="2000" b="1" dirty="0"/>
            </a:p>
          </p:txBody>
        </p:sp>
      </p:grpSp>
      <p:grpSp>
        <p:nvGrpSpPr>
          <p:cNvPr id="12" name="Group 11"/>
          <p:cNvGrpSpPr/>
          <p:nvPr/>
        </p:nvGrpSpPr>
        <p:grpSpPr>
          <a:xfrm>
            <a:off x="4418480" y="4328638"/>
            <a:ext cx="3437740" cy="1679172"/>
            <a:chOff x="4372760" y="4429396"/>
            <a:chExt cx="3437740" cy="1679172"/>
          </a:xfrm>
        </p:grpSpPr>
        <p:sp>
          <p:nvSpPr>
            <p:cNvPr id="13" name="Text Placeholder 9"/>
            <p:cNvSpPr txBox="1">
              <a:spLocks/>
            </p:cNvSpPr>
            <p:nvPr/>
          </p:nvSpPr>
          <p:spPr>
            <a:xfrm>
              <a:off x="4381500" y="5194168"/>
              <a:ext cx="3429000" cy="914400"/>
            </a:xfrm>
            <a:prstGeom prst="rect">
              <a:avLst/>
            </a:prstGeom>
          </p:spPr>
          <p:txBody>
            <a:bodyPr lIns="0" tIns="0" rIns="0" bIns="0"/>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gn="ctr">
                <a:buNone/>
              </a:pPr>
              <a:r>
                <a:rPr lang="en-US" dirty="0"/>
                <a:t>Seamless Real-time and Advanced Analytics powered monitoring and alerting built for security scale</a:t>
              </a:r>
            </a:p>
          </p:txBody>
        </p:sp>
        <p:sp>
          <p:nvSpPr>
            <p:cNvPr id="14" name="TextBox 13"/>
            <p:cNvSpPr txBox="1"/>
            <p:nvPr/>
          </p:nvSpPr>
          <p:spPr>
            <a:xfrm>
              <a:off x="4373582" y="4889574"/>
              <a:ext cx="3429001" cy="91440"/>
            </a:xfrm>
            <a:prstGeom prst="rect">
              <a:avLst/>
            </a:prstGeom>
            <a:solidFill>
              <a:schemeClr val="tx2">
                <a:lumMod val="40000"/>
                <a:lumOff val="60000"/>
              </a:schemeClr>
            </a:solidFill>
          </p:spPr>
          <p:txBody>
            <a:bodyPr wrap="square" lIns="0" tIns="0" rIns="0" bIns="0" rtlCol="0" anchor="ctr">
              <a:noAutofit/>
            </a:bodyPr>
            <a:lstStyle/>
            <a:p>
              <a:pPr algn="ctr">
                <a:lnSpc>
                  <a:spcPct val="90000"/>
                </a:lnSpc>
              </a:pPr>
              <a:endParaRPr lang="en-US" sz="2000" b="1" dirty="0"/>
            </a:p>
          </p:txBody>
        </p:sp>
        <p:sp>
          <p:nvSpPr>
            <p:cNvPr id="15" name="Text Placeholder 7"/>
            <p:cNvSpPr txBox="1">
              <a:spLocks/>
            </p:cNvSpPr>
            <p:nvPr/>
          </p:nvSpPr>
          <p:spPr>
            <a:xfrm>
              <a:off x="4372760" y="4429396"/>
              <a:ext cx="3428841" cy="320040"/>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gn="ctr">
                <a:buNone/>
              </a:pPr>
              <a:r>
                <a:rPr lang="en-GB" b="1" dirty="0"/>
                <a:t>Comprehensive Detection</a:t>
              </a:r>
            </a:p>
          </p:txBody>
        </p:sp>
      </p:grpSp>
      <p:grpSp>
        <p:nvGrpSpPr>
          <p:cNvPr id="16" name="Group 15"/>
          <p:cNvGrpSpPr/>
          <p:nvPr/>
        </p:nvGrpSpPr>
        <p:grpSpPr>
          <a:xfrm>
            <a:off x="8183444" y="4199452"/>
            <a:ext cx="3441660" cy="1808358"/>
            <a:chOff x="8137724" y="4300210"/>
            <a:chExt cx="3441660" cy="1808358"/>
          </a:xfrm>
        </p:grpSpPr>
        <p:sp>
          <p:nvSpPr>
            <p:cNvPr id="17" name="Text Placeholder 10"/>
            <p:cNvSpPr txBox="1">
              <a:spLocks/>
            </p:cNvSpPr>
            <p:nvPr/>
          </p:nvSpPr>
          <p:spPr>
            <a:xfrm>
              <a:off x="8150384" y="5194168"/>
              <a:ext cx="3429000" cy="914400"/>
            </a:xfrm>
            <a:prstGeom prst="rect">
              <a:avLst/>
            </a:prstGeom>
          </p:spPr>
          <p:txBody>
            <a:bodyPr lIns="0" tIns="0" rIns="0" bIns="0"/>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gn="ctr">
                <a:buNone/>
              </a:pPr>
              <a:r>
                <a:rPr lang="en-US" dirty="0">
                  <a:solidFill>
                    <a:prstClr val="black"/>
                  </a:solidFill>
                </a:rPr>
                <a:t>Guided, analytics powered prioritization, investigation, entity profiling and workflow with automated orchestration and response</a:t>
              </a:r>
            </a:p>
          </p:txBody>
        </p:sp>
        <p:sp>
          <p:nvSpPr>
            <p:cNvPr id="18" name="TextBox 17"/>
            <p:cNvSpPr txBox="1"/>
            <p:nvPr/>
          </p:nvSpPr>
          <p:spPr>
            <a:xfrm>
              <a:off x="8137724" y="4889574"/>
              <a:ext cx="3429001" cy="91440"/>
            </a:xfrm>
            <a:prstGeom prst="rect">
              <a:avLst/>
            </a:prstGeom>
            <a:solidFill>
              <a:schemeClr val="tx2">
                <a:lumMod val="40000"/>
                <a:lumOff val="60000"/>
              </a:schemeClr>
            </a:solidFill>
          </p:spPr>
          <p:txBody>
            <a:bodyPr wrap="square" lIns="0" tIns="0" rIns="0" bIns="0" rtlCol="0" anchor="ctr">
              <a:noAutofit/>
            </a:bodyPr>
            <a:lstStyle/>
            <a:p>
              <a:pPr algn="ctr">
                <a:lnSpc>
                  <a:spcPct val="90000"/>
                </a:lnSpc>
              </a:pPr>
              <a:endParaRPr lang="en-US" sz="2000" b="1" dirty="0"/>
            </a:p>
          </p:txBody>
        </p:sp>
        <p:sp>
          <p:nvSpPr>
            <p:cNvPr id="19" name="Text Placeholder 7"/>
            <p:cNvSpPr txBox="1">
              <a:spLocks/>
            </p:cNvSpPr>
            <p:nvPr/>
          </p:nvSpPr>
          <p:spPr>
            <a:xfrm>
              <a:off x="8137724" y="4300210"/>
              <a:ext cx="3428841" cy="320040"/>
            </a:xfrm>
            <a:prstGeom prst="rect">
              <a:avLst/>
            </a:prstGeom>
          </p:spPr>
          <p:txBody>
            <a:bodyPr vert="horz" lIns="0" tIns="0" rIns="0" bIns="0" rtlCol="0">
              <a:noAutofit/>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gn="ctr">
                <a:buNone/>
              </a:pPr>
              <a:r>
                <a:rPr lang="en-GB" b="1" dirty="0"/>
                <a:t>Intuitive Investigation w/automated response</a:t>
              </a:r>
            </a:p>
          </p:txBody>
        </p:sp>
      </p:grpSp>
      <p:grpSp>
        <p:nvGrpSpPr>
          <p:cNvPr id="20" name="Group 19"/>
          <p:cNvGrpSpPr/>
          <p:nvPr/>
        </p:nvGrpSpPr>
        <p:grpSpPr>
          <a:xfrm>
            <a:off x="1232364" y="1698385"/>
            <a:ext cx="2274592" cy="2274592"/>
            <a:chOff x="1186644" y="1799143"/>
            <a:chExt cx="2274592" cy="2274592"/>
          </a:xfrm>
        </p:grpSpPr>
        <p:sp>
          <p:nvSpPr>
            <p:cNvPr id="21" name="Oval 20"/>
            <p:cNvSpPr/>
            <p:nvPr/>
          </p:nvSpPr>
          <p:spPr bwMode="ltGray">
            <a:xfrm>
              <a:off x="1186644" y="1799143"/>
              <a:ext cx="2274592" cy="2274592"/>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p>
          </p:txBody>
        </p:sp>
        <p:pic>
          <p:nvPicPr>
            <p:cNvPr id="22" name="Picture 21"/>
            <p:cNvPicPr>
              <a:picLocks noChangeAspect="1"/>
            </p:cNvPicPr>
            <p:nvPr/>
          </p:nvPicPr>
          <p:blipFill rotWithShape="1">
            <a:blip r:embed="rId2" cstate="print">
              <a:alphaModFix amt="70000"/>
              <a:biLevel thresh="25000"/>
              <a:extLst>
                <a:ext uri="{28A0092B-C50C-407E-A947-70E740481C1C}">
                  <a14:useLocalDpi xmlns:a14="http://schemas.microsoft.com/office/drawing/2010/main" val="0"/>
                </a:ext>
              </a:extLst>
            </a:blip>
            <a:srcRect l="8130" t="11829" r="8130" b="14214"/>
            <a:stretch/>
          </p:blipFill>
          <p:spPr>
            <a:xfrm>
              <a:off x="1366780" y="2087325"/>
              <a:ext cx="1914320" cy="1690654"/>
            </a:xfrm>
            <a:prstGeom prst="rect">
              <a:avLst/>
            </a:prstGeom>
          </p:spPr>
        </p:pic>
      </p:grpSp>
      <p:grpSp>
        <p:nvGrpSpPr>
          <p:cNvPr id="23" name="Group 22"/>
          <p:cNvGrpSpPr/>
          <p:nvPr/>
        </p:nvGrpSpPr>
        <p:grpSpPr>
          <a:xfrm>
            <a:off x="4991051" y="1704089"/>
            <a:ext cx="2286000" cy="2274592"/>
            <a:chOff x="4945331" y="1804847"/>
            <a:chExt cx="2286000" cy="2274592"/>
          </a:xfrm>
        </p:grpSpPr>
        <p:sp>
          <p:nvSpPr>
            <p:cNvPr id="24" name="Oval 23"/>
            <p:cNvSpPr/>
            <p:nvPr/>
          </p:nvSpPr>
          <p:spPr bwMode="ltGray">
            <a:xfrm>
              <a:off x="4950786" y="1804847"/>
              <a:ext cx="2274592" cy="227459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p>
          </p:txBody>
        </p:sp>
        <p:pic>
          <p:nvPicPr>
            <p:cNvPr id="25" name="Picture 24"/>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16482" b="15631"/>
            <a:stretch/>
          </p:blipFill>
          <p:spPr>
            <a:xfrm>
              <a:off x="4945331" y="2082181"/>
              <a:ext cx="2286000" cy="1551921"/>
            </a:xfrm>
            <a:prstGeom prst="rect">
              <a:avLst/>
            </a:prstGeom>
          </p:spPr>
        </p:pic>
      </p:grpSp>
      <p:grpSp>
        <p:nvGrpSpPr>
          <p:cNvPr id="26" name="Group 25"/>
          <p:cNvGrpSpPr/>
          <p:nvPr/>
        </p:nvGrpSpPr>
        <p:grpSpPr>
          <a:xfrm>
            <a:off x="8748744" y="1686095"/>
            <a:ext cx="2286496" cy="2321238"/>
            <a:chOff x="8703024" y="1758201"/>
            <a:chExt cx="2286496" cy="2321238"/>
          </a:xfrm>
        </p:grpSpPr>
        <p:sp>
          <p:nvSpPr>
            <p:cNvPr id="27" name="Oval 26"/>
            <p:cNvSpPr/>
            <p:nvPr/>
          </p:nvSpPr>
          <p:spPr bwMode="ltGray">
            <a:xfrm>
              <a:off x="8714928" y="1804847"/>
              <a:ext cx="2274592" cy="227459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p>
          </p:txBody>
        </p:sp>
        <p:pic>
          <p:nvPicPr>
            <p:cNvPr id="28" name="Picture 27"/>
            <p:cNvPicPr>
              <a:picLocks noChangeAspect="1"/>
            </p:cNvPicPr>
            <p:nvPr/>
          </p:nvPicPr>
          <p:blipFill>
            <a:blip r:embed="rId4" cstate="print">
              <a:alphaModFix amt="70000"/>
              <a:grayscl/>
              <a:extLst>
                <a:ext uri="{28A0092B-C50C-407E-A947-70E740481C1C}">
                  <a14:useLocalDpi xmlns:a14="http://schemas.microsoft.com/office/drawing/2010/main" val="0"/>
                </a:ext>
              </a:extLst>
            </a:blip>
            <a:stretch>
              <a:fillRect/>
            </a:stretch>
          </p:blipFill>
          <p:spPr>
            <a:xfrm>
              <a:off x="8703024" y="1758201"/>
              <a:ext cx="2286000" cy="2285999"/>
            </a:xfrm>
            <a:prstGeom prst="rect">
              <a:avLst/>
            </a:prstGeom>
            <a:noFill/>
          </p:spPr>
        </p:pic>
      </p:grpSp>
    </p:spTree>
    <p:extLst>
      <p:ext uri="{BB962C8B-B14F-4D97-AF65-F5344CB8AC3E}">
        <p14:creationId xmlns:p14="http://schemas.microsoft.com/office/powerpoint/2010/main" val="41301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xit" presetSubtype="8" fill="hold" grpId="1" nodeType="with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xit" presetSubtype="8" fill="hold" grpId="1" nodeType="withEffect">
                                  <p:stCondLst>
                                    <p:cond delay="0"/>
                                  </p:stCondLst>
                                  <p:childTnLst>
                                    <p:animEffect transition="out" filter="wipe(left)">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ítulo 1"/>
          <p:cNvSpPr>
            <a:spLocks noGrp="1"/>
          </p:cNvSpPr>
          <p:nvPr>
            <p:ph type="title"/>
          </p:nvPr>
        </p:nvSpPr>
        <p:spPr>
          <a:xfrm>
            <a:off x="573000" y="534001"/>
            <a:ext cx="10969943" cy="852364"/>
          </a:xfrm>
        </p:spPr>
        <p:txBody>
          <a:bodyPr>
            <a:noAutofit/>
          </a:bodyPr>
          <a:lstStyle/>
          <a:p>
            <a:pPr defTabSz="1244489" fontAlgn="base">
              <a:spcAft>
                <a:spcPct val="0"/>
              </a:spcAft>
            </a:pPr>
            <a:r>
              <a:rPr lang="en-GB" sz="2667" dirty="0"/>
              <a:t>CRA Framework – Structured Approach for Advisors</a:t>
            </a:r>
            <a:endParaRPr lang="en-US" sz="2667" dirty="0"/>
          </a:p>
        </p:txBody>
      </p:sp>
      <p:sp>
        <p:nvSpPr>
          <p:cNvPr id="51" name="Round Single Corner Rectangle 74"/>
          <p:cNvSpPr/>
          <p:nvPr/>
        </p:nvSpPr>
        <p:spPr>
          <a:xfrm rot="10800000" flipH="1">
            <a:off x="3942307" y="5698362"/>
            <a:ext cx="4735196" cy="456558"/>
          </a:xfrm>
          <a:prstGeom prst="rect">
            <a:avLst/>
          </a:prstGeom>
          <a:noFill/>
          <a:ln w="19050" cap="flat" cmpd="sng" algn="ctr">
            <a:noFill/>
            <a:prstDash val="solid"/>
          </a:ln>
          <a:effectLst/>
        </p:spPr>
        <p:txBody>
          <a:bodyPr rtlCol="0" anchor="ctr"/>
          <a:lstStyle/>
          <a:p>
            <a:pPr algn="ctr">
              <a:defRPr/>
            </a:pPr>
            <a:endParaRPr lang="en-US" sz="300" kern="0" dirty="0">
              <a:solidFill>
                <a:prstClr val="white"/>
              </a:solidFill>
            </a:endParaRPr>
          </a:p>
        </p:txBody>
      </p:sp>
      <p:sp>
        <p:nvSpPr>
          <p:cNvPr id="56" name="Isosceles Triangle 55"/>
          <p:cNvSpPr/>
          <p:nvPr/>
        </p:nvSpPr>
        <p:spPr bwMode="ltGray">
          <a:xfrm>
            <a:off x="3659829" y="1323909"/>
            <a:ext cx="4903765" cy="4842891"/>
          </a:xfrm>
          <a:prstGeom prst="triangl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solidFill>
                <a:prstClr val="white"/>
              </a:solidFill>
            </a:endParaRPr>
          </a:p>
        </p:txBody>
      </p:sp>
      <p:cxnSp>
        <p:nvCxnSpPr>
          <p:cNvPr id="57" name="Straight Connector 56"/>
          <p:cNvCxnSpPr/>
          <p:nvPr/>
        </p:nvCxnSpPr>
        <p:spPr>
          <a:xfrm>
            <a:off x="5334680" y="2649345"/>
            <a:ext cx="15152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091156" y="3055174"/>
            <a:ext cx="20519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20574" y="3461003"/>
            <a:ext cx="25254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617636" y="3866832"/>
            <a:ext cx="29989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47054" y="4272661"/>
            <a:ext cx="34724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853430" y="5844016"/>
            <a:ext cx="4516566" cy="261610"/>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Physical Security (PS)</a:t>
            </a:r>
            <a:endParaRPr lang="en-US" sz="1100" b="1" dirty="0">
              <a:solidFill>
                <a:prstClr val="white"/>
              </a:solidFill>
            </a:endParaRPr>
          </a:p>
        </p:txBody>
      </p:sp>
      <p:sp>
        <p:nvSpPr>
          <p:cNvPr id="63" name="Rectangle 62"/>
          <p:cNvSpPr/>
          <p:nvPr/>
        </p:nvSpPr>
        <p:spPr>
          <a:xfrm>
            <a:off x="5006834" y="3032357"/>
            <a:ext cx="2209758" cy="430887"/>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Security Resilient</a:t>
            </a:r>
            <a:br>
              <a:rPr lang="en-GB" sz="1100" b="1" dirty="0">
                <a:solidFill>
                  <a:prstClr val="white"/>
                </a:solidFill>
              </a:rPr>
            </a:br>
            <a:r>
              <a:rPr lang="en-GB" sz="1100" b="1" dirty="0">
                <a:solidFill>
                  <a:prstClr val="white"/>
                </a:solidFill>
              </a:rPr>
              <a:t>Architecture (SRA)</a:t>
            </a:r>
            <a:endParaRPr lang="en-US" sz="1100" b="1" dirty="0">
              <a:solidFill>
                <a:prstClr val="white"/>
              </a:solidFill>
            </a:endParaRPr>
          </a:p>
        </p:txBody>
      </p:sp>
      <p:sp>
        <p:nvSpPr>
          <p:cNvPr id="64" name="Rectangle 63"/>
          <p:cNvSpPr/>
          <p:nvPr/>
        </p:nvSpPr>
        <p:spPr>
          <a:xfrm>
            <a:off x="4154534" y="3939573"/>
            <a:ext cx="3914358" cy="261610"/>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Cyber </a:t>
            </a:r>
            <a:r>
              <a:rPr lang="en-US" sz="1100" b="1" dirty="0">
                <a:solidFill>
                  <a:prstClr val="white"/>
                </a:solidFill>
              </a:rPr>
              <a:t>Defense</a:t>
            </a:r>
            <a:r>
              <a:rPr lang="en-GB" sz="1100" b="1" dirty="0">
                <a:solidFill>
                  <a:prstClr val="white"/>
                </a:solidFill>
              </a:rPr>
              <a:t> (CD)</a:t>
            </a:r>
            <a:endParaRPr lang="en-US" sz="1100" b="1" dirty="0">
              <a:solidFill>
                <a:prstClr val="white"/>
              </a:solidFill>
            </a:endParaRPr>
          </a:p>
        </p:txBody>
      </p:sp>
      <p:cxnSp>
        <p:nvCxnSpPr>
          <p:cNvPr id="65" name="Straight Connector 64"/>
          <p:cNvCxnSpPr/>
          <p:nvPr/>
        </p:nvCxnSpPr>
        <p:spPr>
          <a:xfrm>
            <a:off x="6111778" y="4681170"/>
            <a:ext cx="0" cy="6763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58712" y="4683675"/>
            <a:ext cx="0" cy="6763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164843" y="4678497"/>
            <a:ext cx="0" cy="6763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120369" y="4690106"/>
            <a:ext cx="1177369" cy="656590"/>
          </a:xfrm>
          <a:prstGeom prst="rect">
            <a:avLst/>
          </a:prstGeom>
        </p:spPr>
        <p:txBody>
          <a:bodyPr wrap="square" anchor="ctr" anchorCtr="0">
            <a:spAutoFit/>
          </a:bodyPr>
          <a:lstStyle/>
          <a:p>
            <a:pPr algn="ctr" defTabSz="1244489" fontAlgn="base">
              <a:lnSpc>
                <a:spcPts val="1100"/>
              </a:lnSpc>
              <a:spcBef>
                <a:spcPct val="0"/>
              </a:spcBef>
              <a:spcAft>
                <a:spcPct val="0"/>
              </a:spcAft>
            </a:pPr>
            <a:r>
              <a:rPr lang="en-GB" sz="1100" b="1" dirty="0">
                <a:solidFill>
                  <a:prstClr val="white"/>
                </a:solidFill>
              </a:rPr>
              <a:t>Identity &amp; Access Management (IAM)</a:t>
            </a:r>
            <a:endParaRPr lang="en-US" sz="1100" b="1" dirty="0">
              <a:solidFill>
                <a:prstClr val="white"/>
              </a:solidFill>
            </a:endParaRPr>
          </a:p>
        </p:txBody>
      </p:sp>
      <p:sp>
        <p:nvSpPr>
          <p:cNvPr id="69" name="Rectangle 68"/>
          <p:cNvSpPr/>
          <p:nvPr/>
        </p:nvSpPr>
        <p:spPr>
          <a:xfrm>
            <a:off x="5091156" y="4743610"/>
            <a:ext cx="1093009" cy="600164"/>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Infrastructure &amp; Endpoint Security (IES)</a:t>
            </a:r>
            <a:endParaRPr lang="en-US" sz="1100" b="1" dirty="0">
              <a:solidFill>
                <a:prstClr val="white"/>
              </a:solidFill>
            </a:endParaRPr>
          </a:p>
        </p:txBody>
      </p:sp>
      <p:sp>
        <p:nvSpPr>
          <p:cNvPr id="70" name="Rectangle 69"/>
          <p:cNvSpPr/>
          <p:nvPr/>
        </p:nvSpPr>
        <p:spPr>
          <a:xfrm>
            <a:off x="6038196" y="4830832"/>
            <a:ext cx="1093009" cy="430887"/>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Applications Security (AS)</a:t>
            </a:r>
            <a:endParaRPr lang="en-US" sz="1100" b="1" dirty="0">
              <a:solidFill>
                <a:prstClr val="white"/>
              </a:solidFill>
            </a:endParaRPr>
          </a:p>
        </p:txBody>
      </p:sp>
      <p:sp>
        <p:nvSpPr>
          <p:cNvPr id="71" name="Rectangle 70"/>
          <p:cNvSpPr/>
          <p:nvPr/>
        </p:nvSpPr>
        <p:spPr>
          <a:xfrm>
            <a:off x="7008968" y="4734764"/>
            <a:ext cx="1093009" cy="600164"/>
          </a:xfrm>
          <a:prstGeom prst="rect">
            <a:avLst/>
          </a:prstGeom>
        </p:spPr>
        <p:txBody>
          <a:bodyPr wrap="square" lIns="72000">
            <a:spAutoFit/>
          </a:bodyPr>
          <a:lstStyle/>
          <a:p>
            <a:pPr algn="ctr" defTabSz="1244489" fontAlgn="base">
              <a:spcBef>
                <a:spcPct val="0"/>
              </a:spcBef>
              <a:spcAft>
                <a:spcPct val="0"/>
              </a:spcAft>
            </a:pPr>
            <a:r>
              <a:rPr lang="en-GB" sz="1100" b="1" dirty="0">
                <a:solidFill>
                  <a:prstClr val="white"/>
                </a:solidFill>
              </a:rPr>
              <a:t>Data Protection &amp; Privacy (DPP)</a:t>
            </a:r>
            <a:endParaRPr lang="en-US" sz="1100" b="1" dirty="0">
              <a:solidFill>
                <a:prstClr val="white"/>
              </a:solidFill>
            </a:endParaRPr>
          </a:p>
        </p:txBody>
      </p:sp>
      <p:sp>
        <p:nvSpPr>
          <p:cNvPr id="72" name="Rectangle 71"/>
          <p:cNvSpPr/>
          <p:nvPr/>
        </p:nvSpPr>
        <p:spPr>
          <a:xfrm>
            <a:off x="3853430" y="5445480"/>
            <a:ext cx="4516566" cy="261610"/>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Converged Security (CS)</a:t>
            </a:r>
            <a:endParaRPr lang="en-US" sz="1100" b="1" dirty="0">
              <a:solidFill>
                <a:prstClr val="white"/>
              </a:solidFill>
            </a:endParaRPr>
          </a:p>
        </p:txBody>
      </p:sp>
      <p:sp>
        <p:nvSpPr>
          <p:cNvPr id="73" name="Rectangle 72"/>
          <p:cNvSpPr/>
          <p:nvPr/>
        </p:nvSpPr>
        <p:spPr>
          <a:xfrm>
            <a:off x="5057847" y="2626483"/>
            <a:ext cx="2107731" cy="430887"/>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Risk &amp; Compliance Management (RCM)</a:t>
            </a:r>
            <a:endParaRPr lang="en-US" sz="1100" b="1" dirty="0">
              <a:solidFill>
                <a:prstClr val="white"/>
              </a:solidFill>
            </a:endParaRPr>
          </a:p>
        </p:txBody>
      </p:sp>
      <p:sp>
        <p:nvSpPr>
          <p:cNvPr id="74" name="Rectangle 73"/>
          <p:cNvSpPr/>
          <p:nvPr/>
        </p:nvSpPr>
        <p:spPr>
          <a:xfrm>
            <a:off x="4455639" y="3533699"/>
            <a:ext cx="3312148" cy="261610"/>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Resilient Workforce (RW)</a:t>
            </a:r>
            <a:endParaRPr lang="en-US" sz="1100" b="1" dirty="0">
              <a:solidFill>
                <a:prstClr val="white"/>
              </a:solidFill>
            </a:endParaRPr>
          </a:p>
        </p:txBody>
      </p:sp>
      <p:sp>
        <p:nvSpPr>
          <p:cNvPr id="75" name="Rectangle 74"/>
          <p:cNvSpPr/>
          <p:nvPr/>
        </p:nvSpPr>
        <p:spPr>
          <a:xfrm>
            <a:off x="3853430" y="4345447"/>
            <a:ext cx="4516566" cy="261610"/>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Security Orchestration (SO)</a:t>
            </a:r>
            <a:endParaRPr lang="en-US" sz="1100" b="1" dirty="0">
              <a:solidFill>
                <a:prstClr val="white"/>
              </a:solidFill>
            </a:endParaRPr>
          </a:p>
        </p:txBody>
      </p:sp>
      <p:cxnSp>
        <p:nvCxnSpPr>
          <p:cNvPr id="76" name="Straight Connector 75"/>
          <p:cNvCxnSpPr/>
          <p:nvPr/>
        </p:nvCxnSpPr>
        <p:spPr>
          <a:xfrm>
            <a:off x="4144117" y="4678489"/>
            <a:ext cx="39459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73535" y="5354871"/>
            <a:ext cx="44195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355635" y="1869801"/>
            <a:ext cx="1505523" cy="769441"/>
          </a:xfrm>
          <a:prstGeom prst="rect">
            <a:avLst/>
          </a:prstGeom>
        </p:spPr>
        <p:txBody>
          <a:bodyPr wrap="square">
            <a:spAutoFit/>
          </a:bodyPr>
          <a:lstStyle/>
          <a:p>
            <a:pPr algn="ctr" defTabSz="1244489" fontAlgn="base">
              <a:spcBef>
                <a:spcPct val="0"/>
              </a:spcBef>
              <a:spcAft>
                <a:spcPct val="0"/>
              </a:spcAft>
            </a:pPr>
            <a:r>
              <a:rPr lang="en-GB" sz="1100" b="1" dirty="0">
                <a:solidFill>
                  <a:prstClr val="white"/>
                </a:solidFill>
              </a:rPr>
              <a:t>Strategy,</a:t>
            </a:r>
          </a:p>
          <a:p>
            <a:pPr algn="ctr" defTabSz="1244489" fontAlgn="base">
              <a:spcBef>
                <a:spcPct val="0"/>
              </a:spcBef>
              <a:spcAft>
                <a:spcPct val="0"/>
              </a:spcAft>
            </a:pPr>
            <a:r>
              <a:rPr lang="en-US" sz="1100" b="1" dirty="0">
                <a:solidFill>
                  <a:prstClr val="white"/>
                </a:solidFill>
              </a:rPr>
              <a:t>Leadership</a:t>
            </a:r>
          </a:p>
          <a:p>
            <a:pPr algn="ctr" defTabSz="1244489" fontAlgn="base">
              <a:spcBef>
                <a:spcPct val="0"/>
              </a:spcBef>
              <a:spcAft>
                <a:spcPct val="0"/>
              </a:spcAft>
            </a:pPr>
            <a:r>
              <a:rPr lang="en-US" sz="1100" b="1" dirty="0">
                <a:solidFill>
                  <a:prstClr val="white"/>
                </a:solidFill>
              </a:rPr>
              <a:t>&amp; Governance (</a:t>
            </a:r>
            <a:r>
              <a:rPr lang="en-GB" sz="1100" b="1" dirty="0">
                <a:solidFill>
                  <a:prstClr val="white"/>
                </a:solidFill>
              </a:rPr>
              <a:t>SLG)</a:t>
            </a:r>
            <a:endParaRPr lang="en-US" sz="1100" b="1" dirty="0">
              <a:solidFill>
                <a:prstClr val="white"/>
              </a:solidFill>
            </a:endParaRPr>
          </a:p>
        </p:txBody>
      </p:sp>
      <p:cxnSp>
        <p:nvCxnSpPr>
          <p:cNvPr id="79" name="Straight Connector 78"/>
          <p:cNvCxnSpPr/>
          <p:nvPr/>
        </p:nvCxnSpPr>
        <p:spPr>
          <a:xfrm>
            <a:off x="3647983" y="5760700"/>
            <a:ext cx="48930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V="1">
            <a:off x="6933228" y="2255339"/>
            <a:ext cx="0" cy="598598"/>
          </a:xfrm>
          <a:prstGeom prst="straightConnector1">
            <a:avLst/>
          </a:prstGeom>
          <a:ln w="28575">
            <a:solidFill>
              <a:schemeClr val="accent5"/>
            </a:solidFill>
            <a:tailEnd type="stealth" w="sm" len="lg"/>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933228" y="1612776"/>
            <a:ext cx="4565574" cy="574924"/>
          </a:xfrm>
          <a:prstGeom prst="rect">
            <a:avLst/>
          </a:prstGeom>
          <a:ln w="25400">
            <a:solidFill>
              <a:schemeClr val="accent2"/>
            </a:solidFill>
          </a:ln>
        </p:spPr>
        <p:txBody>
          <a:bodyPr wrap="square" lIns="36000" tIns="36000" rIns="36000" bIns="36000" anchor="ctr" anchorCtr="0">
            <a:noAutofit/>
          </a:bodyPr>
          <a:lstStyle/>
          <a:p>
            <a:pPr defTabSz="1244489" fontAlgn="base">
              <a:spcBef>
                <a:spcPct val="0"/>
              </a:spcBef>
              <a:spcAft>
                <a:spcPct val="0"/>
              </a:spcAft>
            </a:pPr>
            <a:r>
              <a:rPr lang="en-GB" sz="1150" dirty="0">
                <a:solidFill>
                  <a:prstClr val="black"/>
                </a:solidFill>
              </a:rPr>
              <a:t>Processes to define, evaluate, mitigate, accept, or transfer risk and ensure compliance with regulatory and industry requirements while meeting business objectives</a:t>
            </a:r>
            <a:endParaRPr lang="en-US" sz="1150" dirty="0">
              <a:solidFill>
                <a:prstClr val="black"/>
              </a:solidFill>
            </a:endParaRPr>
          </a:p>
        </p:txBody>
      </p:sp>
      <p:sp>
        <p:nvSpPr>
          <p:cNvPr id="82" name="Rectangle 81"/>
          <p:cNvSpPr/>
          <p:nvPr/>
        </p:nvSpPr>
        <p:spPr>
          <a:xfrm>
            <a:off x="691197" y="1612798"/>
            <a:ext cx="4565574" cy="574924"/>
          </a:xfrm>
          <a:prstGeom prst="rect">
            <a:avLst/>
          </a:prstGeom>
          <a:ln w="25400">
            <a:solidFill>
              <a:schemeClr val="accent2"/>
            </a:solidFill>
          </a:ln>
        </p:spPr>
        <p:txBody>
          <a:bodyPr wrap="square" lIns="36000" tIns="36000" rIns="72000" anchor="ctr" anchorCtr="0">
            <a:noAutofit/>
          </a:bodyPr>
          <a:lstStyle/>
          <a:p>
            <a:pPr defTabSz="1244489" fontAlgn="base">
              <a:spcBef>
                <a:spcPct val="0"/>
              </a:spcBef>
              <a:spcAft>
                <a:spcPct val="0"/>
              </a:spcAft>
            </a:pPr>
            <a:r>
              <a:rPr lang="en-GB" sz="1150" dirty="0">
                <a:solidFill>
                  <a:prstClr val="black"/>
                </a:solidFill>
              </a:rPr>
              <a:t>Define a security strategic direction aligned with business objectives; outline a plan to achieve that direction; and ensure proper execution of that plan, including decision making based on risk management</a:t>
            </a:r>
            <a:endParaRPr lang="en-US" sz="1150" dirty="0">
              <a:solidFill>
                <a:prstClr val="black"/>
              </a:solidFill>
            </a:endParaRPr>
          </a:p>
        </p:txBody>
      </p:sp>
      <p:sp>
        <p:nvSpPr>
          <p:cNvPr id="85" name="Rectangle 84"/>
          <p:cNvSpPr/>
          <p:nvPr/>
        </p:nvSpPr>
        <p:spPr>
          <a:xfrm>
            <a:off x="691197" y="2418927"/>
            <a:ext cx="4163127"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GB" sz="1150" dirty="0">
                <a:solidFill>
                  <a:prstClr val="black"/>
                </a:solidFill>
              </a:rPr>
              <a:t>Translation of business strategies into effective security solutions through principles, models, capabilities and patterns</a:t>
            </a:r>
            <a:endParaRPr lang="en-US" sz="1150" dirty="0">
              <a:solidFill>
                <a:prstClr val="black"/>
              </a:solidFill>
            </a:endParaRPr>
          </a:p>
        </p:txBody>
      </p:sp>
      <p:cxnSp>
        <p:nvCxnSpPr>
          <p:cNvPr id="128" name="Straight Arrow Connector 127"/>
          <p:cNvCxnSpPr>
            <a:cxnSpLocks/>
          </p:cNvCxnSpPr>
          <p:nvPr/>
        </p:nvCxnSpPr>
        <p:spPr>
          <a:xfrm flipV="1">
            <a:off x="7335251" y="2914811"/>
            <a:ext cx="1987" cy="744019"/>
          </a:xfrm>
          <a:prstGeom prst="straightConnector1">
            <a:avLst/>
          </a:prstGeom>
          <a:ln w="28575">
            <a:solidFill>
              <a:schemeClr val="accent5"/>
            </a:solidFill>
            <a:tailEnd type="stealth" w="sm" len="lg"/>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7335250" y="2418909"/>
            <a:ext cx="4163551"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GB" sz="1150" dirty="0">
                <a:solidFill>
                  <a:prstClr val="black"/>
                </a:solidFill>
              </a:rPr>
              <a:t>Capabilities necessary to create a security-conscious culture and manage internal security knowledge</a:t>
            </a:r>
            <a:endParaRPr lang="en-US" sz="1150" dirty="0">
              <a:solidFill>
                <a:prstClr val="black"/>
              </a:solidFill>
            </a:endParaRPr>
          </a:p>
        </p:txBody>
      </p:sp>
      <p:sp>
        <p:nvSpPr>
          <p:cNvPr id="130" name="Rectangle 129"/>
          <p:cNvSpPr/>
          <p:nvPr/>
        </p:nvSpPr>
        <p:spPr>
          <a:xfrm>
            <a:off x="691197" y="3083828"/>
            <a:ext cx="3764063"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GB" sz="1150" dirty="0">
                <a:solidFill>
                  <a:prstClr val="black"/>
                </a:solidFill>
              </a:rPr>
              <a:t>Security monitoring, incident management and breach response</a:t>
            </a:r>
            <a:endParaRPr lang="en-US" sz="1150" dirty="0">
              <a:solidFill>
                <a:prstClr val="black"/>
              </a:solidFill>
            </a:endParaRPr>
          </a:p>
        </p:txBody>
      </p:sp>
      <p:sp>
        <p:nvSpPr>
          <p:cNvPr id="131" name="Rectangle 130"/>
          <p:cNvSpPr/>
          <p:nvPr/>
        </p:nvSpPr>
        <p:spPr>
          <a:xfrm>
            <a:off x="691197" y="5219760"/>
            <a:ext cx="2959168"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Integration of Information Technology (IT) and Operational Technology (OT) security</a:t>
            </a:r>
          </a:p>
        </p:txBody>
      </p:sp>
      <p:sp>
        <p:nvSpPr>
          <p:cNvPr id="132" name="Rectangle 131"/>
          <p:cNvSpPr/>
          <p:nvPr/>
        </p:nvSpPr>
        <p:spPr>
          <a:xfrm>
            <a:off x="8037383" y="3748721"/>
            <a:ext cx="3462827" cy="574924"/>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Data classification, data security modeling and protection to prevent loss, modification, or misuse </a:t>
            </a:r>
          </a:p>
        </p:txBody>
      </p:sp>
      <p:cxnSp>
        <p:nvCxnSpPr>
          <p:cNvPr id="133" name="Straight Arrow Connector 132"/>
          <p:cNvCxnSpPr>
            <a:cxnSpLocks/>
          </p:cNvCxnSpPr>
          <p:nvPr/>
        </p:nvCxnSpPr>
        <p:spPr>
          <a:xfrm flipH="1" flipV="1">
            <a:off x="8037383" y="4385939"/>
            <a:ext cx="2933" cy="676382"/>
          </a:xfrm>
          <a:prstGeom prst="straightConnector1">
            <a:avLst/>
          </a:prstGeom>
          <a:ln w="28575">
            <a:solidFill>
              <a:schemeClr val="accent3"/>
            </a:solidFill>
            <a:tailEnd type="stealth" w="sm" len="lg"/>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7737056" y="3083814"/>
            <a:ext cx="3763751"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Operational security processes, including management and measurement</a:t>
            </a:r>
          </a:p>
        </p:txBody>
      </p:sp>
      <p:cxnSp>
        <p:nvCxnSpPr>
          <p:cNvPr id="135" name="Straight Arrow Connector 134"/>
          <p:cNvCxnSpPr>
            <a:cxnSpLocks/>
          </p:cNvCxnSpPr>
          <p:nvPr/>
        </p:nvCxnSpPr>
        <p:spPr>
          <a:xfrm flipH="1">
            <a:off x="7729747" y="3594573"/>
            <a:ext cx="7308" cy="845477"/>
          </a:xfrm>
          <a:prstGeom prst="straightConnector1">
            <a:avLst/>
          </a:prstGeom>
          <a:ln w="28575">
            <a:solidFill>
              <a:schemeClr val="accent4"/>
            </a:solidFill>
            <a:headEnd type="stealth" w="sm" len="lg"/>
            <a:tailEnd type="none" w="sm" len="lg"/>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691197" y="3748731"/>
            <a:ext cx="3381907" cy="574924"/>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Management of identities and access controls to meet compliance, operational, and security requirements</a:t>
            </a:r>
          </a:p>
        </p:txBody>
      </p:sp>
      <p:sp>
        <p:nvSpPr>
          <p:cNvPr id="137" name="Rectangle 136"/>
          <p:cNvSpPr/>
          <p:nvPr/>
        </p:nvSpPr>
        <p:spPr>
          <a:xfrm>
            <a:off x="8308727" y="4554853"/>
            <a:ext cx="3191218"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Development and maintenance of software to meet security requirements</a:t>
            </a:r>
          </a:p>
        </p:txBody>
      </p:sp>
      <p:sp>
        <p:nvSpPr>
          <p:cNvPr id="138" name="Rectangle 137"/>
          <p:cNvSpPr/>
          <p:nvPr/>
        </p:nvSpPr>
        <p:spPr>
          <a:xfrm>
            <a:off x="8537500" y="5219760"/>
            <a:ext cx="2960337"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Protect assets from environmental, accidental or deliberate physical threats</a:t>
            </a:r>
          </a:p>
        </p:txBody>
      </p:sp>
      <p:cxnSp>
        <p:nvCxnSpPr>
          <p:cNvPr id="139" name="Straight Arrow Connector 138"/>
          <p:cNvCxnSpPr>
            <a:cxnSpLocks/>
          </p:cNvCxnSpPr>
          <p:nvPr/>
        </p:nvCxnSpPr>
        <p:spPr>
          <a:xfrm flipV="1">
            <a:off x="8537500" y="5693106"/>
            <a:ext cx="0" cy="338191"/>
          </a:xfrm>
          <a:prstGeom prst="straightConnector1">
            <a:avLst/>
          </a:prstGeom>
          <a:ln w="28575">
            <a:solidFill>
              <a:schemeClr val="accent3"/>
            </a:solidFill>
            <a:tailEnd type="stealth" w="sm" len="lg"/>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691197" y="4554858"/>
            <a:ext cx="3192520" cy="433697"/>
          </a:xfrm>
          <a:prstGeom prst="rect">
            <a:avLst/>
          </a:prstGeom>
          <a:ln w="25400">
            <a:solidFill>
              <a:schemeClr val="accent2"/>
            </a:solidFill>
          </a:ln>
        </p:spPr>
        <p:txBody>
          <a:bodyPr wrap="square" lIns="36000" rIns="36000" anchor="ctr" anchorCtr="0">
            <a:noAutofit/>
          </a:bodyPr>
          <a:lstStyle/>
          <a:p>
            <a:pPr defTabSz="1244489" fontAlgn="base">
              <a:spcBef>
                <a:spcPct val="0"/>
              </a:spcBef>
              <a:spcAft>
                <a:spcPct val="0"/>
              </a:spcAft>
            </a:pPr>
            <a:r>
              <a:rPr lang="en-US" sz="1150" dirty="0">
                <a:solidFill>
                  <a:prstClr val="black"/>
                </a:solidFill>
              </a:rPr>
              <a:t>Automated rule enforcement, threat detection, and prevention at infrastructure and endpoint</a:t>
            </a:r>
          </a:p>
        </p:txBody>
      </p:sp>
      <p:cxnSp>
        <p:nvCxnSpPr>
          <p:cNvPr id="141" name="Elbow Connector 140"/>
          <p:cNvCxnSpPr/>
          <p:nvPr/>
        </p:nvCxnSpPr>
        <p:spPr>
          <a:xfrm rot="10800000">
            <a:off x="5313193" y="1931238"/>
            <a:ext cx="325570" cy="236733"/>
          </a:xfrm>
          <a:prstGeom prst="bentConnector3">
            <a:avLst>
              <a:gd name="adj1" fmla="val -348"/>
            </a:avLst>
          </a:prstGeom>
          <a:ln w="28575">
            <a:solidFill>
              <a:schemeClr val="accent5"/>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rot="16200000" flipV="1">
            <a:off x="4733389" y="2817673"/>
            <a:ext cx="574923" cy="230085"/>
          </a:xfrm>
          <a:prstGeom prst="bentConnector3">
            <a:avLst>
              <a:gd name="adj1" fmla="val 100088"/>
            </a:avLst>
          </a:prstGeom>
          <a:ln w="28575">
            <a:solidFill>
              <a:schemeClr val="accent5"/>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rot="10800000">
            <a:off x="4514002" y="3298082"/>
            <a:ext cx="152186" cy="811657"/>
          </a:xfrm>
          <a:prstGeom prst="bentConnector3">
            <a:avLst>
              <a:gd name="adj1" fmla="val -2478"/>
            </a:avLst>
          </a:prstGeom>
          <a:ln w="28575">
            <a:solidFill>
              <a:schemeClr val="accent4"/>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44" name="Elbow Connector 143"/>
          <p:cNvCxnSpPr/>
          <p:nvPr/>
        </p:nvCxnSpPr>
        <p:spPr>
          <a:xfrm flipV="1">
            <a:off x="6585999" y="5054533"/>
            <a:ext cx="1724773" cy="270552"/>
          </a:xfrm>
          <a:prstGeom prst="bentConnector3">
            <a:avLst>
              <a:gd name="adj1" fmla="val 100050"/>
            </a:avLst>
          </a:prstGeom>
          <a:ln w="28575">
            <a:solidFill>
              <a:schemeClr val="accent3"/>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10800000">
            <a:off x="3942309" y="4750161"/>
            <a:ext cx="1652431" cy="574924"/>
          </a:xfrm>
          <a:prstGeom prst="bentConnector3">
            <a:avLst>
              <a:gd name="adj1" fmla="val 90499"/>
            </a:avLst>
          </a:prstGeom>
          <a:ln w="28575">
            <a:solidFill>
              <a:schemeClr val="accent3"/>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rot="16200000" flipV="1">
            <a:off x="3757013" y="4401997"/>
            <a:ext cx="879296" cy="152186"/>
          </a:xfrm>
          <a:prstGeom prst="bentConnector2">
            <a:avLst/>
          </a:prstGeom>
          <a:ln w="28575">
            <a:solidFill>
              <a:schemeClr val="accent3"/>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a:off x="3707024" y="5422690"/>
            <a:ext cx="235284" cy="169096"/>
          </a:xfrm>
          <a:prstGeom prst="bentConnector3">
            <a:avLst>
              <a:gd name="adj1" fmla="val 2927"/>
            </a:avLst>
          </a:prstGeom>
          <a:ln w="28575">
            <a:solidFill>
              <a:schemeClr val="accent3"/>
            </a:solidFill>
            <a:tailEnd type="stealth" w="sm" len="lg"/>
          </a:ln>
        </p:spPr>
        <p:style>
          <a:lnRef idx="1">
            <a:schemeClr val="accent1"/>
          </a:lnRef>
          <a:fillRef idx="0">
            <a:schemeClr val="accent1"/>
          </a:fillRef>
          <a:effectRef idx="0">
            <a:schemeClr val="accent1"/>
          </a:effectRef>
          <a:fontRef idx="minor">
            <a:schemeClr val="tx1"/>
          </a:fontRef>
        </p:style>
      </p:cxnSp>
      <p:sp>
        <p:nvSpPr>
          <p:cNvPr id="83" name="Isosceles Triangle 82"/>
          <p:cNvSpPr>
            <a:spLocks noChangeAspect="1"/>
          </p:cNvSpPr>
          <p:nvPr/>
        </p:nvSpPr>
        <p:spPr bwMode="ltGray">
          <a:xfrm>
            <a:off x="4813536" y="1263000"/>
            <a:ext cx="2596354" cy="2586000"/>
          </a:xfrm>
          <a:prstGeom prst="triangle">
            <a:avLst/>
          </a:prstGeom>
          <a:noFill/>
          <a:ln w="444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solidFill>
                <a:prstClr val="white"/>
              </a:solidFill>
            </a:endParaRPr>
          </a:p>
        </p:txBody>
      </p:sp>
      <p:sp>
        <p:nvSpPr>
          <p:cNvPr id="84" name="Trapezoid 83"/>
          <p:cNvSpPr>
            <a:spLocks/>
          </p:cNvSpPr>
          <p:nvPr/>
        </p:nvSpPr>
        <p:spPr bwMode="ltGray">
          <a:xfrm>
            <a:off x="4413000" y="3886306"/>
            <a:ext cx="3399000" cy="762000"/>
          </a:xfrm>
          <a:prstGeom prst="trapezoid">
            <a:avLst>
              <a:gd name="adj" fmla="val 50168"/>
            </a:avLst>
          </a:prstGeom>
          <a:noFill/>
          <a:ln w="444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dirty="0">
              <a:solidFill>
                <a:prstClr val="white"/>
              </a:solidFill>
            </a:endParaRPr>
          </a:p>
        </p:txBody>
      </p:sp>
      <p:sp>
        <p:nvSpPr>
          <p:cNvPr id="86" name="Trapezoid 85"/>
          <p:cNvSpPr/>
          <p:nvPr/>
        </p:nvSpPr>
        <p:spPr bwMode="ltGray">
          <a:xfrm>
            <a:off x="3636000" y="4689000"/>
            <a:ext cx="4951323" cy="1494668"/>
          </a:xfrm>
          <a:prstGeom prst="trapezoid">
            <a:avLst>
              <a:gd name="adj" fmla="val 50491"/>
            </a:avLst>
          </a:prstGeom>
          <a:noFill/>
          <a:ln w="444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880" b="1" dirty="0">
              <a:solidFill>
                <a:schemeClr val="tx1"/>
              </a:solidFill>
            </a:endParaRPr>
          </a:p>
        </p:txBody>
      </p:sp>
    </p:spTree>
    <p:extLst>
      <p:ext uri="{BB962C8B-B14F-4D97-AF65-F5344CB8AC3E}">
        <p14:creationId xmlns:p14="http://schemas.microsoft.com/office/powerpoint/2010/main" val="290842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33136"/>
            <a:ext cx="11430000" cy="445519"/>
          </a:xfrm>
        </p:spPr>
        <p:txBody>
          <a:bodyPr>
            <a:noAutofit/>
          </a:bodyPr>
          <a:lstStyle/>
          <a:p>
            <a:r>
              <a:rPr lang="en-US" dirty="0"/>
              <a:t>Solve security challenges with integrated set of services</a:t>
            </a:r>
            <a:endParaRPr lang="en-GB" dirty="0"/>
          </a:p>
        </p:txBody>
      </p:sp>
      <p:cxnSp>
        <p:nvCxnSpPr>
          <p:cNvPr id="57" name="Straight Connector 56"/>
          <p:cNvCxnSpPr/>
          <p:nvPr/>
        </p:nvCxnSpPr>
        <p:spPr>
          <a:xfrm>
            <a:off x="7775597" y="2506760"/>
            <a:ext cx="4074367" cy="0"/>
          </a:xfrm>
          <a:prstGeom prst="line">
            <a:avLst/>
          </a:prstGeom>
          <a:noFill/>
          <a:ln w="38100" cmpd="sng">
            <a:solidFill>
              <a:schemeClr val="tx1"/>
            </a:solidFill>
            <a:prstDash val="solid"/>
          </a:ln>
        </p:spPr>
      </p:cxnSp>
      <p:cxnSp>
        <p:nvCxnSpPr>
          <p:cNvPr id="58" name="Straight Connector 57"/>
          <p:cNvCxnSpPr/>
          <p:nvPr/>
        </p:nvCxnSpPr>
        <p:spPr>
          <a:xfrm>
            <a:off x="8091219" y="4110285"/>
            <a:ext cx="3672413" cy="2206"/>
          </a:xfrm>
          <a:prstGeom prst="line">
            <a:avLst/>
          </a:prstGeom>
          <a:noFill/>
          <a:ln w="38100" cmpd="sng">
            <a:solidFill>
              <a:schemeClr val="tx1"/>
            </a:solidFill>
            <a:prstDash val="solid"/>
          </a:ln>
        </p:spPr>
      </p:cxnSp>
      <p:cxnSp>
        <p:nvCxnSpPr>
          <p:cNvPr id="59" name="Straight Connector 58"/>
          <p:cNvCxnSpPr/>
          <p:nvPr/>
        </p:nvCxnSpPr>
        <p:spPr>
          <a:xfrm flipV="1">
            <a:off x="7545838" y="4878166"/>
            <a:ext cx="4217794" cy="11334"/>
          </a:xfrm>
          <a:prstGeom prst="line">
            <a:avLst/>
          </a:prstGeom>
          <a:noFill/>
          <a:ln w="38100" cmpd="sng">
            <a:solidFill>
              <a:schemeClr val="tx1"/>
            </a:solidFill>
            <a:prstDash val="solid"/>
          </a:ln>
        </p:spPr>
      </p:cxnSp>
      <p:sp>
        <p:nvSpPr>
          <p:cNvPr id="60" name="TextBox 59"/>
          <p:cNvSpPr txBox="1"/>
          <p:nvPr/>
        </p:nvSpPr>
        <p:spPr>
          <a:xfrm>
            <a:off x="8167325" y="2506760"/>
            <a:ext cx="3734326" cy="1015663"/>
          </a:xfrm>
          <a:prstGeom prst="rect">
            <a:avLst/>
          </a:prstGeom>
          <a:noFill/>
        </p:spPr>
        <p:txBody>
          <a:bodyPr wrap="square" rtlCol="0">
            <a:spAutoFit/>
          </a:bodyPr>
          <a:lstStyle/>
          <a:p>
            <a:pPr algn="r"/>
            <a:r>
              <a:rPr lang="en-US" sz="1000" b="1" dirty="0"/>
              <a:t>Intelligent Security Operations Advisory Services</a:t>
            </a:r>
          </a:p>
          <a:p>
            <a:pPr algn="r"/>
            <a:r>
              <a:rPr lang="en-US" sz="1000" b="1" dirty="0"/>
              <a:t>Incident Response Advisory Services</a:t>
            </a:r>
          </a:p>
          <a:p>
            <a:pPr algn="r"/>
            <a:r>
              <a:rPr lang="en-US" sz="1000" b="1" dirty="0"/>
              <a:t>Security Monitoring  </a:t>
            </a:r>
            <a:endParaRPr lang="en-GB" sz="1000" b="1" dirty="0"/>
          </a:p>
          <a:p>
            <a:pPr algn="r"/>
            <a:r>
              <a:rPr lang="en-US" sz="1000" b="1" dirty="0"/>
              <a:t>Managed SIEM</a:t>
            </a:r>
          </a:p>
          <a:p>
            <a:pPr algn="r"/>
            <a:r>
              <a:rPr lang="en-US" sz="1000" b="1" dirty="0"/>
              <a:t>Log Management </a:t>
            </a:r>
          </a:p>
          <a:p>
            <a:pPr algn="r"/>
            <a:r>
              <a:rPr lang="en-US" sz="1000" b="1" dirty="0"/>
              <a:t>Deep/Dark Web Monitoring </a:t>
            </a:r>
          </a:p>
        </p:txBody>
      </p:sp>
      <p:sp>
        <p:nvSpPr>
          <p:cNvPr id="61" name="TextBox 60"/>
          <p:cNvSpPr txBox="1"/>
          <p:nvPr/>
        </p:nvSpPr>
        <p:spPr>
          <a:xfrm>
            <a:off x="8591816" y="4111712"/>
            <a:ext cx="3212283" cy="553998"/>
          </a:xfrm>
          <a:prstGeom prst="rect">
            <a:avLst/>
          </a:prstGeom>
          <a:noFill/>
        </p:spPr>
        <p:txBody>
          <a:bodyPr wrap="square" rtlCol="0">
            <a:spAutoFit/>
          </a:bodyPr>
          <a:lstStyle/>
          <a:p>
            <a:pPr algn="r"/>
            <a:r>
              <a:rPr lang="en-US" sz="1000" b="1" dirty="0"/>
              <a:t>Data Protection and Privacy Advisory Services</a:t>
            </a:r>
          </a:p>
          <a:p>
            <a:pPr algn="r"/>
            <a:r>
              <a:rPr lang="en-US" sz="1000" b="1" dirty="0"/>
              <a:t>Data Loss Prevention</a:t>
            </a:r>
          </a:p>
          <a:p>
            <a:pPr algn="r"/>
            <a:r>
              <a:rPr lang="en-US" sz="1000" b="1" dirty="0"/>
              <a:t>Managed PKI</a:t>
            </a:r>
          </a:p>
        </p:txBody>
      </p:sp>
      <p:sp>
        <p:nvSpPr>
          <p:cNvPr id="62" name="TextBox 61"/>
          <p:cNvSpPr txBox="1"/>
          <p:nvPr/>
        </p:nvSpPr>
        <p:spPr>
          <a:xfrm>
            <a:off x="8191500" y="4899024"/>
            <a:ext cx="3599488" cy="1477328"/>
          </a:xfrm>
          <a:prstGeom prst="rect">
            <a:avLst/>
          </a:prstGeom>
          <a:noFill/>
        </p:spPr>
        <p:txBody>
          <a:bodyPr wrap="square" rtlCol="0">
            <a:spAutoFit/>
          </a:bodyPr>
          <a:lstStyle/>
          <a:p>
            <a:pPr algn="r"/>
            <a:r>
              <a:rPr lang="en-US" sz="1000" b="1" dirty="0"/>
              <a:t>Infrastructure and Endpoint Security Advisory Services </a:t>
            </a:r>
          </a:p>
          <a:p>
            <a:pPr algn="r"/>
            <a:r>
              <a:rPr lang="en-US" sz="1000" b="1" dirty="0"/>
              <a:t>Managed Endpoint Threat Detection &amp; Response</a:t>
            </a:r>
          </a:p>
          <a:p>
            <a:pPr algn="r"/>
            <a:r>
              <a:rPr lang="en-US" sz="1000" b="1" dirty="0"/>
              <a:t>Managed Endpoint Protection</a:t>
            </a:r>
          </a:p>
          <a:p>
            <a:pPr algn="r"/>
            <a:r>
              <a:rPr lang="en-US" sz="1000" b="1" dirty="0"/>
              <a:t>Managed Advanced Threat Protection</a:t>
            </a:r>
          </a:p>
          <a:p>
            <a:pPr algn="r"/>
            <a:r>
              <a:rPr lang="en-US" sz="1000" b="1" dirty="0"/>
              <a:t>Managed Firewall</a:t>
            </a:r>
          </a:p>
          <a:p>
            <a:pPr algn="r"/>
            <a:r>
              <a:rPr lang="en-US" sz="1000" b="1" dirty="0"/>
              <a:t>Managed Network IDS/IPS</a:t>
            </a:r>
          </a:p>
          <a:p>
            <a:pPr algn="r"/>
            <a:r>
              <a:rPr lang="en-US" sz="1000" b="1" dirty="0"/>
              <a:t>Managed Proxy</a:t>
            </a:r>
          </a:p>
          <a:p>
            <a:pPr algn="r"/>
            <a:r>
              <a:rPr lang="en-US" sz="1000" b="1" dirty="0"/>
              <a:t>Firewall Ruleset Assurance</a:t>
            </a:r>
          </a:p>
          <a:p>
            <a:pPr algn="r"/>
            <a:r>
              <a:rPr lang="en-US" sz="1000" b="1" dirty="0"/>
              <a:t>Distributed Denial of Service (DDoS) Protection</a:t>
            </a:r>
          </a:p>
        </p:txBody>
      </p:sp>
      <p:sp>
        <p:nvSpPr>
          <p:cNvPr id="63" name="TextBox 62"/>
          <p:cNvSpPr txBox="1"/>
          <p:nvPr/>
        </p:nvSpPr>
        <p:spPr>
          <a:xfrm>
            <a:off x="317501" y="2810445"/>
            <a:ext cx="3340775" cy="861774"/>
          </a:xfrm>
          <a:prstGeom prst="rect">
            <a:avLst/>
          </a:prstGeom>
          <a:noFill/>
        </p:spPr>
        <p:txBody>
          <a:bodyPr wrap="square" rtlCol="0">
            <a:spAutoFit/>
          </a:bodyPr>
          <a:lstStyle/>
          <a:p>
            <a:r>
              <a:rPr lang="en-US" sz="1000" b="1" dirty="0"/>
              <a:t>Cloud Security Advisory Services </a:t>
            </a:r>
          </a:p>
          <a:p>
            <a:r>
              <a:rPr lang="en-US" sz="1000" b="1" dirty="0"/>
              <a:t>Cloud Security </a:t>
            </a:r>
            <a:r>
              <a:rPr lang="en-US" sz="1000" b="1"/>
              <a:t>Monitoring </a:t>
            </a:r>
            <a:endParaRPr lang="en-US" sz="1000" b="1" dirty="0"/>
          </a:p>
          <a:p>
            <a:r>
              <a:rPr lang="en-US" sz="1000" b="1" dirty="0"/>
              <a:t>On-Demand Workload Protection</a:t>
            </a:r>
          </a:p>
          <a:p>
            <a:r>
              <a:rPr lang="en-US" sz="1000" b="1" dirty="0"/>
              <a:t>File Integrity Monitoring</a:t>
            </a:r>
          </a:p>
          <a:p>
            <a:r>
              <a:rPr lang="en-US" sz="1000" b="1" dirty="0"/>
              <a:t>Managed Cloud Access Security Broker</a:t>
            </a:r>
          </a:p>
        </p:txBody>
      </p:sp>
      <p:sp>
        <p:nvSpPr>
          <p:cNvPr id="64" name="TextBox 63"/>
          <p:cNvSpPr txBox="1"/>
          <p:nvPr/>
        </p:nvSpPr>
        <p:spPr>
          <a:xfrm>
            <a:off x="321095" y="1895979"/>
            <a:ext cx="3340775" cy="861774"/>
          </a:xfrm>
          <a:prstGeom prst="rect">
            <a:avLst/>
          </a:prstGeom>
          <a:noFill/>
        </p:spPr>
        <p:txBody>
          <a:bodyPr wrap="square" rtlCol="0">
            <a:spAutoFit/>
          </a:bodyPr>
          <a:lstStyle/>
          <a:p>
            <a:r>
              <a:rPr lang="en-US" sz="1000" b="1" dirty="0"/>
              <a:t>Security Risk Management Advisory Services</a:t>
            </a:r>
          </a:p>
          <a:p>
            <a:r>
              <a:rPr lang="en-US" sz="1000" b="1" dirty="0"/>
              <a:t>PhishEd Advisory Services</a:t>
            </a:r>
          </a:p>
          <a:p>
            <a:r>
              <a:rPr lang="en-US" sz="1000" b="1" dirty="0"/>
              <a:t>Account Security Governance</a:t>
            </a:r>
          </a:p>
          <a:p>
            <a:r>
              <a:rPr lang="en-US" sz="1000" b="1" dirty="0"/>
              <a:t>Client Security Officer</a:t>
            </a:r>
          </a:p>
          <a:p>
            <a:r>
              <a:rPr lang="en-US" sz="1000" b="1" dirty="0"/>
              <a:t>Technology Compliance</a:t>
            </a:r>
          </a:p>
        </p:txBody>
      </p:sp>
      <p:sp>
        <p:nvSpPr>
          <p:cNvPr id="65" name="TextBox 64"/>
          <p:cNvSpPr txBox="1"/>
          <p:nvPr/>
        </p:nvSpPr>
        <p:spPr>
          <a:xfrm>
            <a:off x="336671" y="3803765"/>
            <a:ext cx="3654209" cy="1015663"/>
          </a:xfrm>
          <a:prstGeom prst="rect">
            <a:avLst/>
          </a:prstGeom>
          <a:noFill/>
        </p:spPr>
        <p:txBody>
          <a:bodyPr wrap="square" rtlCol="0">
            <a:spAutoFit/>
          </a:bodyPr>
          <a:lstStyle/>
          <a:p>
            <a:r>
              <a:rPr lang="en-US" sz="1000" b="1" dirty="0"/>
              <a:t>Threat and Vulnerability Management Advisory Services</a:t>
            </a:r>
          </a:p>
          <a:p>
            <a:r>
              <a:rPr lang="en-US" sz="1000" b="1" dirty="0"/>
              <a:t>Security Testing Certification Laboratories</a:t>
            </a:r>
          </a:p>
          <a:p>
            <a:r>
              <a:rPr lang="en-US" sz="1000" b="1" dirty="0"/>
              <a:t>Vulnerability Intelligence</a:t>
            </a:r>
          </a:p>
          <a:p>
            <a:r>
              <a:rPr lang="en-US" sz="1000" b="1" dirty="0"/>
              <a:t>Vulnerability Scanning</a:t>
            </a:r>
          </a:p>
          <a:p>
            <a:r>
              <a:rPr lang="en-US" sz="1000" b="1" dirty="0"/>
              <a:t>Comprehensive Applications Threat Analysis</a:t>
            </a:r>
          </a:p>
          <a:p>
            <a:r>
              <a:rPr lang="en-US" sz="1000" b="1" dirty="0"/>
              <a:t>Applications Security </a:t>
            </a:r>
            <a:r>
              <a:rPr lang="en-US" sz="917" b="1" dirty="0"/>
              <a:t>(within Applications Offering Family)</a:t>
            </a:r>
          </a:p>
        </p:txBody>
      </p:sp>
      <p:sp>
        <p:nvSpPr>
          <p:cNvPr id="66" name="TextBox 65"/>
          <p:cNvSpPr txBox="1"/>
          <p:nvPr/>
        </p:nvSpPr>
        <p:spPr>
          <a:xfrm>
            <a:off x="305250" y="5007480"/>
            <a:ext cx="3849597" cy="1169551"/>
          </a:xfrm>
          <a:prstGeom prst="rect">
            <a:avLst/>
          </a:prstGeom>
          <a:noFill/>
        </p:spPr>
        <p:txBody>
          <a:bodyPr wrap="square" rtlCol="0">
            <a:spAutoFit/>
          </a:bodyPr>
          <a:lstStyle/>
          <a:p>
            <a:r>
              <a:rPr lang="en-US" sz="1000" b="1" dirty="0"/>
              <a:t>Identity and Access Management Advisory Services</a:t>
            </a:r>
          </a:p>
          <a:p>
            <a:r>
              <a:rPr lang="en-US" sz="1000" b="1" dirty="0"/>
              <a:t>Identity Management as-a-Service </a:t>
            </a:r>
          </a:p>
          <a:p>
            <a:r>
              <a:rPr lang="en-US" sz="1000" b="1" dirty="0"/>
              <a:t>Privileged Account Management</a:t>
            </a:r>
          </a:p>
          <a:p>
            <a:r>
              <a:rPr lang="en-US" sz="1000" b="1" dirty="0"/>
              <a:t>ConfidentID -  Biometric Authentication</a:t>
            </a:r>
          </a:p>
          <a:p>
            <a:r>
              <a:rPr lang="en-US" sz="1000" b="1" dirty="0"/>
              <a:t>Security Access </a:t>
            </a:r>
          </a:p>
          <a:p>
            <a:r>
              <a:rPr lang="en-US" sz="1000" b="1" dirty="0"/>
              <a:t>Multifactor Authentication</a:t>
            </a:r>
          </a:p>
          <a:p>
            <a:r>
              <a:rPr lang="en-US" sz="1000" b="1" dirty="0"/>
              <a:t>Authentication Broker </a:t>
            </a:r>
          </a:p>
        </p:txBody>
      </p:sp>
      <p:cxnSp>
        <p:nvCxnSpPr>
          <p:cNvPr id="67" name="Straight Connector 66"/>
          <p:cNvCxnSpPr/>
          <p:nvPr/>
        </p:nvCxnSpPr>
        <p:spPr>
          <a:xfrm>
            <a:off x="6096000" y="1301318"/>
            <a:ext cx="5729795" cy="0"/>
          </a:xfrm>
          <a:prstGeom prst="line">
            <a:avLst/>
          </a:prstGeom>
          <a:noFill/>
          <a:ln w="38100" cmpd="sng">
            <a:solidFill>
              <a:schemeClr val="tx1"/>
            </a:solidFill>
            <a:prstDash val="solid"/>
          </a:ln>
        </p:spPr>
      </p:cxnSp>
      <p:sp>
        <p:nvSpPr>
          <p:cNvPr id="68" name="TextBox 67"/>
          <p:cNvSpPr txBox="1"/>
          <p:nvPr/>
        </p:nvSpPr>
        <p:spPr>
          <a:xfrm>
            <a:off x="8145642" y="1044772"/>
            <a:ext cx="3734326" cy="1169551"/>
          </a:xfrm>
          <a:prstGeom prst="rect">
            <a:avLst/>
          </a:prstGeom>
          <a:noFill/>
        </p:spPr>
        <p:txBody>
          <a:bodyPr wrap="square" rtlCol="0">
            <a:spAutoFit/>
          </a:bodyPr>
          <a:lstStyle/>
          <a:p>
            <a:pPr algn="r"/>
            <a:r>
              <a:rPr lang="en-US" sz="1000" b="1" dirty="0"/>
              <a:t> </a:t>
            </a:r>
          </a:p>
          <a:p>
            <a:pPr algn="r"/>
            <a:endParaRPr lang="en-US" sz="1000" b="1" dirty="0"/>
          </a:p>
          <a:p>
            <a:pPr algn="r"/>
            <a:r>
              <a:rPr lang="en-US" sz="1000" b="1" dirty="0"/>
              <a:t>Cyber Maturity Review</a:t>
            </a:r>
          </a:p>
          <a:p>
            <a:pPr algn="r"/>
            <a:r>
              <a:rPr lang="en-US" sz="1000" b="1" dirty="0"/>
              <a:t>Privileged Account Security Diagnostic</a:t>
            </a:r>
          </a:p>
          <a:p>
            <a:pPr algn="r"/>
            <a:r>
              <a:rPr lang="en-US" sz="1000" b="1" dirty="0"/>
              <a:t>Advanced Compromise Assessment</a:t>
            </a:r>
          </a:p>
          <a:p>
            <a:pPr algn="r"/>
            <a:r>
              <a:rPr lang="en-US" sz="1000" b="1" dirty="0"/>
              <a:t>Cyber Attack Simulation</a:t>
            </a:r>
          </a:p>
          <a:p>
            <a:pPr algn="r"/>
            <a:r>
              <a:rPr lang="en-US" sz="1000" b="1" dirty="0"/>
              <a:t>Ransomware Diagnostic</a:t>
            </a:r>
          </a:p>
        </p:txBody>
      </p:sp>
      <p:sp>
        <p:nvSpPr>
          <p:cNvPr id="69" name="Rectangle 68"/>
          <p:cNvSpPr/>
          <p:nvPr/>
        </p:nvSpPr>
        <p:spPr>
          <a:xfrm>
            <a:off x="10167302" y="6566644"/>
            <a:ext cx="1143000" cy="205682"/>
          </a:xfrm>
          <a:prstGeom prst="rect">
            <a:avLst/>
          </a:prstGeom>
          <a:solidFill>
            <a:schemeClr val="bg1"/>
          </a:solidFill>
          <a:ln>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GB" sz="1500" b="1" dirty="0">
              <a:solidFill>
                <a:schemeClr val="tx1"/>
              </a:solidFill>
            </a:endParaRPr>
          </a:p>
        </p:txBody>
      </p:sp>
      <p:cxnSp>
        <p:nvCxnSpPr>
          <p:cNvPr id="70" name="Straight Connector 69"/>
          <p:cNvCxnSpPr/>
          <p:nvPr/>
        </p:nvCxnSpPr>
        <p:spPr>
          <a:xfrm flipV="1">
            <a:off x="336671" y="3789041"/>
            <a:ext cx="4019136" cy="2794"/>
          </a:xfrm>
          <a:prstGeom prst="line">
            <a:avLst/>
          </a:prstGeom>
          <a:noFill/>
          <a:ln w="38100" cmpd="sng">
            <a:solidFill>
              <a:schemeClr val="tx1"/>
            </a:solidFill>
            <a:prstDash val="solid"/>
          </a:ln>
        </p:spPr>
      </p:cxnSp>
      <p:cxnSp>
        <p:nvCxnSpPr>
          <p:cNvPr id="71" name="Straight Connector 70"/>
          <p:cNvCxnSpPr/>
          <p:nvPr/>
        </p:nvCxnSpPr>
        <p:spPr>
          <a:xfrm>
            <a:off x="336671" y="2810445"/>
            <a:ext cx="4199156" cy="2453"/>
          </a:xfrm>
          <a:prstGeom prst="line">
            <a:avLst/>
          </a:prstGeom>
          <a:noFill/>
          <a:ln w="38100" cmpd="sng">
            <a:solidFill>
              <a:schemeClr val="tx1"/>
            </a:solidFill>
            <a:prstDash val="solid"/>
          </a:ln>
        </p:spPr>
      </p:cxnSp>
      <p:cxnSp>
        <p:nvCxnSpPr>
          <p:cNvPr id="72" name="Straight Connector 71"/>
          <p:cNvCxnSpPr/>
          <p:nvPr/>
        </p:nvCxnSpPr>
        <p:spPr>
          <a:xfrm>
            <a:off x="336671" y="1868827"/>
            <a:ext cx="5159263" cy="0"/>
          </a:xfrm>
          <a:prstGeom prst="line">
            <a:avLst/>
          </a:prstGeom>
          <a:noFill/>
          <a:ln w="38100" cmpd="sng">
            <a:solidFill>
              <a:schemeClr val="tx1"/>
            </a:solidFill>
            <a:prstDash val="solid"/>
          </a:ln>
        </p:spPr>
      </p:cxnSp>
      <p:cxnSp>
        <p:nvCxnSpPr>
          <p:cNvPr id="73" name="Straight Connector 72"/>
          <p:cNvCxnSpPr/>
          <p:nvPr/>
        </p:nvCxnSpPr>
        <p:spPr>
          <a:xfrm>
            <a:off x="336671" y="5007479"/>
            <a:ext cx="4559196" cy="0"/>
          </a:xfrm>
          <a:prstGeom prst="line">
            <a:avLst/>
          </a:prstGeom>
          <a:noFill/>
          <a:ln w="38100" cmpd="sng">
            <a:solidFill>
              <a:schemeClr val="tx1"/>
            </a:solidFill>
            <a:prstDash val="solid"/>
          </a:ln>
        </p:spPr>
      </p:cxnSp>
      <p:pic>
        <p:nvPicPr>
          <p:cNvPr id="74" name="Picture 73"/>
          <p:cNvPicPr>
            <a:picLocks noChangeAspect="1"/>
          </p:cNvPicPr>
          <p:nvPr/>
        </p:nvPicPr>
        <p:blipFill>
          <a:blip r:embed="rId3"/>
          <a:stretch>
            <a:fillRect/>
          </a:stretch>
        </p:blipFill>
        <p:spPr>
          <a:xfrm>
            <a:off x="3873501" y="1206500"/>
            <a:ext cx="4757018" cy="4715743"/>
          </a:xfrm>
          <a:prstGeom prst="rect">
            <a:avLst/>
          </a:prstGeom>
        </p:spPr>
      </p:pic>
    </p:spTree>
    <p:extLst>
      <p:ext uri="{BB962C8B-B14F-4D97-AF65-F5344CB8AC3E}">
        <p14:creationId xmlns:p14="http://schemas.microsoft.com/office/powerpoint/2010/main" val="592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1500" y="2053166"/>
            <a:ext cx="9334500" cy="2010834"/>
          </a:xfrm>
        </p:spPr>
        <p:txBody>
          <a:bodyPr>
            <a:normAutofit/>
          </a:bodyPr>
          <a:lstStyle/>
          <a:p>
            <a:endParaRPr lang="en-GB" dirty="0" smtClean="0"/>
          </a:p>
          <a:p>
            <a:r>
              <a:rPr lang="en-GB" dirty="0" smtClean="0"/>
              <a:t>Thank you</a:t>
            </a:r>
            <a:endParaRPr lang="en-GB" dirty="0"/>
          </a:p>
        </p:txBody>
      </p:sp>
    </p:spTree>
    <p:extLst>
      <p:ext uri="{BB962C8B-B14F-4D97-AF65-F5344CB8AC3E}">
        <p14:creationId xmlns:p14="http://schemas.microsoft.com/office/powerpoint/2010/main" val="37247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2.xml><?xml version="1.0" encoding="utf-8"?>
<a:theme xmlns:a="http://schemas.openxmlformats.org/drawingml/2006/main" name="6_HPE_Standard_Metric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_Standard_Arial_16x9.potx" id="{21F84462-1C9F-438F-A772-0EBAD7B3BCD8}" vid="{077F0EBE-C80C-4B61-8BF1-0309CF31637A}"/>
    </a:ext>
  </a:extLst>
</a:theme>
</file>

<file path=ppt/theme/theme3.xml><?xml version="1.0" encoding="utf-8"?>
<a:theme xmlns:a="http://schemas.openxmlformats.org/drawingml/2006/main" name="DXC">
  <a:themeElements>
    <a:clrScheme name="DXC">
      <a:dk1>
        <a:srgbClr val="000000"/>
      </a:dk1>
      <a:lt1>
        <a:srgbClr val="FFFFFF"/>
      </a:lt1>
      <a:dk2>
        <a:srgbClr val="000000"/>
      </a:dk2>
      <a:lt2>
        <a:srgbClr val="FFFFFF"/>
      </a:lt2>
      <a:accent1>
        <a:srgbClr val="000000"/>
      </a:accent1>
      <a:accent2>
        <a:srgbClr val="666666"/>
      </a:accent2>
      <a:accent3>
        <a:srgbClr val="FFED00"/>
      </a:accent3>
      <a:accent4>
        <a:srgbClr val="64FF00"/>
      </a:accent4>
      <a:accent5>
        <a:srgbClr val="00C9FF"/>
      </a:accent5>
      <a:accent6>
        <a:srgbClr val="D9D9D9"/>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dxc_int_powerpoint_16x9_template" id="{0A550C65-A83E-C24C-B08F-DB19D25C59F5}" vid="{B712A4A5-3F4E-3D44-AEDC-22156EEF3D1F}"/>
    </a:ext>
  </a:extLst>
</a:theme>
</file>

<file path=ppt/theme/theme4.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HPE_Standard_Arial_16x9_v4</Template>
  <TotalTime>5607</TotalTime>
  <Words>919</Words>
  <Application>Microsoft Office PowerPoint</Application>
  <PresentationFormat>Widescreen</PresentationFormat>
  <Paragraphs>127</Paragraphs>
  <Slides>7</Slides>
  <Notes>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17" baseType="lpstr">
      <vt:lpstr>Arial</vt:lpstr>
      <vt:lpstr>Calibri</vt:lpstr>
      <vt:lpstr>Futura Bk</vt:lpstr>
      <vt:lpstr>Metric Bold</vt:lpstr>
      <vt:lpstr>Metric Regular</vt:lpstr>
      <vt:lpstr>Times New Roman</vt:lpstr>
      <vt:lpstr>HPE_Standard_Arial_16x9_v4</vt:lpstr>
      <vt:lpstr>6_HPE_Standard_Metric_16x9_v2</vt:lpstr>
      <vt:lpstr>DXC</vt:lpstr>
      <vt:lpstr>think-cell Slide</vt:lpstr>
      <vt:lpstr>Securing Your Digital Transformation</vt:lpstr>
      <vt:lpstr>Thrive on change</vt:lpstr>
      <vt:lpstr>Value of an integrated Security</vt:lpstr>
      <vt:lpstr>Security Operations   is differentiated by 3 main areas of capability</vt:lpstr>
      <vt:lpstr>CRA Framework – Structured Approach for Advisors</vt:lpstr>
      <vt:lpstr>Solve security challenges with integrated set of services</vt:lpstr>
      <vt:lpstr>PowerPoint Presentation</vt:lpstr>
    </vt:vector>
  </TitlesOfParts>
  <Manager>Graham Francis</Manager>
  <Company>Hewlett Packard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Central Opportunity Qualification</dc:title>
  <dc:creator>James Warnock</dc:creator>
  <cp:lastModifiedBy>jdavis62</cp:lastModifiedBy>
  <cp:revision>608</cp:revision>
  <dcterms:created xsi:type="dcterms:W3CDTF">2015-12-08T08:14:30Z</dcterms:created>
  <dcterms:modified xsi:type="dcterms:W3CDTF">2017-12-05T17:07:42Z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