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3" r:id="rId5"/>
  </p:sldMasterIdLst>
  <p:notesMasterIdLst>
    <p:notesMasterId r:id="rId28"/>
  </p:notesMasterIdLst>
  <p:handoutMasterIdLst>
    <p:handoutMasterId r:id="rId29"/>
  </p:handoutMasterIdLst>
  <p:sldIdLst>
    <p:sldId id="555" r:id="rId6"/>
    <p:sldId id="556" r:id="rId7"/>
    <p:sldId id="578" r:id="rId8"/>
    <p:sldId id="557" r:id="rId9"/>
    <p:sldId id="558" r:id="rId10"/>
    <p:sldId id="579" r:id="rId11"/>
    <p:sldId id="580" r:id="rId12"/>
    <p:sldId id="559" r:id="rId13"/>
    <p:sldId id="582" r:id="rId14"/>
    <p:sldId id="581" r:id="rId15"/>
    <p:sldId id="583" r:id="rId16"/>
    <p:sldId id="561" r:id="rId17"/>
    <p:sldId id="584" r:id="rId18"/>
    <p:sldId id="587" r:id="rId19"/>
    <p:sldId id="562" r:id="rId20"/>
    <p:sldId id="588" r:id="rId21"/>
    <p:sldId id="589" r:id="rId22"/>
    <p:sldId id="590" r:id="rId23"/>
    <p:sldId id="591" r:id="rId24"/>
    <p:sldId id="554" r:id="rId25"/>
    <p:sldId id="592" r:id="rId26"/>
    <p:sldId id="549" r:id="rId2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ECDBD7-4E1F-496D-B6F2-54A702A40D24}">
          <p14:sldIdLst/>
        </p14:section>
        <p14:section name="Untitled Section" id="{9C5F44EC-C021-494C-9E0B-7CCC8E5B1142}">
          <p14:sldIdLst>
            <p14:sldId id="555"/>
            <p14:sldId id="556"/>
            <p14:sldId id="578"/>
            <p14:sldId id="557"/>
            <p14:sldId id="558"/>
            <p14:sldId id="579"/>
            <p14:sldId id="580"/>
            <p14:sldId id="559"/>
            <p14:sldId id="582"/>
            <p14:sldId id="581"/>
            <p14:sldId id="583"/>
            <p14:sldId id="561"/>
            <p14:sldId id="584"/>
            <p14:sldId id="587"/>
            <p14:sldId id="562"/>
            <p14:sldId id="588"/>
            <p14:sldId id="589"/>
            <p14:sldId id="590"/>
            <p14:sldId id="591"/>
            <p14:sldId id="554"/>
            <p14:sldId id="592"/>
            <p14:sldId id="5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Matthews" initials="JM" lastIdx="10" clrIdx="0"/>
  <p:cmAuthor id="1" name="Hall Graham" initials="HG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50"/>
    <a:srgbClr val="005EB8"/>
    <a:srgbClr val="00BE5F"/>
    <a:srgbClr val="00D56B"/>
    <a:srgbClr val="FFB81C"/>
    <a:srgbClr val="E8F4F0"/>
    <a:srgbClr val="B78A01"/>
    <a:srgbClr val="C02050"/>
    <a:srgbClr val="FFFFFF"/>
    <a:srgbClr val="702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8" autoAdjust="0"/>
    <p:restoredTop sz="93637" autoAdjust="0"/>
  </p:normalViewPr>
  <p:slideViewPr>
    <p:cSldViewPr snapToGrid="0">
      <p:cViewPr varScale="1">
        <p:scale>
          <a:sx n="146" d="100"/>
          <a:sy n="146" d="100"/>
        </p:scale>
        <p:origin x="104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94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4765-A133-4BBE-AAB0-442DBD41A55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9907A-72EF-4AD4-9791-159CFE3DD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BA8F-77E7-4D74-8429-FEA15301A487}" type="datetimeFigureOut">
              <a:rPr lang="en-GB" smtClean="0"/>
              <a:t>07/12/2017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BD2BE-0D39-469E-8B13-E83FE0E0A2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26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38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90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1836000"/>
            <a:ext cx="9144000" cy="2556000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684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8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500000"/>
            <a:ext cx="3924008" cy="324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428000"/>
            <a:ext cx="3023318" cy="58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5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1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4060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762"/>
            <a:ext cx="9144000" cy="5144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48400"/>
            <a:ext cx="9144000" cy="129614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032000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4515966"/>
            <a:ext cx="6804000" cy="51664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74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1347614"/>
            <a:ext cx="9144000" cy="2556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347614"/>
            <a:ext cx="9144000" cy="25561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hlinkClick r:id="rId3"/>
          </p:cNvPr>
          <p:cNvSpPr txBox="1"/>
          <p:nvPr userDrawn="1"/>
        </p:nvSpPr>
        <p:spPr>
          <a:xfrm>
            <a:off x="478397" y="3341091"/>
            <a:ext cx="466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 u="none" strike="noStrik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www.digital.nhs.uk</a:t>
            </a:r>
            <a:endParaRPr lang="en-GB" sz="24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2400" b="1" kern="1200" dirty="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nhsdigital</a:t>
            </a:r>
            <a:endParaRPr lang="en-GB" sz="2400" b="1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3600"/>
              </a:lnSpc>
            </a:pP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0300 303</a:t>
            </a:r>
            <a:r>
              <a:rPr lang="en-GB" sz="24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5678</a:t>
            </a:r>
            <a:endParaRPr lang="en-GB" sz="24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35542"/>
            <a:ext cx="3671171" cy="712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5" y="1968019"/>
            <a:ext cx="387707" cy="387707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4736"/>
            <a:ext cx="1198245" cy="947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1" y="4428000"/>
            <a:ext cx="3023315" cy="58674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00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1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‹#›</a:t>
            </a:fld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2239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FB81C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8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4736"/>
            <a:ext cx="1198245" cy="9477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 dirty="0">
                <a:solidFill>
                  <a:srgbClr val="005EB8"/>
                </a:solidFill>
              </a:rPr>
              <a:t>www.digital.nhs.uk</a:t>
            </a:r>
            <a:endParaRPr lang="en-GB" sz="2400" dirty="0">
              <a:solidFill>
                <a:srgbClr val="005EB8"/>
              </a:solidFill>
            </a:endParaRPr>
          </a:p>
          <a:p>
            <a:pPr>
              <a:lnSpc>
                <a:spcPts val="3600"/>
              </a:lnSpc>
              <a:defRPr/>
            </a:pPr>
            <a:r>
              <a:rPr lang="en-GB" sz="2400" dirty="0">
                <a:solidFill>
                  <a:srgbClr val="005EB8"/>
                </a:solidFill>
              </a:rPr>
              <a:t>     </a:t>
            </a:r>
            <a:r>
              <a:rPr lang="en-GB" sz="2400" b="1" dirty="0">
                <a:solidFill>
                  <a:srgbClr val="005EB8"/>
                </a:solidFill>
              </a:rPr>
              <a:t>@nhsdigital</a:t>
            </a:r>
          </a:p>
          <a:p>
            <a:pPr>
              <a:lnSpc>
                <a:spcPts val="3600"/>
              </a:lnSpc>
            </a:pPr>
            <a:r>
              <a:rPr lang="en-GB" sz="2400" b="1" dirty="0">
                <a:solidFill>
                  <a:srgbClr val="005EB8"/>
                </a:solidFill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 dirty="0">
                <a:solidFill>
                  <a:srgbClr val="005EB8"/>
                </a:solidFill>
              </a:rPr>
              <a:t>0300 303 5678</a:t>
            </a:r>
            <a:endParaRPr lang="en-GB" sz="2400" dirty="0">
              <a:solidFill>
                <a:srgbClr val="005EB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35542"/>
            <a:ext cx="3671171" cy="712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5" y="1968019"/>
            <a:ext cx="387707" cy="3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5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/>
              <a:t>07/12/2017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2" r:id="rId2"/>
    <p:sldLayoutId id="2147483692" r:id="rId3"/>
    <p:sldLayoutId id="2147483681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07/12/2017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3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carecert@nhsdigital.nhs.uk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cybersecurity@nhs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Moving on From WannaCry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b="0" cap="all" dirty="0" smtClean="0"/>
              <a:t>Lessons and next steps</a:t>
            </a:r>
            <a:endParaRPr lang="en-GB" b="0" cap="al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Dan </a:t>
            </a:r>
            <a:r>
              <a:rPr lang="en-GB" dirty="0" smtClean="0"/>
              <a:t>Taylor</a:t>
            </a:r>
          </a:p>
          <a:p>
            <a:r>
              <a:rPr lang="en-GB" dirty="0" smtClean="0"/>
              <a:t>Director, Data Security Centre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5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Yeah, whose problem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Making decisions at a local level enables local needs to be met more flexibly. The downside is the risk that when data needs to be shared, no single person or </a:t>
            </a:r>
            <a:r>
              <a:rPr lang="en-US" dirty="0" err="1"/>
              <a:t>organisation</a:t>
            </a:r>
            <a:r>
              <a:rPr lang="en-US" dirty="0"/>
              <a:t> is accountable or has the power to manage cyber security</a:t>
            </a:r>
            <a:r>
              <a:rPr lang="en-US" dirty="0" smtClean="0"/>
              <a:t>,”</a:t>
            </a:r>
          </a:p>
          <a:p>
            <a:pPr marL="0" indent="0" algn="r">
              <a:buNone/>
            </a:pPr>
            <a:r>
              <a:rPr lang="en-US" dirty="0" smtClean="0"/>
              <a:t>Tom McDonald - NAO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2CB-C475-442B-84C1-CBFDBCB34DB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04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Lets put WannaCry to Bed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Its time to stop using WannaCry as a proper noun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We need to look at how we improve and build on lessons learned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Focus on the current and the future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We need to stop talking about WannaCry* and start talking about securing public trust and patient safety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 marL="0" indent="0" algn="r">
              <a:spcBef>
                <a:spcPts val="0"/>
              </a:spcBef>
              <a:buNone/>
            </a:pPr>
            <a:r>
              <a:rPr lang="en-GB" sz="1600" dirty="0" smtClean="0"/>
              <a:t>*lets stop talking about it after Richard has done his slot as that</a:t>
            </a:r>
            <a:r>
              <a:rPr lang="mr-IN" sz="1600" dirty="0" smtClean="0"/>
              <a:t>’</a:t>
            </a:r>
            <a:r>
              <a:rPr lang="en-GB" sz="1600" dirty="0" smtClean="0"/>
              <a:t>s probably fair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11</a:t>
            </a:fld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we learn? (</a:t>
            </a:r>
            <a:r>
              <a:rPr lang="en-GB" dirty="0" err="1" smtClean="0"/>
              <a:t>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2CB-C475-442B-84C1-CBFDBCB34DB3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5718"/>
            <a:ext cx="7614493" cy="82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627784" y="1985678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9912" y="1985678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92080" y="1985678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48264" y="1985678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3568" y="1985678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32440" y="1985678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3568" y="191367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Friday – Saturday a.m.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627784" y="191367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Saturday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779912" y="191367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Sunday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294282" y="1913670"/>
            <a:ext cx="1653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Monday - Tuesday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948264" y="1913670"/>
            <a:ext cx="1653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Tuesday - Friday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3568" y="349958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Limited Info</a:t>
            </a:r>
          </a:p>
          <a:p>
            <a:r>
              <a:rPr lang="en-GB" sz="1200" dirty="0" smtClean="0"/>
              <a:t>Comms Difficult</a:t>
            </a:r>
          </a:p>
          <a:p>
            <a:r>
              <a:rPr lang="en-GB" sz="1200" dirty="0" smtClean="0"/>
              <a:t>Resources not in play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594851" y="3497846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Understanding</a:t>
            </a:r>
          </a:p>
          <a:p>
            <a:r>
              <a:rPr lang="en-GB" sz="1200" dirty="0" smtClean="0"/>
              <a:t>Mobilisation</a:t>
            </a:r>
          </a:p>
          <a:p>
            <a:r>
              <a:rPr lang="en-GB" sz="1200" dirty="0" smtClean="0"/>
              <a:t>Coordination</a:t>
            </a:r>
          </a:p>
          <a:p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748652" y="349784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Info Shared</a:t>
            </a:r>
          </a:p>
          <a:p>
            <a:r>
              <a:rPr lang="en-GB" sz="1200" dirty="0" smtClean="0"/>
              <a:t>Mature Coordination</a:t>
            </a:r>
          </a:p>
          <a:p>
            <a:r>
              <a:rPr lang="en-GB" sz="1200" dirty="0" smtClean="0"/>
              <a:t>Resources in play</a:t>
            </a:r>
          </a:p>
          <a:p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260820" y="3497844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Expertise in Charge</a:t>
            </a:r>
          </a:p>
          <a:p>
            <a:r>
              <a:rPr lang="en-GB" sz="1200" dirty="0" smtClean="0"/>
              <a:t>Info flowing well</a:t>
            </a:r>
          </a:p>
          <a:p>
            <a:r>
              <a:rPr lang="en-GB" sz="1200" dirty="0" smtClean="0"/>
              <a:t>Processes established</a:t>
            </a:r>
          </a:p>
          <a:p>
            <a:r>
              <a:rPr lang="en-GB" sz="1200" dirty="0" smtClean="0"/>
              <a:t>Resources deployed</a:t>
            </a:r>
          </a:p>
          <a:p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876256" y="3499587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Focussed Comms</a:t>
            </a:r>
          </a:p>
          <a:p>
            <a:r>
              <a:rPr lang="en-GB" sz="1200" dirty="0" smtClean="0"/>
              <a:t>Processes Mature Resources stood down</a:t>
            </a:r>
          </a:p>
          <a:p>
            <a:endParaRPr lang="en-GB" sz="1200" dirty="0"/>
          </a:p>
        </p:txBody>
      </p:sp>
      <p:sp>
        <p:nvSpPr>
          <p:cNvPr id="3" name="Rectangle 2"/>
          <p:cNvSpPr/>
          <p:nvPr/>
        </p:nvSpPr>
        <p:spPr>
          <a:xfrm>
            <a:off x="610929" y="1072937"/>
            <a:ext cx="6265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Incident Response took too long to swing into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3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did we learn?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Incident Management</a:t>
            </a:r>
          </a:p>
          <a:p>
            <a:r>
              <a:rPr lang="en-GB" dirty="0" smtClean="0"/>
              <a:t>Peace and wartime communications need to be differently managed</a:t>
            </a:r>
          </a:p>
          <a:p>
            <a:r>
              <a:rPr lang="en-GB" dirty="0" smtClean="0"/>
              <a:t>Need to be quicker off the mark</a:t>
            </a:r>
          </a:p>
          <a:p>
            <a:r>
              <a:rPr lang="en-GB" dirty="0" smtClean="0"/>
              <a:t>Need to be more directive and prescriptive to avoid confusion</a:t>
            </a:r>
          </a:p>
          <a:p>
            <a:r>
              <a:rPr lang="en-GB" dirty="0" smtClean="0"/>
              <a:t>The central organisations need to speak in one voice</a:t>
            </a:r>
          </a:p>
          <a:p>
            <a:r>
              <a:rPr lang="en-GB" dirty="0" smtClean="0"/>
              <a:t>National processes and procedures to manage, support and bring incident to resolution quicker</a:t>
            </a:r>
          </a:p>
          <a:p>
            <a:r>
              <a:rPr lang="en-GB" dirty="0" smtClean="0"/>
              <a:t>Over reliance on email for communication</a:t>
            </a:r>
          </a:p>
          <a:p>
            <a:r>
              <a:rPr lang="en-GB" dirty="0" smtClean="0"/>
              <a:t>Need to support peer to peer knowledge sharing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13</a:t>
            </a:fld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29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are we doing?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NHSD Incident processes rewritten: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Authority to act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Quicker comms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Accuracy bar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Single Incident Playbook from NHSE/I/D and DH </a:t>
            </a:r>
            <a:r>
              <a:rPr lang="mr-IN" dirty="0" smtClean="0"/>
              <a:t>–</a:t>
            </a:r>
            <a:r>
              <a:rPr lang="en-GB" dirty="0" smtClean="0"/>
              <a:t> removing overlap and potential duplication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Multiple communications channels; new CareCERT SMS, email, forums, twitter.</a:t>
            </a:r>
          </a:p>
          <a:p>
            <a:pPr>
              <a:spcBef>
                <a:spcPts val="0"/>
              </a:spcBef>
            </a:pPr>
            <a:r>
              <a:rPr lang="en-GB" dirty="0"/>
              <a:t>NHS E/I/D Regional Leads </a:t>
            </a:r>
            <a:r>
              <a:rPr lang="en-GB" dirty="0" smtClean="0"/>
              <a:t>to </a:t>
            </a:r>
            <a:r>
              <a:rPr lang="en-GB" dirty="0"/>
              <a:t>be engaged and utilised more to support implementation of guidance and advisories in BAU and in emergencies.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Using existing platforms such as CISP to share sensitive security information with NHS partners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Ensure our services are understood, advertised and available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pPr lvl="1">
              <a:spcBef>
                <a:spcPts val="0"/>
              </a:spcBef>
            </a:pPr>
            <a:endParaRPr lang="en-GB" b="1" dirty="0" smtClean="0"/>
          </a:p>
          <a:p>
            <a:pPr lvl="1">
              <a:spcBef>
                <a:spcPts val="0"/>
              </a:spcBef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14</a:t>
            </a:fld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4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Our Response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2CB-C475-442B-84C1-CBFDBCB34DB3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9662"/>
            <a:ext cx="7614493" cy="82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627784" y="1419622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9912" y="1419622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92080" y="1419622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48264" y="1419622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3568" y="1419622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32440" y="1419622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3568" y="134761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Day 1-2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627784" y="134761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Day 2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779912" y="134761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Day 3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294282" y="1347614"/>
            <a:ext cx="1653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Day 4-5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948264" y="1347614"/>
            <a:ext cx="1653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Day 5 onwards</a:t>
            </a:r>
            <a:endParaRPr lang="en-GB" sz="1200" dirty="0"/>
          </a:p>
        </p:txBody>
      </p:sp>
      <p:sp>
        <p:nvSpPr>
          <p:cNvPr id="28" name="Right Arrow 27"/>
          <p:cNvSpPr>
            <a:spLocks noChangeAspect="1"/>
          </p:cNvSpPr>
          <p:nvPr/>
        </p:nvSpPr>
        <p:spPr>
          <a:xfrm>
            <a:off x="827584" y="2879857"/>
            <a:ext cx="792089" cy="66256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/>
              <a:t>Confusion</a:t>
            </a:r>
            <a:endParaRPr lang="en-GB" sz="700" dirty="0"/>
          </a:p>
        </p:txBody>
      </p:sp>
      <p:sp>
        <p:nvSpPr>
          <p:cNvPr id="29" name="Right Arrow 28"/>
          <p:cNvSpPr/>
          <p:nvPr/>
        </p:nvSpPr>
        <p:spPr>
          <a:xfrm>
            <a:off x="1659181" y="2857470"/>
            <a:ext cx="916349" cy="71370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Control</a:t>
            </a:r>
            <a:endParaRPr lang="en-GB" sz="1200" dirty="0"/>
          </a:p>
        </p:txBody>
      </p:sp>
      <p:sp>
        <p:nvSpPr>
          <p:cNvPr id="30" name="Right Arrow 29"/>
          <p:cNvSpPr/>
          <p:nvPr/>
        </p:nvSpPr>
        <p:spPr>
          <a:xfrm>
            <a:off x="2668258" y="2857470"/>
            <a:ext cx="1127837" cy="72008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Consolidation</a:t>
            </a:r>
            <a:endParaRPr lang="en-GB" sz="900" dirty="0"/>
          </a:p>
        </p:txBody>
      </p:sp>
      <p:sp>
        <p:nvSpPr>
          <p:cNvPr id="31" name="Right Arrow 30"/>
          <p:cNvSpPr/>
          <p:nvPr/>
        </p:nvSpPr>
        <p:spPr>
          <a:xfrm>
            <a:off x="3867032" y="2857470"/>
            <a:ext cx="917749" cy="72239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Stabilisation</a:t>
            </a:r>
            <a:endParaRPr lang="en-GB" sz="800" dirty="0"/>
          </a:p>
        </p:txBody>
      </p:sp>
      <p:sp>
        <p:nvSpPr>
          <p:cNvPr id="32" name="Right Arrow 31"/>
          <p:cNvSpPr/>
          <p:nvPr/>
        </p:nvSpPr>
        <p:spPr>
          <a:xfrm>
            <a:off x="4875144" y="2857470"/>
            <a:ext cx="1493812" cy="71746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Recovery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077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to learn as a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Patient facing services are now underpinned ever increasingly by technology</a:t>
            </a:r>
          </a:p>
          <a:p>
            <a:r>
              <a:rPr lang="en-GB" dirty="0" smtClean="0"/>
              <a:t>We need to start with honest conversations without punitive sanctions</a:t>
            </a:r>
          </a:p>
          <a:p>
            <a:r>
              <a:rPr lang="en-GB" dirty="0" smtClean="0"/>
              <a:t>There are basic security principles we need to implement quickly</a:t>
            </a:r>
          </a:p>
          <a:p>
            <a:r>
              <a:rPr lang="en-GB" dirty="0" smtClean="0"/>
              <a:t>Need to refocus security out of the shadows and align it more centrally to patient safety and public trust </a:t>
            </a:r>
          </a:p>
          <a:p>
            <a:r>
              <a:rPr lang="en-GB" dirty="0" smtClean="0"/>
              <a:t>There are tactical and strategic changes organisations need to make to secure their systems, data and boundaries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16</a:t>
            </a:fld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4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can do to help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CareCERT Advisories, continually improving</a:t>
            </a:r>
          </a:p>
          <a:p>
            <a:r>
              <a:rPr lang="en-GB" dirty="0" smtClean="0"/>
              <a:t>Enhanced monitoring, blocking 0.4% of all TN traffic, better alerting to end points</a:t>
            </a:r>
          </a:p>
          <a:p>
            <a:r>
              <a:rPr lang="en-GB" dirty="0" smtClean="0"/>
              <a:t>HSCN brings more tools and more monitoring</a:t>
            </a:r>
          </a:p>
          <a:p>
            <a:r>
              <a:rPr lang="en-GB" dirty="0" smtClean="0"/>
              <a:t>Data Security Assessments- free and available </a:t>
            </a:r>
            <a:r>
              <a:rPr lang="en-GB" dirty="0" err="1" smtClean="0"/>
              <a:t>inc</a:t>
            </a:r>
            <a:r>
              <a:rPr lang="en-GB" dirty="0" smtClean="0"/>
              <a:t> 3 days onsite support</a:t>
            </a:r>
          </a:p>
          <a:p>
            <a:r>
              <a:rPr lang="en-GB" dirty="0" smtClean="0"/>
              <a:t>Sign up to our pilots, such as Microsoft ETD</a:t>
            </a:r>
          </a:p>
          <a:p>
            <a:r>
              <a:rPr lang="en-GB" dirty="0" smtClean="0"/>
              <a:t>Call us when you need us, 24/7</a:t>
            </a:r>
            <a:r>
              <a:rPr lang="en-GB" dirty="0"/>
              <a:t>, 0300 303 5222 or contact </a:t>
            </a:r>
            <a:r>
              <a:rPr lang="en-GB" dirty="0" smtClean="0">
                <a:hlinkClick r:id="rId2"/>
              </a:rPr>
              <a:t>carecert@nhsdigital.nhs.uk</a:t>
            </a:r>
            <a:endParaRPr lang="en-GB" dirty="0" smtClean="0"/>
          </a:p>
          <a:p>
            <a:r>
              <a:rPr lang="en-GB" dirty="0" smtClean="0"/>
              <a:t>Use or knowledge repository, how to guides and policies</a:t>
            </a:r>
          </a:p>
          <a:p>
            <a:r>
              <a:rPr lang="en-GB" dirty="0" smtClean="0"/>
              <a:t>Sign up to CareCERT collect to benefit from free vulnerability scanning and notification of training opportunities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17</a:t>
            </a:fld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05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it enough though?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we leverage the buying power of the NHS better?</a:t>
            </a:r>
          </a:p>
          <a:p>
            <a:pPr lvl="1"/>
            <a:r>
              <a:rPr lang="en-GB" dirty="0" smtClean="0"/>
              <a:t>Microsoft licenses?</a:t>
            </a:r>
          </a:p>
          <a:p>
            <a:pPr lvl="1"/>
            <a:r>
              <a:rPr lang="en-GB" dirty="0" smtClean="0"/>
              <a:t>Central Monitoring of local orgs?</a:t>
            </a:r>
          </a:p>
          <a:p>
            <a:pPr lvl="1"/>
            <a:r>
              <a:rPr lang="en-GB" dirty="0" smtClean="0"/>
              <a:t>Technology? Firewalls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Should, as the NAO consider, there be one body in health responsible for security?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Tell me, feedback, </a:t>
            </a:r>
            <a:r>
              <a:rPr lang="en-GB" dirty="0" err="1" smtClean="0"/>
              <a:t>cybersecurity@nhs.net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18</a:t>
            </a:fld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91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Security &amp; Protection Toolkit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need to change the cultural approach.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Focus on improvement</a:t>
            </a:r>
          </a:p>
          <a:p>
            <a:r>
              <a:rPr lang="en-GB" dirty="0" smtClean="0"/>
              <a:t>Support organisations who are realistic</a:t>
            </a:r>
          </a:p>
          <a:p>
            <a:r>
              <a:rPr lang="en-GB" dirty="0" smtClean="0"/>
              <a:t>Reward good practice</a:t>
            </a:r>
          </a:p>
          <a:p>
            <a:r>
              <a:rPr lang="en-GB" dirty="0" smtClean="0"/>
              <a:t>Better balance between legal and data security</a:t>
            </a:r>
          </a:p>
          <a:p>
            <a:r>
              <a:rPr lang="en-GB" dirty="0" smtClean="0"/>
              <a:t>Proportionate to information use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19</a:t>
            </a:fld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9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NHS Digital </a:t>
            </a:r>
            <a:r>
              <a:rPr lang="en-GB" dirty="0"/>
              <a:t>– Data </a:t>
            </a:r>
            <a:r>
              <a:rPr lang="en-GB" dirty="0" smtClean="0"/>
              <a:t>Security Centre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6444288" cy="34359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Internally:</a:t>
            </a:r>
          </a:p>
          <a:p>
            <a:r>
              <a:rPr lang="en-GB" sz="2200" dirty="0" smtClean="0"/>
              <a:t>Secures operations in NHS Digital</a:t>
            </a:r>
          </a:p>
          <a:p>
            <a:r>
              <a:rPr lang="en-GB" sz="2200" dirty="0" smtClean="0"/>
              <a:t>Assures new and existing services in NHS Digital</a:t>
            </a:r>
          </a:p>
          <a:p>
            <a:pPr marL="0" indent="0">
              <a:buNone/>
            </a:pPr>
            <a:r>
              <a:rPr lang="en-GB" b="1" dirty="0" smtClean="0"/>
              <a:t>Externally</a:t>
            </a:r>
          </a:p>
          <a:p>
            <a:r>
              <a:rPr lang="en-GB" sz="2200" dirty="0" smtClean="0"/>
              <a:t>Delivers user led data security services for health and care</a:t>
            </a:r>
          </a:p>
          <a:p>
            <a:r>
              <a:rPr lang="en-GB" sz="2200" dirty="0" smtClean="0"/>
              <a:t>Works directly with NCSC to act as a conduit for advice, guidance and intelligence.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2CB-C475-442B-84C1-CBFDBCB34DB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3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91934-4BF6-489F-ADC9-4B322156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heading?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07269D-903B-4A8C-9884-238CBD577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Procurement started to enhance our services</a:t>
            </a:r>
          </a:p>
          <a:p>
            <a:r>
              <a:rPr lang="en-GB" dirty="0"/>
              <a:t>Takes existing CareCERT capabilities and building them into a fully-fledged </a:t>
            </a:r>
            <a:r>
              <a:rPr lang="en-GB" b="1" dirty="0"/>
              <a:t>Security Operations Centre</a:t>
            </a:r>
            <a:r>
              <a:rPr lang="en-GB" dirty="0"/>
              <a:t>.</a:t>
            </a:r>
          </a:p>
          <a:p>
            <a:r>
              <a:rPr lang="en-GB" dirty="0"/>
              <a:t>Initiated engagement with priority organisations about increasing our ability to monitor their local networks, providing them with near-real-time threat intelligence on their infrastructure.</a:t>
            </a:r>
          </a:p>
          <a:p>
            <a:r>
              <a:rPr lang="en-GB" dirty="0"/>
              <a:t>If the pilot proves valuable, the intention would be to offer this enhanced level of service out further from 18/19.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5F524A-48CE-4E8F-A879-296B5582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20</a:t>
            </a:fld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05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Take anything free that we offer, if our services need enhancing tell us.</a:t>
            </a:r>
          </a:p>
          <a:p>
            <a:r>
              <a:rPr lang="en-GB" dirty="0" smtClean="0"/>
              <a:t>If you haven’t already ensure you drive home your current position with honesty. Investment is easier (if securing funding is ever easier) if the risk is understood and impact quantified.</a:t>
            </a:r>
          </a:p>
          <a:p>
            <a:r>
              <a:rPr lang="en-GB" dirty="0" smtClean="0"/>
              <a:t>Don’t fear the next WannaCry, the next one will be different;</a:t>
            </a:r>
          </a:p>
          <a:p>
            <a:pPr lvl="1"/>
            <a:r>
              <a:rPr lang="en-GB" dirty="0" smtClean="0"/>
              <a:t>Embed basic security principles</a:t>
            </a:r>
          </a:p>
          <a:p>
            <a:pPr lvl="1"/>
            <a:r>
              <a:rPr lang="en-GB" dirty="0" smtClean="0"/>
              <a:t>Make sure BCPs include security</a:t>
            </a:r>
          </a:p>
          <a:p>
            <a:pPr lvl="1"/>
            <a:r>
              <a:rPr lang="en-GB" dirty="0" smtClean="0"/>
              <a:t>Know your weaknesses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21</a:t>
            </a:fld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3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573" y="3236357"/>
            <a:ext cx="3084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hlinkClick r:id="rId2"/>
              </a:rPr>
              <a:t>cybersecurity@nhs.net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806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000" y="699694"/>
            <a:ext cx="7164368" cy="900068"/>
          </a:xfrm>
        </p:spPr>
        <p:txBody>
          <a:bodyPr>
            <a:normAutofit/>
          </a:bodyPr>
          <a:lstStyle/>
          <a:p>
            <a:r>
              <a:rPr lang="en-GB" dirty="0" smtClean="0"/>
              <a:t>The W Word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Known threats and challenges in Health &amp; Care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1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WannaCry, simple but effective (i)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Phishing attack is quite prevalent: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2CB-C475-442B-84C1-CBFDBCB34DB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28" name="Picture 4" descr="C:\Users\data1\AppData\Local\Microsoft\Windows\Temporary Internet Files\Content.IE5\IRTWMG2Y\virus_carto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6" y="2203555"/>
            <a:ext cx="11334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ta1\AppData\Local\Microsoft\Windows\Temporary Internet Files\Content.IE5\Y4DAGI1N\newsletter-icon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89" y="2172301"/>
            <a:ext cx="1412617" cy="12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ata1\AppData\Local\Microsoft\Windows\Temporary Internet Files\Content.IE5\BNSH8DQD\User_icon_2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54" y="2043767"/>
            <a:ext cx="1536095" cy="153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ta1\AppData\Local\Microsoft\Windows\Temporary Internet Files\Content.IE5\BNSH8DQD\virus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18" y="2293557"/>
            <a:ext cx="1379390" cy="103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083912" y="2683426"/>
            <a:ext cx="4892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>
            <a:off x="4128714" y="2667797"/>
            <a:ext cx="4892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>
            <a:off x="6144938" y="2683426"/>
            <a:ext cx="4892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WannaCry, simple but effective </a:t>
            </a:r>
            <a:r>
              <a:rPr lang="en-GB" dirty="0" smtClean="0"/>
              <a:t>(ii</a:t>
            </a:r>
            <a:r>
              <a:rPr lang="en-GB" dirty="0"/>
              <a:t>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WannaCry was different, it removed the person and added a worm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2CB-C475-442B-84C1-CBFDBCB34DB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3" descr="C:\Users\data1\AppData\Local\Microsoft\Windows\Temporary Internet Files\Content.IE5\IRTWMG2Y\virus_carto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" y="2283718"/>
            <a:ext cx="871828" cy="95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data1\AppData\Local\Microsoft\Windows\Temporary Internet Files\Content.IE5\BNSH8DQD\virus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41136"/>
            <a:ext cx="1112066" cy="8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data1\AppData\Local\Microsoft\Windows\Temporary Internet Files\Content.IE5\Z2I06CUG\firewall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05" y="2952267"/>
            <a:ext cx="1352495" cy="84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643890" y="3284126"/>
            <a:ext cx="4892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11" descr="C:\Users\data1\AppData\Local\Microsoft\Windows\Temporary Internet Files\Content.IE5\9EENYKJG\book_worm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1" y="3640681"/>
            <a:ext cx="782138" cy="80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ross 9"/>
          <p:cNvSpPr>
            <a:spLocks noChangeAspect="1"/>
          </p:cNvSpPr>
          <p:nvPr/>
        </p:nvSpPr>
        <p:spPr>
          <a:xfrm>
            <a:off x="878476" y="3274259"/>
            <a:ext cx="297899" cy="297899"/>
          </a:xfrm>
          <a:prstGeom prst="plus">
            <a:avLst>
              <a:gd name="adj" fmla="val 32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3779912" y="3284126"/>
            <a:ext cx="4892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>
            <a:off x="5796136" y="2211710"/>
            <a:ext cx="4892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>
            <a:off x="5796136" y="4009769"/>
            <a:ext cx="4892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0" name="Picture 2" descr="C:\Users\data1\AppData\Local\Microsoft\Windows\Temporary Internet Files\Content.IE5\Z2I06CUG\dreamvision-green-pc-f1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6412"/>
            <a:ext cx="1011274" cy="7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36309"/>
            <a:ext cx="1841842" cy="1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5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WannaCry*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79999"/>
            <a:ext cx="7704000" cy="3544251"/>
          </a:xfrm>
        </p:spPr>
        <p:txBody>
          <a:bodyPr>
            <a:normAutofit/>
          </a:bodyPr>
          <a:lstStyle/>
          <a:p>
            <a:r>
              <a:rPr lang="en-US" dirty="0"/>
              <a:t>37 infected and locked out of devices (of which, 27 were acute trusts</a:t>
            </a:r>
            <a:r>
              <a:rPr lang="en-US" dirty="0" smtClean="0"/>
              <a:t>);</a:t>
            </a:r>
          </a:p>
          <a:p>
            <a:r>
              <a:rPr lang="en-US" dirty="0"/>
              <a:t>44 not infected but reporting disruption. For example, these trusts shut down their email and other systems as a precaution and on their own </a:t>
            </a:r>
            <a:r>
              <a:rPr lang="en-US" dirty="0" smtClean="0"/>
              <a:t>initiative;</a:t>
            </a:r>
          </a:p>
          <a:p>
            <a:r>
              <a:rPr lang="en-US" dirty="0"/>
              <a:t>A further 603 primary care and other NHS organisations were infected by WannaCry, including 595 GP </a:t>
            </a:r>
            <a:r>
              <a:rPr lang="en-US" dirty="0" smtClean="0"/>
              <a:t>practices</a:t>
            </a:r>
          </a:p>
          <a:p>
            <a:pPr marL="0" indent="0" algn="r">
              <a:buNone/>
            </a:pPr>
            <a:endParaRPr lang="en-US" sz="1200" dirty="0" smtClean="0"/>
          </a:p>
          <a:p>
            <a:pPr marL="0" indent="0" algn="r">
              <a:buNone/>
            </a:pPr>
            <a:r>
              <a:rPr lang="en-US" sz="1200" dirty="0" smtClean="0"/>
              <a:t>*NAO Investigation on WannaCry 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6</a:t>
            </a:fld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2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000" y="699694"/>
            <a:ext cx="7164368" cy="900068"/>
          </a:xfrm>
        </p:spPr>
        <p:txBody>
          <a:bodyPr>
            <a:normAutofit/>
          </a:bodyPr>
          <a:lstStyle/>
          <a:p>
            <a:r>
              <a:rPr lang="en-GB" dirty="0" smtClean="0"/>
              <a:t>Why were we surprised or unprepared?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Known threats and challenges in Health &amp; Care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2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Situational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short of 500 </a:t>
            </a:r>
            <a:r>
              <a:rPr lang="en-US" dirty="0" err="1" smtClean="0"/>
              <a:t>organisation</a:t>
            </a:r>
            <a:r>
              <a:rPr lang="en-US" dirty="0" smtClean="0"/>
              <a:t> specific notifications sent from CareCERT sent in April 2017</a:t>
            </a:r>
          </a:p>
          <a:p>
            <a:r>
              <a:rPr lang="en-US" dirty="0" smtClean="0"/>
              <a:t>2 CareCERT advisories sent in March and April; MS patch Tuesday and Shadow Brokers exploit kit</a:t>
            </a:r>
          </a:p>
          <a:p>
            <a:r>
              <a:rPr lang="en-US" dirty="0" smtClean="0"/>
              <a:t>106 organisations had undertaken Data Security Assessments with action plans in place</a:t>
            </a:r>
          </a:p>
          <a:p>
            <a:r>
              <a:rPr lang="en-US" dirty="0" smtClean="0"/>
              <a:t>Significant NHS  cyber attacks in the press, such as Barts and North </a:t>
            </a:r>
            <a:r>
              <a:rPr lang="en-US" dirty="0" err="1" smtClean="0"/>
              <a:t>Lincs</a:t>
            </a:r>
            <a:r>
              <a:rPr lang="en-US" dirty="0" smtClean="0"/>
              <a:t> and </a:t>
            </a:r>
            <a:r>
              <a:rPr lang="en-US" dirty="0" err="1" smtClean="0"/>
              <a:t>Goole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2CB-C475-442B-84C1-CBFDBCB34DB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23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why did it have such an effect?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 smtClean="0"/>
              <a:t>I probably don’t  have long enough to discuss, or the intelligence and knowledge, but I’ll have a go: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u="sng" dirty="0" smtClean="0"/>
              <a:t>I maintain </a:t>
            </a:r>
            <a:r>
              <a:rPr lang="en-GB" dirty="0" smtClean="0"/>
              <a:t>the NHS isn’t a tech org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IGT gave a false sense of security to leaders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Underfunded and misunderstood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Technology underpinning patient care under played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Competing pressures in a hugely difficult landscape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Who’s problem is it anyway?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9</a:t>
            </a:fld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44620"/>
      </p:ext>
    </p:extLst>
  </p:cSld>
  <p:clrMapOvr>
    <a:masterClrMapping/>
  </p:clrMapOvr>
</p:sld>
</file>

<file path=ppt/theme/theme1.xml><?xml version="1.0" encoding="utf-8"?>
<a:theme xmlns:a="http://schemas.openxmlformats.org/drawingml/2006/main" name="05_NHSDigital_template_Image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_NHSDigital_template_Plain_Grey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9F66CE5101F478B4048EA639DD376" ma:contentTypeVersion="7" ma:contentTypeDescription="Create a new document." ma:contentTypeScope="" ma:versionID="0fc490e321ad41134ac41e9614f75754">
  <xsd:schema xmlns:xsd="http://www.w3.org/2001/XMLSchema" xmlns:xs="http://www.w3.org/2001/XMLSchema" xmlns:p="http://schemas.microsoft.com/office/2006/metadata/properties" xmlns:ns1="http://schemas.microsoft.com/sharepoint/v3" xmlns:ns2="d06dc649-e537-40f4-a684-e69e2f8249b1" targetNamespace="http://schemas.microsoft.com/office/2006/metadata/properties" ma:root="true" ma:fieldsID="19d7bf011d14ff915675c499a97b5c6c" ns1:_="" ns2:_="">
    <xsd:import namespace="http://schemas.microsoft.com/sharepoint/v3"/>
    <xsd:import namespace="d06dc649-e537-40f4-a684-e69e2f8249b1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Sharing_x003a__x0020_Date_x002f_Person_x002f_Purpose" minOccurs="0"/>
                <xsd:element ref="ns2:Shared_x0020_externall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dc649-e537-40f4-a684-e69e2f8249b1" elementFormDefault="qualified">
    <xsd:import namespace="http://schemas.microsoft.com/office/2006/documentManagement/types"/>
    <xsd:import namespace="http://schemas.microsoft.com/office/infopath/2007/PartnerControls"/>
    <xsd:element name="Sharing_x003a__x0020_Date_x002f_Person_x002f_Purpose" ma:index="9" nillable="true" ma:displayName="Sharing: Date/Person(Org)/Purpose" ma:description="Who the document has been shared with (external to PMO), when and why." ma:internalName="Sharing_x003a__x0020_Date_x002f_Person_x002f_Purpose">
      <xsd:simpleType>
        <xsd:restriction base="dms:Note">
          <xsd:maxLength value="255"/>
        </xsd:restriction>
      </xsd:simpleType>
    </xsd:element>
    <xsd:element name="Shared_x0020_externally" ma:index="10" nillable="true" ma:displayName="Shared externally" ma:default="1" ma:internalName="Shared_x0020_externally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ing_x003a__x0020_Date_x002f_Person_x002f_Purpose xmlns="d06dc649-e537-40f4-a684-e69e2f8249b1" xsi:nil="true"/>
    <Shared_x0020_externally xmlns="d06dc649-e537-40f4-a684-e69e2f8249b1">true</Shared_x0020_externally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AB05C210-B8C2-4245-8EA5-F1DE21BF03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CB112D-9D22-4915-84D4-F23F763C23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06dc649-e537-40f4-a684-e69e2f8249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4CAE26-8A52-4833-AC24-697244F8D7AE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d06dc649-e537-40f4-a684-e69e2f8249b1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05_NHSDigital_template_Image_Blue_v1</Template>
  <TotalTime>42192</TotalTime>
  <Words>1128</Words>
  <Application>Microsoft Macintosh PowerPoint</Application>
  <PresentationFormat>On-screen Show (16:9)</PresentationFormat>
  <Paragraphs>172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Wingdings</vt:lpstr>
      <vt:lpstr>Arial</vt:lpstr>
      <vt:lpstr>05_NHSDigital_template_Image_Blue_v1</vt:lpstr>
      <vt:lpstr>01_NHSDigital_template_Plain_Grey_v1</vt:lpstr>
      <vt:lpstr>PowerPoint Presentation</vt:lpstr>
      <vt:lpstr>NHS Digital – Data Security Centre</vt:lpstr>
      <vt:lpstr>The W Word</vt:lpstr>
      <vt:lpstr>WannaCry, simple but effective (i)</vt:lpstr>
      <vt:lpstr>WannaCry, simple but effective (ii)</vt:lpstr>
      <vt:lpstr>Impact of WannaCry*</vt:lpstr>
      <vt:lpstr>Why were we surprised or unprepared?</vt:lpstr>
      <vt:lpstr>Situational Awareness</vt:lpstr>
      <vt:lpstr>So why did it have such an effect?</vt:lpstr>
      <vt:lpstr>Yeah, whose problem is it?</vt:lpstr>
      <vt:lpstr>Lets put WannaCry to Bed</vt:lpstr>
      <vt:lpstr>What did we learn? (i)</vt:lpstr>
      <vt:lpstr>So what did we learn? (ii)</vt:lpstr>
      <vt:lpstr>So what are we doing?</vt:lpstr>
      <vt:lpstr>Improving Our Response</vt:lpstr>
      <vt:lpstr>Lessons to learn as a system</vt:lpstr>
      <vt:lpstr>What we can do to help now</vt:lpstr>
      <vt:lpstr>Is it enough though?</vt:lpstr>
      <vt:lpstr>Data Security &amp; Protection Toolkit</vt:lpstr>
      <vt:lpstr>Where are we heading?</vt:lpstr>
      <vt:lpstr>Final Points</vt:lpstr>
      <vt:lpstr>PowerPoint Presentation</vt:lpstr>
    </vt:vector>
  </TitlesOfParts>
  <Company>Health &amp; Social Care Information Centre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Uttley Kerry</dc:creator>
  <cp:lastModifiedBy>Daniel Taylor</cp:lastModifiedBy>
  <cp:revision>771</cp:revision>
  <cp:lastPrinted>2014-12-18T12:02:32Z</cp:lastPrinted>
  <dcterms:created xsi:type="dcterms:W3CDTF">2016-08-05T11:37:51Z</dcterms:created>
  <dcterms:modified xsi:type="dcterms:W3CDTF">2017-12-07T07:30:08Z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0x0101006F79F66CE5101F478B4048EA639DD376</vt:lpwstr>
  </property>
  <property fmtid="{D5CDD505-2E9C-101B-9397-08002B2CF9AE}" pid="3" name="hscicOrgProfessionalGroup">
    <vt:lpwstr/>
  </property>
  <property fmtid="{D5CDD505-2E9C-101B-9397-08002B2CF9AE}" pid="4" name="hscicOrgAboutUs">
    <vt:lpwstr/>
  </property>
  <property fmtid="{D5CDD505-2E9C-101B-9397-08002B2CF9AE}" pid="5" name="hscicOrgOfficeLocation">
    <vt:lpwstr/>
  </property>
  <property fmtid="{D5CDD505-2E9C-101B-9397-08002B2CF9AE}" pid="6" name="TaxCatchAll">
    <vt:lpwstr>91;#Marketing and communications|f1d3a16b-0544-4f51-866b-b180190a235d</vt:lpwstr>
  </property>
  <property fmtid="{D5CDD505-2E9C-101B-9397-08002B2CF9AE}" pid="7" name="HeaderStyleDefinitions">
    <vt:lpwstr/>
  </property>
  <property fmtid="{D5CDD505-2E9C-101B-9397-08002B2CF9AE}" pid="8" name="hscicOrgPortfolioDomain">
    <vt:lpwstr/>
  </property>
  <property fmtid="{D5CDD505-2E9C-101B-9397-08002B2CF9AE}" pid="9" name="k5f85a19a9254bc483709d4dbf407442">
    <vt:lpwstr>Marketing and communications|f1d3a16b-0544-4f51-866b-b180190a235d</vt:lpwstr>
  </property>
  <property fmtid="{D5CDD505-2E9C-101B-9397-08002B2CF9AE}" pid="10" name="hscicOrgCorporateFunction">
    <vt:lpwstr>91;#Marketing and communications|f1d3a16b-0544-4f51-866b-b180190a235d</vt:lpwstr>
  </property>
</Properties>
</file>