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8"/>
  </p:notesMasterIdLst>
  <p:handoutMasterIdLst>
    <p:handoutMasterId r:id="rId29"/>
  </p:handoutMasterIdLst>
  <p:sldIdLst>
    <p:sldId id="309" r:id="rId5"/>
    <p:sldId id="465" r:id="rId6"/>
    <p:sldId id="442" r:id="rId7"/>
    <p:sldId id="469" r:id="rId8"/>
    <p:sldId id="446" r:id="rId9"/>
    <p:sldId id="447" r:id="rId10"/>
    <p:sldId id="448" r:id="rId11"/>
    <p:sldId id="449" r:id="rId12"/>
    <p:sldId id="450" r:id="rId13"/>
    <p:sldId id="451" r:id="rId14"/>
    <p:sldId id="452" r:id="rId15"/>
    <p:sldId id="455" r:id="rId16"/>
    <p:sldId id="466" r:id="rId17"/>
    <p:sldId id="470" r:id="rId18"/>
    <p:sldId id="463" r:id="rId19"/>
    <p:sldId id="439" r:id="rId20"/>
    <p:sldId id="453" r:id="rId21"/>
    <p:sldId id="468" r:id="rId22"/>
    <p:sldId id="471" r:id="rId23"/>
    <p:sldId id="433" r:id="rId24"/>
    <p:sldId id="458" r:id="rId25"/>
    <p:sldId id="310" r:id="rId26"/>
    <p:sldId id="464" r:id="rId27"/>
  </p:sldIdLst>
  <p:sldSz cx="9144000" cy="5143500" type="screen16x9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0ECDBD7-4E1F-496D-B6F2-54A702A40D24}">
          <p14:sldIdLst>
            <p14:sldId id="309"/>
            <p14:sldId id="465"/>
            <p14:sldId id="442"/>
            <p14:sldId id="469"/>
            <p14:sldId id="446"/>
            <p14:sldId id="447"/>
            <p14:sldId id="448"/>
            <p14:sldId id="449"/>
            <p14:sldId id="450"/>
            <p14:sldId id="451"/>
            <p14:sldId id="452"/>
            <p14:sldId id="455"/>
            <p14:sldId id="466"/>
            <p14:sldId id="470"/>
            <p14:sldId id="463"/>
            <p14:sldId id="439"/>
            <p14:sldId id="453"/>
            <p14:sldId id="468"/>
            <p14:sldId id="471"/>
            <p14:sldId id="433"/>
            <p14:sldId id="458"/>
            <p14:sldId id="310"/>
            <p14:sldId id="464"/>
          </p14:sldIdLst>
        </p14:section>
        <p14:section name="Untitled Section" id="{9C5F44EC-C021-494C-9E0B-7CCC8E5B1142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050"/>
    <a:srgbClr val="FFB81C"/>
    <a:srgbClr val="FF3300"/>
    <a:srgbClr val="FFFFFF"/>
    <a:srgbClr val="C02050"/>
    <a:srgbClr val="E8F4F0"/>
    <a:srgbClr val="702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88" autoAdjust="0"/>
    <p:restoredTop sz="95827" autoAdjust="0"/>
  </p:normalViewPr>
  <p:slideViewPr>
    <p:cSldViewPr>
      <p:cViewPr>
        <p:scale>
          <a:sx n="125" d="100"/>
          <a:sy n="125" d="100"/>
        </p:scale>
        <p:origin x="972" y="4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98" d="100"/>
        <a:sy n="98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2946" y="-90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9B4765-A133-4BBE-AAB0-442DBD41A55E}" type="datetimeFigureOut">
              <a:rPr lang="en-GB" smtClean="0"/>
              <a:t>23/02/2018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B9907A-72EF-4AD4-9791-159CFE3DDF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17776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B2BA8F-77E7-4D74-8429-FEA15301A487}" type="datetimeFigureOut">
              <a:rPr lang="en-GB" smtClean="0"/>
              <a:t>23/02/2018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3BD2BE-0D39-469E-8B13-E83FE0E0A27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8269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BD2BE-0D39-469E-8B13-E83FE0E0A27D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89114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BD2BE-0D39-469E-8B13-E83FE0E0A27D}" type="slidenum">
              <a:rPr lang="en-GB" smtClean="0">
                <a:solidFill>
                  <a:prstClr val="black"/>
                </a:solidFill>
              </a:rPr>
              <a:pPr/>
              <a:t>12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8797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BD2BE-0D39-469E-8B13-E83FE0E0A27D}" type="slidenum">
              <a:rPr lang="en-GB" smtClean="0">
                <a:solidFill>
                  <a:prstClr val="black"/>
                </a:solidFill>
              </a:rPr>
              <a:pPr/>
              <a:t>13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459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hare.net/hscic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jpe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" b="23419"/>
          <a:stretch/>
        </p:blipFill>
        <p:spPr>
          <a:xfrm>
            <a:off x="0" y="1836000"/>
            <a:ext cx="9144000" cy="2556000"/>
          </a:xfrm>
          <a:prstGeom prst="rect">
            <a:avLst/>
          </a:prstGeom>
        </p:spPr>
      </p:pic>
      <p:sp>
        <p:nvSpPr>
          <p:cNvPr id="13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20000" y="684000"/>
            <a:ext cx="6660312" cy="483558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3000" b="1" spc="-40" baseline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 heading in 30pt Arial Bold</a:t>
            </a:r>
            <a:endParaRPr lang="en-GB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1188000"/>
            <a:ext cx="6660312" cy="444553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1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Subheading in 21pt Arial Bold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44008" y="4500000"/>
            <a:ext cx="3924008" cy="324000"/>
          </a:xfrm>
        </p:spPr>
        <p:txBody>
          <a:bodyPr lIns="0" tIns="0" rIns="0" bIns="0">
            <a:normAutofit/>
          </a:bodyPr>
          <a:lstStyle>
            <a:lvl1pPr marL="0" indent="0" algn="r">
              <a:buNone/>
              <a:defRPr sz="15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Presented by… in 15pt Arial Bold</a:t>
            </a:r>
            <a:endParaRPr lang="en-GB" dirty="0"/>
          </a:p>
        </p:txBody>
      </p:sp>
      <p:pic>
        <p:nvPicPr>
          <p:cNvPr id="8" name="Picture 7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211" y="253638"/>
            <a:ext cx="1198245" cy="9499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0" y="4428000"/>
            <a:ext cx="3023318" cy="586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558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936000"/>
            <a:ext cx="9144000" cy="4207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360000"/>
            <a:ext cx="7632000" cy="529568"/>
          </a:xfrm>
        </p:spPr>
        <p:txBody>
          <a:bodyPr lIns="0" tIns="0" rIns="0" bIns="0" anchor="t">
            <a:normAutofit/>
          </a:bodyPr>
          <a:lstStyle>
            <a:lvl1pPr>
              <a:defRPr sz="3000" b="1" spc="-4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Main Heading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1080000"/>
            <a:ext cx="7704000" cy="3435966"/>
          </a:xfrm>
        </p:spPr>
        <p:txBody>
          <a:bodyPr lIns="0" tIns="0" rIns="0" bIns="0"/>
          <a:lstStyle>
            <a:lvl1pPr>
              <a:defRPr sz="2400">
                <a:solidFill>
                  <a:schemeClr val="accent6"/>
                </a:solidFill>
              </a:defRPr>
            </a:lvl1pPr>
            <a:lvl2pPr>
              <a:defRPr sz="2100">
                <a:solidFill>
                  <a:schemeClr val="accent6"/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 sz="1800">
                <a:solidFill>
                  <a:schemeClr val="accent6"/>
                </a:solidFill>
              </a:defRPr>
            </a:lvl3pPr>
            <a:lvl4pPr>
              <a:defRPr sz="2100"/>
            </a:lvl4pPr>
            <a:lvl5pPr>
              <a:defRPr sz="17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00192" y="4731990"/>
            <a:ext cx="2133600" cy="273844"/>
          </a:xfrm>
        </p:spPr>
        <p:txBody>
          <a:bodyPr/>
          <a:lstStyle>
            <a:lvl1pPr>
              <a:defRPr sz="1000">
                <a:solidFill>
                  <a:schemeClr val="accent6"/>
                </a:solidFill>
              </a:defRPr>
            </a:lvl1pPr>
          </a:lstStyle>
          <a:p>
            <a:fld id="{4F2E129E-16B7-480B-972E-C025DBFD1D5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8140604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762"/>
            <a:ext cx="9144000" cy="51444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3848400"/>
            <a:ext cx="9144000" cy="1296144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4032000"/>
            <a:ext cx="6804328" cy="900068"/>
          </a:xfrm>
        </p:spPr>
        <p:txBody>
          <a:bodyPr lIns="0" tIns="0" rIns="0" bIns="0" anchor="t">
            <a:normAutofit/>
          </a:bodyPr>
          <a:lstStyle>
            <a:lvl1pPr>
              <a:defRPr sz="30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Main Heading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720000" y="4515966"/>
            <a:ext cx="6804000" cy="516647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800">
                <a:solidFill>
                  <a:schemeClr val="accent6"/>
                </a:solidFill>
              </a:defRPr>
            </a:lvl1pPr>
            <a:lvl2pPr>
              <a:defRPr sz="2600">
                <a:solidFill>
                  <a:schemeClr val="bg1"/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 sz="2200">
                <a:solidFill>
                  <a:schemeClr val="bg1"/>
                </a:solidFill>
              </a:defRPr>
            </a:lvl3pPr>
            <a:lvl4pPr>
              <a:defRPr sz="2100"/>
            </a:lvl4pPr>
            <a:lvl5pPr>
              <a:defRPr sz="1750"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00192" y="4731990"/>
            <a:ext cx="2133600" cy="273844"/>
          </a:xfrm>
        </p:spPr>
        <p:txBody>
          <a:bodyPr/>
          <a:lstStyle>
            <a:lvl1pPr>
              <a:defRPr sz="1000">
                <a:solidFill>
                  <a:schemeClr val="accent1"/>
                </a:solidFill>
              </a:defRPr>
            </a:lvl1pPr>
          </a:lstStyle>
          <a:p>
            <a:fld id="{4F2E129E-16B7-480B-972E-C025DBFD1D5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6746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" b="23419"/>
          <a:stretch/>
        </p:blipFill>
        <p:spPr>
          <a:xfrm>
            <a:off x="0" y="1347614"/>
            <a:ext cx="9144000" cy="255600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0" y="1347614"/>
            <a:ext cx="9144000" cy="2556163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hlinkClick r:id="rId3"/>
          </p:cNvPr>
          <p:cNvSpPr txBox="1"/>
          <p:nvPr userDrawn="1"/>
        </p:nvSpPr>
        <p:spPr>
          <a:xfrm>
            <a:off x="478397" y="3341091"/>
            <a:ext cx="4669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755576" y="1398235"/>
            <a:ext cx="60486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GB" sz="2400" b="1" u="none" strike="noStrike" kern="1200" dirty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www.digital.nhs.uk</a:t>
            </a:r>
            <a:endParaRPr lang="en-GB" sz="2400" kern="1200" dirty="0">
              <a:solidFill>
                <a:schemeClr val="accent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kern="1200" dirty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     </a:t>
            </a:r>
            <a:r>
              <a:rPr lang="en-GB" sz="2400" b="1" kern="1200" dirty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@</a:t>
            </a:r>
            <a:r>
              <a:rPr lang="en-GB" sz="2400" b="1" kern="1200" dirty="0" err="1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nhsdigital</a:t>
            </a:r>
            <a:endParaRPr lang="en-GB" sz="2400" b="1" kern="1200" dirty="0">
              <a:solidFill>
                <a:schemeClr val="accent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lnSpc>
                <a:spcPts val="3600"/>
              </a:lnSpc>
            </a:pPr>
            <a:r>
              <a:rPr lang="en-GB" sz="2400" b="1" kern="1200" dirty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enquiries@nhsdigital.nhs.uk</a:t>
            </a:r>
          </a:p>
          <a:p>
            <a:pPr>
              <a:lnSpc>
                <a:spcPts val="3600"/>
              </a:lnSpc>
            </a:pPr>
            <a:r>
              <a:rPr lang="en-GB" sz="2400" b="1" kern="1200" dirty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0300 303</a:t>
            </a:r>
            <a:r>
              <a:rPr lang="en-GB" sz="2400" b="1" kern="1200" baseline="0" dirty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 5678</a:t>
            </a:r>
            <a:endParaRPr lang="en-GB" sz="2400" kern="1200" dirty="0">
              <a:solidFill>
                <a:schemeClr val="accent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235542"/>
            <a:ext cx="3671171" cy="7124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925" y="1968019"/>
            <a:ext cx="387707" cy="387707"/>
          </a:xfrm>
          <a:prstGeom prst="rect">
            <a:avLst/>
          </a:prstGeom>
        </p:spPr>
      </p:pic>
      <p:pic>
        <p:nvPicPr>
          <p:cNvPr id="17" name="Picture 16"/>
          <p:cNvPicPr/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211" y="253638"/>
            <a:ext cx="1198245" cy="949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314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211" y="253638"/>
            <a:ext cx="1198245" cy="9499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0" y="4428000"/>
            <a:ext cx="3023318" cy="586741"/>
          </a:xfrm>
          <a:prstGeom prst="rect">
            <a:avLst/>
          </a:prstGeom>
        </p:spPr>
      </p:pic>
      <p:sp>
        <p:nvSpPr>
          <p:cNvPr id="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20000" y="684000"/>
            <a:ext cx="6660312" cy="483558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3000" b="1" spc="-40" baseline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 heading in 30pt Arial Bold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1188000"/>
            <a:ext cx="6660312" cy="444553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1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Subheading in 21pt Arial Bold</a:t>
            </a:r>
            <a:endParaRPr lang="en-GB" dirty="0"/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44008" y="4500000"/>
            <a:ext cx="3924008" cy="324000"/>
          </a:xfrm>
        </p:spPr>
        <p:txBody>
          <a:bodyPr lIns="0" tIns="0" rIns="0" bIns="0">
            <a:normAutofit/>
          </a:bodyPr>
          <a:lstStyle>
            <a:lvl1pPr marL="0" indent="0" algn="r">
              <a:buNone/>
              <a:defRPr sz="15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Presented by… in 15pt Arial Bold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48" b="20946"/>
          <a:stretch/>
        </p:blipFill>
        <p:spPr>
          <a:xfrm>
            <a:off x="0" y="1836000"/>
            <a:ext cx="9144000" cy="25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104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9D6EA-53C1-4056-A5B8-5AF66D913895}" type="datetime1">
              <a:rPr lang="en-GB" smtClean="0"/>
              <a:t>23/02/2018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Click to edit master footer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E129E-16B7-480B-972E-C025DBFD1D5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4456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62" r:id="rId2"/>
    <p:sldLayoutId id="2147483692" r:id="rId3"/>
    <p:sldLayoutId id="2147483681" r:id="rId4"/>
    <p:sldLayoutId id="2147483693" r:id="rId5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emf"/><Relationship Id="rId7" Type="http://schemas.openxmlformats.org/officeDocument/2006/relationships/image" Target="../media/image35.pn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emf"/><Relationship Id="rId10" Type="http://schemas.openxmlformats.org/officeDocument/2006/relationships/image" Target="../media/image38.png"/><Relationship Id="rId4" Type="http://schemas.openxmlformats.org/officeDocument/2006/relationships/image" Target="../media/image32.emf"/><Relationship Id="rId9" Type="http://schemas.openxmlformats.org/officeDocument/2006/relationships/image" Target="../media/image37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nww.dev1.ers.ncrs.nhs.uk/#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jpeg"/><Relationship Id="rId9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720000" y="555526"/>
            <a:ext cx="6660312" cy="483558"/>
          </a:xfrm>
        </p:spPr>
        <p:txBody>
          <a:bodyPr>
            <a:normAutofit/>
          </a:bodyPr>
          <a:lstStyle/>
          <a:p>
            <a:r>
              <a:rPr lang="en-GB" dirty="0"/>
              <a:t>NHS e-Referral Service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720000" y="1047077"/>
            <a:ext cx="6660312" cy="444553"/>
          </a:xfrm>
        </p:spPr>
        <p:txBody>
          <a:bodyPr>
            <a:normAutofit/>
          </a:bodyPr>
          <a:lstStyle/>
          <a:p>
            <a:r>
              <a:rPr lang="en-GB" dirty="0"/>
              <a:t>Interoperability: API Integration Update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644008" y="4500000"/>
            <a:ext cx="3924008" cy="324000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Integration Team</a:t>
            </a:r>
          </a:p>
          <a:p>
            <a:r>
              <a:rPr lang="en-GB" dirty="0"/>
              <a:t>23</a:t>
            </a:r>
            <a:r>
              <a:rPr lang="en-GB" baseline="30000" dirty="0"/>
              <a:t>rd</a:t>
            </a:r>
            <a:r>
              <a:rPr lang="en-GB" dirty="0"/>
              <a:t> February 2018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839683-E53F-4561-A92C-B737A4EB23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6256" y="1236724"/>
            <a:ext cx="1763768" cy="470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677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API Beta Project Objective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20000" y="1080000"/>
            <a:ext cx="6732320" cy="34359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Delivery of a suite of Authentication and Clinical Referral Information (CRI) APIs</a:t>
            </a:r>
          </a:p>
          <a:p>
            <a:pPr marL="0" indent="0" algn="ctr">
              <a:buNone/>
            </a:pPr>
            <a:endParaRPr lang="en-GB" sz="1100" dirty="0"/>
          </a:p>
          <a:p>
            <a:r>
              <a:rPr lang="en-GB" sz="1800" dirty="0"/>
              <a:t>log onto N3 using Smartcards, Orgs and Roles</a:t>
            </a:r>
          </a:p>
          <a:p>
            <a:r>
              <a:rPr lang="en-GB" sz="1800" dirty="0"/>
              <a:t>access Referral Status Information &amp; Attributes</a:t>
            </a:r>
          </a:p>
          <a:p>
            <a:r>
              <a:rPr lang="en-GB" sz="1800" dirty="0"/>
              <a:t>retrieve CRI in a single PDF with attachments</a:t>
            </a:r>
          </a:p>
          <a:p>
            <a:r>
              <a:rPr lang="en-GB" sz="1800" dirty="0"/>
              <a:t>provide a pilot compliance approach and management console, with live support</a:t>
            </a:r>
          </a:p>
          <a:p>
            <a:r>
              <a:rPr lang="en-GB" sz="1800" dirty="0"/>
              <a:t>advice on business and deployment benefits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1043608" y="4299941"/>
            <a:ext cx="61206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rgbClr val="003087"/>
                </a:solidFill>
              </a:rPr>
              <a:t>* CRI denotes the breath of referral content which is passed from GPs through the NHS e-Referral Service application, to providers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139702"/>
            <a:ext cx="1259739" cy="180020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41165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CRI Solution Architecture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A684-6FB9-400F-B313-F111F0F48737}" type="slidenum">
              <a:rPr lang="en-GB" smtClean="0">
                <a:solidFill>
                  <a:srgbClr val="424D58"/>
                </a:solidFill>
              </a:rPr>
              <a:pPr/>
              <a:t>11</a:t>
            </a:fld>
            <a:endParaRPr lang="en-GB" dirty="0">
              <a:solidFill>
                <a:srgbClr val="424D58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70277" y="2943510"/>
            <a:ext cx="1323033" cy="4782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85475" y="1220802"/>
            <a:ext cx="852653" cy="9776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70277" y="2552212"/>
            <a:ext cx="1323033" cy="2308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900" cap="all" dirty="0">
                <a:solidFill>
                  <a:srgbClr val="FFFFFF">
                    <a:lumMod val="95000"/>
                  </a:srgbClr>
                </a:solidFill>
                <a:latin typeface="Calibri" panose="020F0502020204030204" pitchFamily="34" charset="0"/>
              </a:rPr>
              <a:t>Internal services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15062" y="3007563"/>
            <a:ext cx="857442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900" cap="all" dirty="0">
                <a:solidFill>
                  <a:srgbClr val="FFFFFF"/>
                </a:solidFill>
                <a:latin typeface="Calibri" panose="020F0502020204030204" pitchFamily="34" charset="0"/>
              </a:rPr>
              <a:t>Business rules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218" y="2719366"/>
            <a:ext cx="1236457" cy="10806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7157" y="4320999"/>
            <a:ext cx="989290" cy="843039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 rot="5400000">
            <a:off x="511228" y="2285905"/>
            <a:ext cx="352753" cy="210223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 rot="5400000">
            <a:off x="494395" y="3899524"/>
            <a:ext cx="352753" cy="210223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 rot="16200000">
            <a:off x="924450" y="2285905"/>
            <a:ext cx="352753" cy="210223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 rot="16200000">
            <a:off x="907617" y="3899525"/>
            <a:ext cx="352753" cy="210223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>
            <a:stCxn id="23" idx="6"/>
            <a:endCxn id="25" idx="1"/>
          </p:cNvCxnSpPr>
          <p:nvPr/>
        </p:nvCxnSpPr>
        <p:spPr>
          <a:xfrm flipV="1">
            <a:off x="1406955" y="1628415"/>
            <a:ext cx="1808107" cy="1451970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23" idx="6"/>
          </p:cNvCxnSpPr>
          <p:nvPr/>
        </p:nvCxnSpPr>
        <p:spPr>
          <a:xfrm>
            <a:off x="1406955" y="3080385"/>
            <a:ext cx="1563323" cy="276873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196032" y="2763099"/>
            <a:ext cx="0" cy="1753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381004" y="2763099"/>
            <a:ext cx="0" cy="1753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575548" y="2763099"/>
            <a:ext cx="0" cy="1753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769980" y="2763099"/>
            <a:ext cx="0" cy="1753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/>
          <p:nvPr/>
        </p:nvCxnSpPr>
        <p:spPr>
          <a:xfrm>
            <a:off x="1189106" y="1480122"/>
            <a:ext cx="1929898" cy="1079307"/>
          </a:xfrm>
          <a:prstGeom prst="bentConnector3">
            <a:avLst>
              <a:gd name="adj1" fmla="val 100073"/>
            </a:avLst>
          </a:prstGeom>
          <a:ln w="190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/>
          <p:nvPr/>
        </p:nvCxnSpPr>
        <p:spPr>
          <a:xfrm rot="10800000" flipV="1">
            <a:off x="1205942" y="4259654"/>
            <a:ext cx="2440724" cy="350636"/>
          </a:xfrm>
          <a:prstGeom prst="bentConnector3">
            <a:avLst>
              <a:gd name="adj1" fmla="val -124"/>
            </a:avLst>
          </a:prstGeom>
          <a:ln w="1905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328707" y="2602388"/>
            <a:ext cx="1078248" cy="955993"/>
          </a:xfrm>
          <a:prstGeom prst="ellipse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46650" y="1899106"/>
            <a:ext cx="1078247" cy="5078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900" cap="all" dirty="0">
                <a:solidFill>
                  <a:srgbClr val="FFFFFF">
                    <a:lumMod val="95000"/>
                  </a:srgbClr>
                </a:solidFill>
                <a:latin typeface="Calibri" panose="020F0502020204030204" pitchFamily="34" charset="0"/>
              </a:rPr>
              <a:t>External Facing APIs</a:t>
            </a:r>
          </a:p>
          <a:p>
            <a:pPr algn="ctr"/>
            <a:r>
              <a:rPr lang="en-GB" sz="900" cap="all" dirty="0">
                <a:solidFill>
                  <a:srgbClr val="FFFFFF">
                    <a:lumMod val="95000"/>
                  </a:srgbClr>
                </a:solidFill>
                <a:latin typeface="Calibri" panose="020F0502020204030204" pitchFamily="34" charset="0"/>
              </a:rPr>
              <a:t>(Auth &amp; CRI)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215062" y="1512999"/>
            <a:ext cx="1109835" cy="2308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900" cap="all" dirty="0">
                <a:solidFill>
                  <a:srgbClr val="FFFFFF">
                    <a:lumMod val="95000"/>
                  </a:srgbClr>
                </a:solidFill>
                <a:latin typeface="Calibri" panose="020F0502020204030204" pitchFamily="34" charset="0"/>
              </a:rPr>
              <a:t>Security module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3461692" y="2385922"/>
            <a:ext cx="0" cy="15938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3646665" y="2385922"/>
            <a:ext cx="0" cy="15938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3811303" y="2385922"/>
            <a:ext cx="0" cy="15938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4016610" y="2385922"/>
            <a:ext cx="0" cy="15938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3769980" y="1726973"/>
            <a:ext cx="0" cy="15938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7203" y="1220802"/>
            <a:ext cx="1063337" cy="1065545"/>
          </a:xfrm>
          <a:prstGeom prst="rect">
            <a:avLst/>
          </a:prstGeom>
        </p:spPr>
      </p:pic>
      <p:cxnSp>
        <p:nvCxnSpPr>
          <p:cNvPr id="32" name="Straight Connector 31"/>
          <p:cNvCxnSpPr>
            <a:endCxn id="7" idx="1"/>
          </p:cNvCxnSpPr>
          <p:nvPr/>
        </p:nvCxnSpPr>
        <p:spPr>
          <a:xfrm flipV="1">
            <a:off x="1423788" y="2667628"/>
            <a:ext cx="1546489" cy="412756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5" idx="3"/>
            <a:endCxn id="58" idx="1"/>
          </p:cNvCxnSpPr>
          <p:nvPr/>
        </p:nvCxnSpPr>
        <p:spPr>
          <a:xfrm flipV="1">
            <a:off x="4324897" y="1621379"/>
            <a:ext cx="207340" cy="7036"/>
          </a:xfrm>
          <a:prstGeom prst="straightConnector1">
            <a:avLst/>
          </a:prstGeom>
          <a:ln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4150588" y="2760017"/>
            <a:ext cx="0" cy="1753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3957344" y="2768834"/>
            <a:ext cx="0" cy="1753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971233" y="3772580"/>
            <a:ext cx="1322077" cy="5078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900" cap="all" dirty="0">
                <a:solidFill>
                  <a:srgbClr val="FFFFFF">
                    <a:lumMod val="95000"/>
                  </a:srgbClr>
                </a:solidFill>
                <a:latin typeface="Calibri" panose="020F0502020204030204" pitchFamily="34" charset="0"/>
              </a:rPr>
              <a:t>ORGANISATIONS</a:t>
            </a:r>
          </a:p>
          <a:p>
            <a:pPr algn="ctr"/>
            <a:r>
              <a:rPr lang="en-GB" sz="900" cap="all" dirty="0">
                <a:solidFill>
                  <a:srgbClr val="FFFFFF">
                    <a:lumMod val="95000"/>
                  </a:srgbClr>
                </a:solidFill>
                <a:latin typeface="Calibri" panose="020F0502020204030204" pitchFamily="34" charset="0"/>
              </a:rPr>
              <a:t>ROLES</a:t>
            </a:r>
            <a:br>
              <a:rPr lang="en-GB" sz="900" cap="all" dirty="0">
                <a:solidFill>
                  <a:srgbClr val="FFFFFF">
                    <a:lumMod val="95000"/>
                  </a:srgbClr>
                </a:solidFill>
                <a:latin typeface="Calibri" panose="020F0502020204030204" pitchFamily="34" charset="0"/>
              </a:rPr>
            </a:br>
            <a:r>
              <a:rPr lang="en-GB" sz="900" cap="all" dirty="0">
                <a:solidFill>
                  <a:srgbClr val="FFFFFF">
                    <a:lumMod val="95000"/>
                  </a:srgbClr>
                </a:solidFill>
                <a:latin typeface="Calibri" panose="020F0502020204030204" pitchFamily="34" charset="0"/>
              </a:rPr>
              <a:t>TESTDATA</a:t>
            </a: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3579243" y="3421710"/>
            <a:ext cx="0" cy="340563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3702558" y="3421709"/>
            <a:ext cx="0" cy="340563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lbow Connector 62"/>
          <p:cNvCxnSpPr/>
          <p:nvPr/>
        </p:nvCxnSpPr>
        <p:spPr>
          <a:xfrm>
            <a:off x="5740328" y="1625197"/>
            <a:ext cx="490191" cy="0"/>
          </a:xfrm>
          <a:prstGeom prst="straightConnector1">
            <a:avLst/>
          </a:prstGeom>
          <a:ln w="190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lbow Connector 62"/>
          <p:cNvCxnSpPr/>
          <p:nvPr/>
        </p:nvCxnSpPr>
        <p:spPr>
          <a:xfrm>
            <a:off x="5921212" y="1220802"/>
            <a:ext cx="0" cy="394307"/>
          </a:xfrm>
          <a:prstGeom prst="straightConnector1">
            <a:avLst/>
          </a:prstGeom>
          <a:ln w="190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6126461" y="2658149"/>
            <a:ext cx="1109835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900" cap="all" dirty="0">
              <a:solidFill>
                <a:srgbClr val="0F0F0F"/>
              </a:solidFill>
              <a:latin typeface="Calibri" panose="020F0502020204030204" pitchFamily="34" charset="0"/>
            </a:endParaRPr>
          </a:p>
          <a:p>
            <a:pPr algn="ctr"/>
            <a:r>
              <a:rPr lang="en-GB" sz="900" cap="all" dirty="0">
                <a:solidFill>
                  <a:srgbClr val="FFFFFF"/>
                </a:solidFill>
                <a:latin typeface="Calibri" panose="020F0502020204030204" pitchFamily="34" charset="0"/>
              </a:rPr>
              <a:t>DEVELOPER </a:t>
            </a:r>
          </a:p>
          <a:p>
            <a:pPr algn="ctr"/>
            <a:r>
              <a:rPr lang="en-GB" sz="900" cap="all" dirty="0">
                <a:solidFill>
                  <a:srgbClr val="FFFFFF"/>
                </a:solidFill>
                <a:latin typeface="Calibri" panose="020F0502020204030204" pitchFamily="34" charset="0"/>
              </a:rPr>
              <a:t>ECOSYSYSTEM</a:t>
            </a:r>
          </a:p>
          <a:p>
            <a:pPr algn="ctr"/>
            <a:endParaRPr lang="en-GB" sz="900" cap="all" dirty="0">
              <a:solidFill>
                <a:srgbClr val="0F0F0F"/>
              </a:solidFill>
              <a:latin typeface="Calibri" panose="020F0502020204030204" pitchFamily="34" charset="0"/>
            </a:endParaRPr>
          </a:p>
        </p:txBody>
      </p:sp>
      <p:cxnSp>
        <p:nvCxnSpPr>
          <p:cNvPr id="43" name="Elbow Connector 62"/>
          <p:cNvCxnSpPr/>
          <p:nvPr/>
        </p:nvCxnSpPr>
        <p:spPr>
          <a:xfrm flipV="1">
            <a:off x="6681379" y="2253703"/>
            <a:ext cx="0" cy="404666"/>
          </a:xfrm>
          <a:prstGeom prst="straightConnector1">
            <a:avLst/>
          </a:prstGeom>
          <a:ln w="190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lbow Connector 62"/>
          <p:cNvCxnSpPr/>
          <p:nvPr/>
        </p:nvCxnSpPr>
        <p:spPr>
          <a:xfrm>
            <a:off x="4332183" y="2019775"/>
            <a:ext cx="1589028" cy="0"/>
          </a:xfrm>
          <a:prstGeom prst="straightConnector1">
            <a:avLst/>
          </a:prstGeom>
          <a:ln w="190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62"/>
          <p:cNvCxnSpPr/>
          <p:nvPr/>
        </p:nvCxnSpPr>
        <p:spPr>
          <a:xfrm flipV="1">
            <a:off x="5921212" y="1628638"/>
            <a:ext cx="0" cy="391137"/>
          </a:xfrm>
          <a:prstGeom prst="straightConnector1">
            <a:avLst/>
          </a:prstGeom>
          <a:ln w="190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lbow Connector 62"/>
          <p:cNvCxnSpPr/>
          <p:nvPr/>
        </p:nvCxnSpPr>
        <p:spPr>
          <a:xfrm>
            <a:off x="3769979" y="1220802"/>
            <a:ext cx="2151232" cy="0"/>
          </a:xfrm>
          <a:prstGeom prst="straightConnector1">
            <a:avLst/>
          </a:prstGeom>
          <a:ln w="190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62"/>
          <p:cNvCxnSpPr>
            <a:endCxn id="25" idx="0"/>
          </p:cNvCxnSpPr>
          <p:nvPr/>
        </p:nvCxnSpPr>
        <p:spPr>
          <a:xfrm>
            <a:off x="3769979" y="1220802"/>
            <a:ext cx="1" cy="292197"/>
          </a:xfrm>
          <a:prstGeom prst="straightConnector1">
            <a:avLst/>
          </a:prstGeom>
          <a:ln w="190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62"/>
          <p:cNvCxnSpPr/>
          <p:nvPr/>
        </p:nvCxnSpPr>
        <p:spPr>
          <a:xfrm flipH="1" flipV="1">
            <a:off x="5123305" y="1734796"/>
            <a:ext cx="3393" cy="284978"/>
          </a:xfrm>
          <a:prstGeom prst="straightConnector1">
            <a:avLst/>
          </a:prstGeom>
          <a:ln w="190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itle 1"/>
          <p:cNvSpPr txBox="1">
            <a:spLocks/>
          </p:cNvSpPr>
          <p:nvPr/>
        </p:nvSpPr>
        <p:spPr>
          <a:xfrm>
            <a:off x="4150588" y="2225627"/>
            <a:ext cx="1982302" cy="57304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000" dirty="0">
                <a:solidFill>
                  <a:srgbClr val="0F0F0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PDF WITH STATUS </a:t>
            </a:r>
          </a:p>
          <a:p>
            <a:pPr algn="ctr"/>
            <a:r>
              <a:rPr lang="en-GB" sz="1000" dirty="0">
                <a:solidFill>
                  <a:srgbClr val="0F0F0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&amp; ROUTING ATTRIBUTES</a:t>
            </a:r>
          </a:p>
        </p:txBody>
      </p:sp>
      <p:pic>
        <p:nvPicPr>
          <p:cNvPr id="54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558381"/>
            <a:ext cx="2513747" cy="1351139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6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437" y="2714406"/>
            <a:ext cx="1599373" cy="859663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035" y="3453414"/>
            <a:ext cx="673484" cy="638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5" name="Picture 2" descr="https://developer.nhs.uk/wp-content/uploads/2014/06/NHS_e-RS_Communications.g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597976"/>
            <a:ext cx="1060721" cy="1071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logo fhi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684619"/>
            <a:ext cx="746707" cy="320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TextBox 57"/>
          <p:cNvSpPr txBox="1"/>
          <p:nvPr/>
        </p:nvSpPr>
        <p:spPr>
          <a:xfrm>
            <a:off x="4532237" y="1505963"/>
            <a:ext cx="1191891" cy="2308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900" cap="all" dirty="0">
                <a:solidFill>
                  <a:srgbClr val="FFFFFF">
                    <a:lumMod val="95000"/>
                  </a:srgbClr>
                </a:solidFill>
                <a:latin typeface="Calibri" panose="020F0502020204030204" pitchFamily="34" charset="0"/>
              </a:rPr>
              <a:t>SWAGGER CONSOLE</a:t>
            </a:r>
          </a:p>
        </p:txBody>
      </p:sp>
    </p:spTree>
    <p:extLst>
      <p:ext uri="{BB962C8B-B14F-4D97-AF65-F5344CB8AC3E}">
        <p14:creationId xmlns:p14="http://schemas.microsoft.com/office/powerpoint/2010/main" val="1593934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Phase 1: Development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1080000"/>
            <a:ext cx="7704000" cy="3507974"/>
          </a:xfrm>
        </p:spPr>
        <p:txBody>
          <a:bodyPr>
            <a:normAutofit/>
          </a:bodyPr>
          <a:lstStyle/>
          <a:p>
            <a:r>
              <a:rPr lang="en-GB" dirty="0"/>
              <a:t>API Beta APIs completed in 2016</a:t>
            </a:r>
          </a:p>
          <a:p>
            <a:r>
              <a:rPr lang="en-GB" dirty="0"/>
              <a:t>delivery of 8 Security and Clinical Referral Information (CRI) API Endpoints </a:t>
            </a:r>
            <a:r>
              <a:rPr lang="en-GB" sz="1800" dirty="0"/>
              <a:t>(N3/Smartcard)</a:t>
            </a:r>
          </a:p>
          <a:p>
            <a:r>
              <a:rPr lang="en-GB" dirty="0"/>
              <a:t>ability for providers to consume CRI in an initial PDF format </a:t>
            </a:r>
            <a:r>
              <a:rPr lang="en-GB" sz="1800" dirty="0"/>
              <a:t>(Worklist, Referral Header, PDF and Attachments)</a:t>
            </a:r>
          </a:p>
          <a:p>
            <a:r>
              <a:rPr lang="en-GB" dirty="0"/>
              <a:t>early adopter prototyping and elaboration</a:t>
            </a:r>
          </a:p>
          <a:p>
            <a:r>
              <a:rPr lang="en-GB" dirty="0"/>
              <a:t>business case and benefits modelling</a:t>
            </a:r>
          </a:p>
          <a:p>
            <a:r>
              <a:rPr lang="en-GB" dirty="0"/>
              <a:t>assurance approach approved</a:t>
            </a:r>
          </a:p>
          <a:p>
            <a:endParaRPr lang="en-GB" sz="1800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6" name="Picture 2" descr="C:\Users\pade4\AppData\Local\Microsoft\Windows\Temporary Internet Files\Content.Outlook\22MYXKLK\API_Brick_v1 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078" y="3795886"/>
            <a:ext cx="1566642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26023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0062339"/>
              </p:ext>
            </p:extLst>
          </p:nvPr>
        </p:nvGraphicFramePr>
        <p:xfrm>
          <a:off x="127382" y="986696"/>
          <a:ext cx="8856984" cy="41601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42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42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42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142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2525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Released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Coming</a:t>
                      </a:r>
                      <a:r>
                        <a:rPr lang="en-GB" sz="1200" baseline="0" dirty="0"/>
                        <a:t> Next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Planned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Prioritised</a:t>
                      </a:r>
                      <a:r>
                        <a:rPr lang="en-GB" sz="1200" baseline="0" dirty="0"/>
                        <a:t> EPIC Backlog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068">
                <a:tc>
                  <a:txBody>
                    <a:bodyPr/>
                    <a:lstStyle/>
                    <a:p>
                      <a:r>
                        <a:rPr lang="en-GB" sz="1100" b="1" dirty="0"/>
                        <a:t>Authorisation</a:t>
                      </a:r>
                      <a:r>
                        <a:rPr lang="en-GB" sz="1100" b="1" baseline="0" dirty="0"/>
                        <a:t> &amp; Authentication</a:t>
                      </a:r>
                      <a:endParaRPr lang="en-GB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b="1" dirty="0"/>
                        <a:t>Service</a:t>
                      </a:r>
                      <a:r>
                        <a:rPr lang="en-GB" sz="1100" b="1" baseline="0" dirty="0"/>
                        <a:t> Search</a:t>
                      </a:r>
                      <a:endParaRPr lang="en-GB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b="1" dirty="0"/>
                        <a:t>Referral Management </a:t>
                      </a:r>
                    </a:p>
                    <a:p>
                      <a:r>
                        <a:rPr lang="en-GB" sz="1000" b="1" i="1" dirty="0"/>
                        <a:t>(Target Q3 Delivery)</a:t>
                      </a:r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900" b="1" dirty="0"/>
                        <a:t>NHS England Strategic Analysis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700" baseline="0" dirty="0"/>
                        <a:t>Strategic Review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700" baseline="0" dirty="0"/>
                        <a:t>System-to-System Authentication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GB" sz="200" baseline="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900" b="1" dirty="0"/>
                        <a:t>Product Team</a:t>
                      </a:r>
                      <a:endParaRPr lang="en-GB" sz="9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700" dirty="0"/>
                        <a:t>GP</a:t>
                      </a:r>
                      <a:r>
                        <a:rPr lang="en-GB" sz="700" baseline="0" dirty="0"/>
                        <a:t> IT Futures Requirements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700" baseline="0" dirty="0"/>
                        <a:t>GP System Research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700" dirty="0"/>
                        <a:t>Alerts and Notifications </a:t>
                      </a:r>
                      <a:endParaRPr lang="en-GB" sz="700" baseline="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700" dirty="0"/>
                        <a:t>Advice &amp; Guidance Suite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GB" sz="200" b="1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900" b="1" dirty="0"/>
                        <a:t>Integration Delivery Team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700" dirty="0"/>
                        <a:t>Develop MVP for Clinical Triage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700" dirty="0"/>
                        <a:t>CRI FHIR V2 to V3 Upgrade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700" dirty="0"/>
                        <a:t>Service Search Beta Transition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700" dirty="0"/>
                        <a:t>Referral Beta Transition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700" dirty="0"/>
                        <a:t>Clinical Triage Beta Transition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700" dirty="0"/>
                        <a:t>Unattended API Call Discovery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700" dirty="0"/>
                        <a:t>Professional </a:t>
                      </a:r>
                      <a:r>
                        <a:rPr lang="en-GB" sz="700" baseline="0" dirty="0"/>
                        <a:t>Records Standards Body (PRSB) Information Model Gap Analysis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GB" sz="2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900" b="1" dirty="0"/>
                        <a:t>Non-Roadmap Committed Backlog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+mj-lt"/>
                        <a:buNone/>
                      </a:pPr>
                      <a:r>
                        <a:rPr lang="en-GB" sz="700" baseline="0" dirty="0"/>
                        <a:t>PAS/PDS Patient Registration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+mj-lt"/>
                        <a:buNone/>
                      </a:pPr>
                      <a:r>
                        <a:rPr lang="en-GB" sz="700" baseline="0" dirty="0"/>
                        <a:t>Referral Assessment Service (RAS) APIs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+mj-lt"/>
                        <a:buNone/>
                      </a:pPr>
                      <a:r>
                        <a:rPr lang="en-GB" sz="700" baseline="0" dirty="0"/>
                        <a:t>Smartcard-less Mobile Access</a:t>
                      </a:r>
                      <a:endParaRPr lang="en-GB" sz="7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700" dirty="0"/>
                        <a:t>Dentistry</a:t>
                      </a:r>
                      <a:endParaRPr lang="en-GB" sz="700" baseline="0" dirty="0"/>
                    </a:p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+mj-lt"/>
                        <a:buNone/>
                      </a:pPr>
                      <a:r>
                        <a:rPr lang="en-GB" sz="700" dirty="0"/>
                        <a:t>Service Setup and Configuration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+mj-lt"/>
                        <a:buNone/>
                      </a:pPr>
                      <a:r>
                        <a:rPr lang="en-GB" sz="700" dirty="0"/>
                        <a:t>Patient Portal Access</a:t>
                      </a:r>
                    </a:p>
                  </a:txBody>
                  <a:tcPr>
                    <a:solidFill>
                      <a:srgbClr val="E7EA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945"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en-GB" sz="900" dirty="0">
                          <a:solidFill>
                            <a:srgbClr val="0F0F0F"/>
                          </a:solidFill>
                        </a:rPr>
                        <a:t>Create Professional Session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GB" sz="900" dirty="0">
                          <a:solidFill>
                            <a:srgbClr val="0F0F0F"/>
                          </a:solidFill>
                        </a:rPr>
                        <a:t>Update Professional Session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GB" sz="900" dirty="0">
                          <a:solidFill>
                            <a:srgbClr val="0F0F0F"/>
                          </a:solidFill>
                        </a:rPr>
                        <a:t>Delete Professional Session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en-GB" sz="900" baseline="0" dirty="0" err="1">
                          <a:solidFill>
                            <a:srgbClr val="00A050"/>
                          </a:solidFill>
                        </a:rPr>
                        <a:t>DoS</a:t>
                      </a:r>
                      <a:r>
                        <a:rPr lang="en-GB" sz="900" baseline="0" dirty="0">
                          <a:solidFill>
                            <a:srgbClr val="00A050"/>
                          </a:solidFill>
                        </a:rPr>
                        <a:t> Search (Phase1): R6.6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GB" sz="900" baseline="0" dirty="0">
                          <a:solidFill>
                            <a:srgbClr val="00A050"/>
                          </a:solidFill>
                        </a:rPr>
                        <a:t>Patient Booking Search (Phase1): R6.6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GB" sz="900" dirty="0" err="1">
                          <a:solidFill>
                            <a:srgbClr val="00A050"/>
                          </a:solidFill>
                        </a:rPr>
                        <a:t>DoS</a:t>
                      </a:r>
                      <a:r>
                        <a:rPr lang="en-GB" sz="900" dirty="0">
                          <a:solidFill>
                            <a:srgbClr val="00A050"/>
                          </a:solidFill>
                        </a:rPr>
                        <a:t> Search </a:t>
                      </a:r>
                      <a:r>
                        <a:rPr lang="en-GB" sz="900" baseline="0" dirty="0">
                          <a:solidFill>
                            <a:srgbClr val="00A050"/>
                          </a:solidFill>
                        </a:rPr>
                        <a:t>(Phase2): R7.1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GB" sz="900" baseline="0" dirty="0">
                          <a:solidFill>
                            <a:srgbClr val="00A050"/>
                          </a:solidFill>
                        </a:rPr>
                        <a:t>Patient Booking Search  (Phase2): R7.1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GB" sz="900" dirty="0">
                          <a:solidFill>
                            <a:srgbClr val="00A050"/>
                          </a:solidFill>
                        </a:rPr>
                        <a:t>Retrieve</a:t>
                      </a:r>
                      <a:r>
                        <a:rPr lang="en-GB" sz="900" baseline="0" dirty="0">
                          <a:solidFill>
                            <a:srgbClr val="00A050"/>
                          </a:solidFill>
                        </a:rPr>
                        <a:t> Appointment Slots: R7.3</a:t>
                      </a:r>
                      <a:endParaRPr lang="en-GB" sz="900" dirty="0">
                        <a:solidFill>
                          <a:srgbClr val="00A050"/>
                        </a:solidFill>
                      </a:endParaRP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GB" sz="900" dirty="0">
                          <a:solidFill>
                            <a:srgbClr val="00A050"/>
                          </a:solidFill>
                        </a:rPr>
                        <a:t>Book Appointment: R7.3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GB" sz="900" baseline="0" dirty="0">
                          <a:solidFill>
                            <a:srgbClr val="00A050"/>
                          </a:solidFill>
                        </a:rPr>
                        <a:t>Defer to Provider: R7.3</a:t>
                      </a:r>
                      <a:endParaRPr lang="en-GB" sz="900" dirty="0">
                        <a:solidFill>
                          <a:srgbClr val="00A050"/>
                        </a:solidFill>
                      </a:endParaRP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GB" sz="900" baseline="0" dirty="0">
                          <a:solidFill>
                            <a:srgbClr val="00A050"/>
                          </a:solidFill>
                        </a:rPr>
                        <a:t>Appointment Request Letter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GB" sz="900" dirty="0">
                          <a:solidFill>
                            <a:srgbClr val="00A050"/>
                          </a:solidFill>
                        </a:rPr>
                        <a:t>Cancel Request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GB" sz="900" baseline="0" dirty="0">
                          <a:solidFill>
                            <a:srgbClr val="00A050"/>
                          </a:solidFill>
                        </a:rPr>
                        <a:t>Appointment Letter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GB" sz="900" dirty="0">
                          <a:solidFill>
                            <a:srgbClr val="FFB81C"/>
                          </a:solidFill>
                        </a:rPr>
                        <a:t>Update Appointment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GB" sz="900" dirty="0">
                          <a:solidFill>
                            <a:srgbClr val="FFB81C"/>
                          </a:solidFill>
                        </a:rPr>
                        <a:t>Cancel Booking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endParaRPr lang="en-GB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1068">
                <a:tc>
                  <a:txBody>
                    <a:bodyPr/>
                    <a:lstStyle/>
                    <a:p>
                      <a:r>
                        <a:rPr lang="en-GB" sz="1100" b="1" dirty="0"/>
                        <a:t>Clinical Referral Information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b="1" dirty="0"/>
                        <a:t>Referral</a:t>
                      </a:r>
                      <a:r>
                        <a:rPr lang="en-GB" sz="1100" b="1" baseline="0" dirty="0"/>
                        <a:t> Request Alpha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b="1" dirty="0"/>
                        <a:t>Clinical</a:t>
                      </a:r>
                      <a:r>
                        <a:rPr lang="en-GB" sz="1100" b="1" baseline="0" dirty="0"/>
                        <a:t> Triage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i="1" dirty="0"/>
                        <a:t>(Target Q4 Delivery)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sz="11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8115"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en-GB" sz="900" dirty="0">
                          <a:solidFill>
                            <a:schemeClr val="accent6"/>
                          </a:solidFill>
                        </a:rPr>
                        <a:t>Retrieve Worklist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GB" sz="900" dirty="0">
                          <a:solidFill>
                            <a:schemeClr val="accent6"/>
                          </a:solidFill>
                        </a:rPr>
                        <a:t>Retrieve Referral Request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GB" sz="900" dirty="0">
                          <a:solidFill>
                            <a:schemeClr val="accent6"/>
                          </a:solidFill>
                        </a:rPr>
                        <a:t>Retrieve Attachments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GB" sz="900" dirty="0">
                          <a:solidFill>
                            <a:schemeClr val="accent6"/>
                          </a:solidFill>
                        </a:rPr>
                        <a:t>Retrieve Clinical Information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GB" sz="900" baseline="0" dirty="0">
                          <a:solidFill>
                            <a:srgbClr val="00A050"/>
                          </a:solidFill>
                        </a:rPr>
                        <a:t>Retrieve Referral Status: R6.6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GB" sz="900" dirty="0">
                          <a:solidFill>
                            <a:srgbClr val="00A050"/>
                          </a:solidFill>
                        </a:rPr>
                        <a:t>Create</a:t>
                      </a:r>
                      <a:r>
                        <a:rPr lang="en-GB" sz="900" baseline="0" dirty="0">
                          <a:solidFill>
                            <a:srgbClr val="00A050"/>
                          </a:solidFill>
                        </a:rPr>
                        <a:t> Referral Request: R6.9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GB" sz="900" baseline="0" dirty="0">
                          <a:solidFill>
                            <a:srgbClr val="00A050"/>
                          </a:solidFill>
                        </a:rPr>
                        <a:t>Add Attachments: R6.9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GB" sz="900" baseline="0" dirty="0">
                          <a:solidFill>
                            <a:srgbClr val="FF3300"/>
                          </a:solidFill>
                        </a:rPr>
                        <a:t>Add Clinical Information: PRSB Tbc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en-GB" sz="900" dirty="0">
                          <a:solidFill>
                            <a:srgbClr val="FFB81C"/>
                          </a:solidFill>
                        </a:rPr>
                        <a:t>Change Appointment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GB" sz="900" dirty="0">
                          <a:solidFill>
                            <a:srgbClr val="FFB81C"/>
                          </a:solidFill>
                        </a:rPr>
                        <a:t>Change Service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GB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Record Assessment (Tbc</a:t>
                      </a:r>
                      <a:r>
                        <a:rPr lang="en-GB" sz="90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)</a:t>
                      </a:r>
                      <a:endParaRPr lang="en-GB" sz="9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endParaRPr lang="en-GB" sz="900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525">
                <a:tc>
                  <a:txBody>
                    <a:bodyPr/>
                    <a:lstStyle/>
                    <a:p>
                      <a:r>
                        <a:rPr lang="en-GB" sz="1100" b="1" dirty="0"/>
                        <a:t>ValueSet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/>
                        <a:t>Clinical Triage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dirty="0"/>
                        <a:t>Service</a:t>
                      </a:r>
                      <a:r>
                        <a:rPr lang="en-GB" sz="1000" b="1" baseline="0" dirty="0"/>
                        <a:t> Search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i="1" baseline="0" dirty="0"/>
                        <a:t>(Pending Research)</a:t>
                      </a:r>
                      <a:endParaRPr lang="en-GB" sz="1000" b="1" i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sz="11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8849"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en-GB" sz="900" dirty="0">
                          <a:solidFill>
                            <a:schemeClr val="accent6"/>
                          </a:solidFill>
                        </a:rPr>
                        <a:t>Retrieve Specialties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en-GB" sz="9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en-GB" sz="900" dirty="0">
                          <a:solidFill>
                            <a:srgbClr val="00A050"/>
                          </a:solidFill>
                        </a:rPr>
                        <a:t>Accept Referral: R6.8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GB" sz="900" dirty="0">
                          <a:solidFill>
                            <a:srgbClr val="00A050"/>
                          </a:solidFill>
                        </a:rPr>
                        <a:t>Reject Referral: R7.0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en-GB" sz="900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DoS</a:t>
                      </a:r>
                      <a:r>
                        <a:rPr lang="en-GB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Search </a:t>
                      </a:r>
                      <a:r>
                        <a:rPr lang="en-GB" sz="90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(Phase3)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GB" sz="90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Patient Booking Search  (Phase3)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endParaRPr lang="en-GB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Phase 2 Implementation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580" y="1635646"/>
            <a:ext cx="26670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817" y="3270746"/>
            <a:ext cx="26670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817" y="4391346"/>
            <a:ext cx="26670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391" y="3270401"/>
            <a:ext cx="31583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7308304" y="67654"/>
          <a:ext cx="1656184" cy="8077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280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80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8306">
                <a:tc>
                  <a:txBody>
                    <a:bodyPr/>
                    <a:lstStyle/>
                    <a:p>
                      <a:pPr algn="ctr"/>
                      <a:r>
                        <a:rPr lang="en-GB" sz="800" dirty="0"/>
                        <a:t>Release</a:t>
                      </a:r>
                    </a:p>
                  </a:txBody>
                  <a:tcPr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/>
                        <a:t>Target</a:t>
                      </a:r>
                      <a:r>
                        <a:rPr lang="en-GB" sz="800" baseline="0" dirty="0"/>
                        <a:t> Date</a:t>
                      </a:r>
                      <a:endParaRPr lang="en-GB" sz="800" dirty="0"/>
                    </a:p>
                  </a:txBody>
                  <a:tcPr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8306">
                <a:tc>
                  <a:txBody>
                    <a:bodyPr/>
                    <a:lstStyle/>
                    <a:p>
                      <a:pPr algn="ctr"/>
                      <a:r>
                        <a:rPr lang="en-GB" sz="700" dirty="0"/>
                        <a:t>R7.1</a:t>
                      </a:r>
                    </a:p>
                  </a:txBody>
                  <a:tcPr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/>
                        <a:t>19</a:t>
                      </a:r>
                      <a:r>
                        <a:rPr lang="en-GB" sz="700" baseline="30000" dirty="0"/>
                        <a:t>th</a:t>
                      </a:r>
                      <a:r>
                        <a:rPr lang="en-GB" sz="700" dirty="0"/>
                        <a:t> Jan</a:t>
                      </a:r>
                      <a:r>
                        <a:rPr lang="en-GB" sz="700" baseline="0" dirty="0"/>
                        <a:t> 2018</a:t>
                      </a:r>
                      <a:endParaRPr lang="en-GB" sz="700" dirty="0"/>
                    </a:p>
                  </a:txBody>
                  <a:tcPr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8306">
                <a:tc>
                  <a:txBody>
                    <a:bodyPr/>
                    <a:lstStyle/>
                    <a:p>
                      <a:pPr algn="ctr"/>
                      <a:r>
                        <a:rPr lang="en-GB" sz="700" dirty="0"/>
                        <a:t>R7.2</a:t>
                      </a:r>
                    </a:p>
                  </a:txBody>
                  <a:tcPr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/>
                        <a:t>16th Feb</a:t>
                      </a:r>
                      <a:r>
                        <a:rPr lang="en-GB" sz="700" baseline="0" dirty="0"/>
                        <a:t> 2018</a:t>
                      </a:r>
                      <a:endParaRPr lang="en-GB" sz="700" dirty="0"/>
                    </a:p>
                  </a:txBody>
                  <a:tcPr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8306">
                <a:tc>
                  <a:txBody>
                    <a:bodyPr/>
                    <a:lstStyle/>
                    <a:p>
                      <a:pPr algn="ctr"/>
                      <a:r>
                        <a:rPr lang="en-GB" sz="700" dirty="0"/>
                        <a:t>R7.3</a:t>
                      </a:r>
                    </a:p>
                  </a:txBody>
                  <a:tcPr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/>
                        <a:t>16th Mar</a:t>
                      </a:r>
                      <a:r>
                        <a:rPr lang="en-GB" sz="700" baseline="0" dirty="0"/>
                        <a:t> 2018</a:t>
                      </a:r>
                      <a:endParaRPr lang="en-GB" sz="700" dirty="0"/>
                    </a:p>
                  </a:txBody>
                  <a:tcPr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8876" y="1635646"/>
            <a:ext cx="31583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051" y="4394521"/>
            <a:ext cx="31583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>
            <a:extLst>
              <a:ext uri="{FF2B5EF4-FFF2-40B4-BE49-F238E27FC236}">
                <a16:creationId xmlns:a16="http://schemas.microsoft.com/office/drawing/2014/main" id="{EC4FE736-EB91-4F1B-8F9B-D693399EAA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277924"/>
            <a:ext cx="529778" cy="126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>
            <a:extLst>
              <a:ext uri="{FF2B5EF4-FFF2-40B4-BE49-F238E27FC236}">
                <a16:creationId xmlns:a16="http://schemas.microsoft.com/office/drawing/2014/main" id="{7D7FD1B2-79AA-4DA3-92EA-51BFA543C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132" y="1635441"/>
            <a:ext cx="31583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03696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19041-C1D7-4186-A831-8053EE6EE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API Demonstrator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7C1F50-6F00-48E3-9F26-5BA1F659D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E129E-16B7-480B-972E-C025DBFD1D53}" type="slidenum">
              <a:rPr lang="en-GB" smtClean="0"/>
              <a:pPr/>
              <a:t>14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2B54C6-A035-4F7B-9F23-EA3C1CACF4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1055" y="1628026"/>
            <a:ext cx="3775161" cy="262175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104951C1-E10E-4837-900B-263B40C3C1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91547"/>
            <a:ext cx="792088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0453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0BB75BD-5CD2-428E-ACB0-8A0755BA74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131" y="2624841"/>
            <a:ext cx="1493152" cy="214018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9917D77-99E3-42BB-8232-804DCF3F9A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658" y="1910860"/>
            <a:ext cx="1525633" cy="214873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0F9A1B-4A85-4C2A-B9DA-96DFA886C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Development and Assurance Process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EDE34C-D3A4-4E07-9FAC-FB9B1DE63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E129E-16B7-480B-972E-C025DBFD1D53}" type="slidenum">
              <a:rPr lang="en-GB" smtClean="0"/>
              <a:pPr/>
              <a:t>15</a:t>
            </a:fld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F6ADCD-8C84-4426-9895-B6A8A1CBA3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9478" y="996041"/>
            <a:ext cx="2254855" cy="121198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732F44E-94BF-47B5-9E7D-284E16AEA7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157" y="1059582"/>
            <a:ext cx="1501848" cy="213559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7421FEB-C4F5-44DA-9289-B6AFEDF642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64131" y="2424732"/>
            <a:ext cx="2257934" cy="136685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2BDAA0E-391C-4E08-A5A6-13BD9C7524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60232" y="4024994"/>
            <a:ext cx="2261833" cy="92406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2" descr="C:\Users\pade4\Desktop\Desktop_181215\Ecosystem Imagery\NHS_eRS_API_Development_Journey.jpg">
            <a:extLst>
              <a:ext uri="{FF2B5EF4-FFF2-40B4-BE49-F238E27FC236}">
                <a16:creationId xmlns:a16="http://schemas.microsoft.com/office/drawing/2014/main" id="{057702EE-F228-4A70-9EF5-A5629F142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931" y="1602033"/>
            <a:ext cx="3270138" cy="2346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0A21E74-D246-4438-BE36-9F0FF54283E1}"/>
              </a:ext>
            </a:extLst>
          </p:cNvPr>
          <p:cNvSpPr txBox="1">
            <a:spLocks/>
          </p:cNvSpPr>
          <p:nvPr/>
        </p:nvSpPr>
        <p:spPr>
          <a:xfrm>
            <a:off x="3419876" y="4014701"/>
            <a:ext cx="2232248" cy="28803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7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GB" sz="1400" b="1" dirty="0">
                <a:solidFill>
                  <a:srgbClr val="FFFFFF">
                    <a:lumMod val="50000"/>
                  </a:srgbClr>
                </a:solidFill>
              </a:rPr>
              <a:t>developer.nhs.uk</a:t>
            </a:r>
            <a:endParaRPr lang="en-GB" sz="1100" b="1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0108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DD3B9-B90D-4662-A070-F81D7F0B9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Case Study: Pilot 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FF38CE-73F9-4060-9602-9C999419F6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203597"/>
            <a:ext cx="7704000" cy="3284381"/>
          </a:xfrm>
        </p:spPr>
        <p:txBody>
          <a:bodyPr/>
          <a:lstStyle/>
          <a:p>
            <a:r>
              <a:rPr lang="en-GB" dirty="0"/>
              <a:t>pilot project to deliver CRI into triage workflow</a:t>
            </a:r>
          </a:p>
          <a:p>
            <a:r>
              <a:rPr lang="en-GB" dirty="0"/>
              <a:t>remove referral paper from process</a:t>
            </a:r>
          </a:p>
          <a:p>
            <a:r>
              <a:rPr lang="en-GB" dirty="0"/>
              <a:t>provide foundation for integration of triage outcome</a:t>
            </a:r>
          </a:p>
          <a:p>
            <a:r>
              <a:rPr lang="en-GB" dirty="0"/>
              <a:t>collaborative team approach</a:t>
            </a:r>
          </a:p>
          <a:p>
            <a:r>
              <a:rPr lang="en-GB" dirty="0"/>
              <a:t>business benefit modelling</a:t>
            </a:r>
          </a:p>
          <a:p>
            <a:r>
              <a:rPr lang="en-GB" dirty="0"/>
              <a:t>initial semi-automated smartcard authentication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066ED4-8B9C-4088-9818-C515EA53A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E129E-16B7-480B-972E-C025DBFD1D53}" type="slidenum">
              <a:rPr lang="en-GB" smtClean="0"/>
              <a:pPr/>
              <a:t>16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52704B-A54D-4CAF-9017-C111AC3888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4997" y="193611"/>
            <a:ext cx="1037589" cy="1472793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8388A4D-DD3E-44C3-A219-2495474DDF6F}"/>
              </a:ext>
            </a:extLst>
          </p:cNvPr>
          <p:cNvGrpSpPr/>
          <p:nvPr/>
        </p:nvGrpSpPr>
        <p:grpSpPr>
          <a:xfrm>
            <a:off x="1619672" y="4035524"/>
            <a:ext cx="5736928" cy="904909"/>
            <a:chOff x="971600" y="3690398"/>
            <a:chExt cx="6889056" cy="1218738"/>
          </a:xfrm>
        </p:grpSpPr>
        <p:pic>
          <p:nvPicPr>
            <p:cNvPr id="120" name="Picture 119">
              <a:extLst>
                <a:ext uri="{FF2B5EF4-FFF2-40B4-BE49-F238E27FC236}">
                  <a16:creationId xmlns:a16="http://schemas.microsoft.com/office/drawing/2014/main" id="{32B2A317-3883-4B5E-9DFD-E4E05AF52C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61417" y="3706282"/>
              <a:ext cx="3619565" cy="1202854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B972E5F-87A1-4914-881D-AD1E31F68D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0982" y="3690398"/>
              <a:ext cx="1279674" cy="1218738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8C51008-7AF0-40D8-8A13-461F4F6199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71600" y="3706281"/>
              <a:ext cx="2025476" cy="12028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812006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Target API Workflows </a:t>
            </a:r>
          </a:p>
        </p:txBody>
      </p:sp>
      <p:sp>
        <p:nvSpPr>
          <p:cNvPr id="42" name="Content Placeholder 2"/>
          <p:cNvSpPr>
            <a:spLocks noGrp="1"/>
          </p:cNvSpPr>
          <p:nvPr>
            <p:ph idx="1"/>
          </p:nvPr>
        </p:nvSpPr>
        <p:spPr>
          <a:xfrm>
            <a:off x="395536" y="2975656"/>
            <a:ext cx="1368152" cy="15403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050" dirty="0"/>
              <a:t>New APIs allow 3</a:t>
            </a:r>
            <a:r>
              <a:rPr lang="en-GB" sz="1050" baseline="30000" dirty="0"/>
              <a:t>rd</a:t>
            </a:r>
            <a:r>
              <a:rPr lang="en-GB" sz="1050" dirty="0"/>
              <a:t> party solutions to search and download Clinical Referral Information:</a:t>
            </a:r>
          </a:p>
          <a:p>
            <a:pPr marL="0" indent="0">
              <a:buNone/>
            </a:pPr>
            <a:r>
              <a:rPr lang="en-GB" sz="900" dirty="0"/>
              <a:t>- Request</a:t>
            </a:r>
          </a:p>
          <a:p>
            <a:pPr marL="0" indent="0">
              <a:buNone/>
            </a:pPr>
            <a:r>
              <a:rPr lang="en-GB" sz="900" dirty="0"/>
              <a:t>- Attachments</a:t>
            </a:r>
          </a:p>
          <a:p>
            <a:pPr marL="0" indent="0">
              <a:buNone/>
            </a:pPr>
            <a:r>
              <a:rPr lang="en-GB" sz="900" dirty="0"/>
              <a:t>- Clinical Contents PDF</a:t>
            </a:r>
          </a:p>
        </p:txBody>
      </p:sp>
      <p:sp>
        <p:nvSpPr>
          <p:cNvPr id="6" name="mainfrm"/>
          <p:cNvSpPr>
            <a:spLocks noEditPoints="1" noChangeArrowheads="1"/>
          </p:cNvSpPr>
          <p:nvPr/>
        </p:nvSpPr>
        <p:spPr bwMode="auto">
          <a:xfrm>
            <a:off x="5871133" y="3813591"/>
            <a:ext cx="649165" cy="572105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0603 w 21600"/>
              <a:gd name="T9" fmla="*/ 21600 h 21600"/>
              <a:gd name="T10" fmla="*/ 10800 w 21600"/>
              <a:gd name="T11" fmla="*/ 21600 h 21600"/>
              <a:gd name="T12" fmla="*/ 1163 w 21600"/>
              <a:gd name="T13" fmla="*/ 21600 h 21600"/>
              <a:gd name="T14" fmla="*/ 0 w 21600"/>
              <a:gd name="T15" fmla="*/ 10800 h 21600"/>
              <a:gd name="T16" fmla="*/ 332 w 21600"/>
              <a:gd name="T17" fmla="*/ 22174 h 21600"/>
              <a:gd name="T18" fmla="*/ 21579 w 21600"/>
              <a:gd name="T19" fmla="*/ 279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21600" y="10885"/>
                </a:moveTo>
                <a:lnTo>
                  <a:pt x="21600" y="0"/>
                </a:lnTo>
                <a:lnTo>
                  <a:pt x="10634" y="0"/>
                </a:lnTo>
                <a:lnTo>
                  <a:pt x="0" y="0"/>
                </a:lnTo>
                <a:lnTo>
                  <a:pt x="0" y="10885"/>
                </a:lnTo>
                <a:lnTo>
                  <a:pt x="0" y="19729"/>
                </a:lnTo>
                <a:lnTo>
                  <a:pt x="1163" y="19729"/>
                </a:lnTo>
                <a:lnTo>
                  <a:pt x="1163" y="21600"/>
                </a:lnTo>
                <a:lnTo>
                  <a:pt x="10800" y="21600"/>
                </a:lnTo>
                <a:lnTo>
                  <a:pt x="20603" y="21600"/>
                </a:lnTo>
                <a:lnTo>
                  <a:pt x="20603" y="19729"/>
                </a:lnTo>
                <a:lnTo>
                  <a:pt x="21600" y="19729"/>
                </a:lnTo>
                <a:lnTo>
                  <a:pt x="21600" y="10885"/>
                </a:lnTo>
                <a:close/>
              </a:path>
              <a:path w="21600" h="21600" extrusionOk="0">
                <a:moveTo>
                  <a:pt x="1163" y="19729"/>
                </a:moveTo>
                <a:lnTo>
                  <a:pt x="4320" y="19729"/>
                </a:lnTo>
                <a:lnTo>
                  <a:pt x="16449" y="19729"/>
                </a:lnTo>
                <a:lnTo>
                  <a:pt x="20603" y="19729"/>
                </a:lnTo>
                <a:lnTo>
                  <a:pt x="1163" y="19729"/>
                </a:lnTo>
                <a:moveTo>
                  <a:pt x="1495" y="2381"/>
                </a:moveTo>
                <a:lnTo>
                  <a:pt x="2160" y="2381"/>
                </a:lnTo>
                <a:lnTo>
                  <a:pt x="4985" y="2381"/>
                </a:lnTo>
                <a:lnTo>
                  <a:pt x="5982" y="2381"/>
                </a:lnTo>
                <a:lnTo>
                  <a:pt x="1495" y="2381"/>
                </a:lnTo>
                <a:lnTo>
                  <a:pt x="1495" y="3402"/>
                </a:lnTo>
                <a:lnTo>
                  <a:pt x="2160" y="3402"/>
                </a:lnTo>
                <a:lnTo>
                  <a:pt x="4985" y="3402"/>
                </a:lnTo>
                <a:lnTo>
                  <a:pt x="5982" y="3402"/>
                </a:lnTo>
                <a:lnTo>
                  <a:pt x="1495" y="3402"/>
                </a:lnTo>
                <a:lnTo>
                  <a:pt x="1495" y="4422"/>
                </a:lnTo>
                <a:lnTo>
                  <a:pt x="2160" y="4422"/>
                </a:lnTo>
                <a:lnTo>
                  <a:pt x="4985" y="4422"/>
                </a:lnTo>
                <a:lnTo>
                  <a:pt x="5982" y="4422"/>
                </a:lnTo>
                <a:lnTo>
                  <a:pt x="1495" y="4422"/>
                </a:lnTo>
                <a:lnTo>
                  <a:pt x="1495" y="5443"/>
                </a:lnTo>
                <a:lnTo>
                  <a:pt x="2160" y="5443"/>
                </a:lnTo>
                <a:lnTo>
                  <a:pt x="4985" y="5443"/>
                </a:lnTo>
                <a:lnTo>
                  <a:pt x="5982" y="5443"/>
                </a:lnTo>
                <a:lnTo>
                  <a:pt x="1495" y="5443"/>
                </a:lnTo>
                <a:lnTo>
                  <a:pt x="1495" y="6463"/>
                </a:lnTo>
                <a:lnTo>
                  <a:pt x="2160" y="6463"/>
                </a:lnTo>
                <a:lnTo>
                  <a:pt x="4985" y="6463"/>
                </a:lnTo>
                <a:lnTo>
                  <a:pt x="5982" y="6463"/>
                </a:lnTo>
                <a:lnTo>
                  <a:pt x="1495" y="6463"/>
                </a:lnTo>
                <a:lnTo>
                  <a:pt x="1495" y="7483"/>
                </a:lnTo>
                <a:lnTo>
                  <a:pt x="2160" y="7483"/>
                </a:lnTo>
                <a:lnTo>
                  <a:pt x="4985" y="7483"/>
                </a:lnTo>
                <a:lnTo>
                  <a:pt x="5982" y="7483"/>
                </a:lnTo>
                <a:lnTo>
                  <a:pt x="1495" y="7483"/>
                </a:lnTo>
                <a:lnTo>
                  <a:pt x="1495" y="8504"/>
                </a:lnTo>
                <a:lnTo>
                  <a:pt x="2160" y="8504"/>
                </a:lnTo>
                <a:lnTo>
                  <a:pt x="4985" y="8504"/>
                </a:lnTo>
                <a:lnTo>
                  <a:pt x="5982" y="8504"/>
                </a:lnTo>
                <a:lnTo>
                  <a:pt x="1495" y="8504"/>
                </a:lnTo>
                <a:lnTo>
                  <a:pt x="1495" y="9524"/>
                </a:lnTo>
                <a:lnTo>
                  <a:pt x="2160" y="9524"/>
                </a:lnTo>
                <a:lnTo>
                  <a:pt x="4985" y="9524"/>
                </a:lnTo>
                <a:lnTo>
                  <a:pt x="5982" y="9524"/>
                </a:lnTo>
                <a:lnTo>
                  <a:pt x="1495" y="9524"/>
                </a:lnTo>
                <a:lnTo>
                  <a:pt x="1495" y="10545"/>
                </a:lnTo>
                <a:lnTo>
                  <a:pt x="2160" y="10545"/>
                </a:lnTo>
                <a:lnTo>
                  <a:pt x="4985" y="10545"/>
                </a:lnTo>
                <a:lnTo>
                  <a:pt x="5982" y="10545"/>
                </a:lnTo>
                <a:lnTo>
                  <a:pt x="1495" y="10545"/>
                </a:lnTo>
                <a:lnTo>
                  <a:pt x="1495" y="11565"/>
                </a:lnTo>
                <a:lnTo>
                  <a:pt x="2160" y="11565"/>
                </a:lnTo>
                <a:lnTo>
                  <a:pt x="4985" y="11565"/>
                </a:lnTo>
                <a:lnTo>
                  <a:pt x="5982" y="11565"/>
                </a:lnTo>
                <a:lnTo>
                  <a:pt x="1495" y="11565"/>
                </a:lnTo>
                <a:lnTo>
                  <a:pt x="1495" y="12586"/>
                </a:lnTo>
                <a:lnTo>
                  <a:pt x="2160" y="12586"/>
                </a:lnTo>
                <a:lnTo>
                  <a:pt x="4985" y="12586"/>
                </a:lnTo>
                <a:lnTo>
                  <a:pt x="5982" y="12586"/>
                </a:lnTo>
                <a:lnTo>
                  <a:pt x="1495" y="12586"/>
                </a:lnTo>
                <a:lnTo>
                  <a:pt x="1495" y="13606"/>
                </a:lnTo>
                <a:lnTo>
                  <a:pt x="2160" y="13606"/>
                </a:lnTo>
                <a:lnTo>
                  <a:pt x="4985" y="13606"/>
                </a:lnTo>
                <a:lnTo>
                  <a:pt x="5982" y="13606"/>
                </a:lnTo>
                <a:lnTo>
                  <a:pt x="1495" y="13606"/>
                </a:lnTo>
                <a:lnTo>
                  <a:pt x="1495" y="14627"/>
                </a:lnTo>
                <a:lnTo>
                  <a:pt x="2160" y="14627"/>
                </a:lnTo>
                <a:lnTo>
                  <a:pt x="4985" y="14627"/>
                </a:lnTo>
                <a:lnTo>
                  <a:pt x="5982" y="14627"/>
                </a:lnTo>
                <a:lnTo>
                  <a:pt x="1495" y="14627"/>
                </a:lnTo>
                <a:lnTo>
                  <a:pt x="1495" y="15647"/>
                </a:lnTo>
                <a:lnTo>
                  <a:pt x="2160" y="15647"/>
                </a:lnTo>
                <a:lnTo>
                  <a:pt x="4985" y="15647"/>
                </a:lnTo>
                <a:lnTo>
                  <a:pt x="5982" y="15647"/>
                </a:lnTo>
                <a:lnTo>
                  <a:pt x="1495" y="15647"/>
                </a:lnTo>
                <a:lnTo>
                  <a:pt x="1495" y="16668"/>
                </a:lnTo>
                <a:lnTo>
                  <a:pt x="2160" y="16668"/>
                </a:lnTo>
                <a:lnTo>
                  <a:pt x="4985" y="16668"/>
                </a:lnTo>
                <a:lnTo>
                  <a:pt x="5982" y="16668"/>
                </a:lnTo>
                <a:lnTo>
                  <a:pt x="1495" y="16668"/>
                </a:lnTo>
                <a:lnTo>
                  <a:pt x="1495" y="17688"/>
                </a:lnTo>
                <a:lnTo>
                  <a:pt x="2160" y="17688"/>
                </a:lnTo>
                <a:lnTo>
                  <a:pt x="4985" y="17688"/>
                </a:lnTo>
                <a:lnTo>
                  <a:pt x="5982" y="17688"/>
                </a:lnTo>
                <a:lnTo>
                  <a:pt x="1495" y="17688"/>
                </a:lnTo>
                <a:moveTo>
                  <a:pt x="1994" y="19729"/>
                </a:moveTo>
                <a:lnTo>
                  <a:pt x="1994" y="20069"/>
                </a:lnTo>
                <a:lnTo>
                  <a:pt x="1994" y="21260"/>
                </a:lnTo>
                <a:lnTo>
                  <a:pt x="1994" y="21600"/>
                </a:lnTo>
                <a:lnTo>
                  <a:pt x="1994" y="19729"/>
                </a:lnTo>
                <a:lnTo>
                  <a:pt x="2658" y="19729"/>
                </a:lnTo>
                <a:lnTo>
                  <a:pt x="2658" y="20069"/>
                </a:lnTo>
                <a:lnTo>
                  <a:pt x="2658" y="21260"/>
                </a:lnTo>
                <a:lnTo>
                  <a:pt x="2658" y="21600"/>
                </a:lnTo>
                <a:lnTo>
                  <a:pt x="2658" y="19729"/>
                </a:lnTo>
                <a:lnTo>
                  <a:pt x="3489" y="19729"/>
                </a:lnTo>
                <a:lnTo>
                  <a:pt x="3489" y="20069"/>
                </a:lnTo>
                <a:lnTo>
                  <a:pt x="3489" y="21260"/>
                </a:lnTo>
                <a:lnTo>
                  <a:pt x="3489" y="21600"/>
                </a:lnTo>
                <a:lnTo>
                  <a:pt x="3489" y="19729"/>
                </a:lnTo>
                <a:lnTo>
                  <a:pt x="4320" y="19729"/>
                </a:lnTo>
                <a:lnTo>
                  <a:pt x="4320" y="20069"/>
                </a:lnTo>
                <a:lnTo>
                  <a:pt x="4320" y="21260"/>
                </a:lnTo>
                <a:lnTo>
                  <a:pt x="4320" y="21600"/>
                </a:lnTo>
                <a:lnTo>
                  <a:pt x="4320" y="19729"/>
                </a:lnTo>
                <a:lnTo>
                  <a:pt x="5151" y="19729"/>
                </a:lnTo>
                <a:lnTo>
                  <a:pt x="5151" y="20069"/>
                </a:lnTo>
                <a:lnTo>
                  <a:pt x="5151" y="21260"/>
                </a:lnTo>
                <a:lnTo>
                  <a:pt x="5151" y="21600"/>
                </a:lnTo>
                <a:lnTo>
                  <a:pt x="5151" y="19729"/>
                </a:lnTo>
                <a:lnTo>
                  <a:pt x="5982" y="19729"/>
                </a:lnTo>
                <a:lnTo>
                  <a:pt x="5982" y="20069"/>
                </a:lnTo>
                <a:lnTo>
                  <a:pt x="5982" y="21260"/>
                </a:lnTo>
                <a:lnTo>
                  <a:pt x="5982" y="21600"/>
                </a:lnTo>
                <a:lnTo>
                  <a:pt x="5982" y="19729"/>
                </a:lnTo>
                <a:lnTo>
                  <a:pt x="6812" y="19729"/>
                </a:lnTo>
                <a:lnTo>
                  <a:pt x="6812" y="20069"/>
                </a:lnTo>
                <a:lnTo>
                  <a:pt x="6812" y="21260"/>
                </a:lnTo>
                <a:lnTo>
                  <a:pt x="6812" y="21600"/>
                </a:lnTo>
                <a:lnTo>
                  <a:pt x="6812" y="19729"/>
                </a:lnTo>
                <a:lnTo>
                  <a:pt x="7643" y="19729"/>
                </a:lnTo>
                <a:lnTo>
                  <a:pt x="7643" y="20069"/>
                </a:lnTo>
                <a:lnTo>
                  <a:pt x="7643" y="21260"/>
                </a:lnTo>
                <a:lnTo>
                  <a:pt x="7643" y="21600"/>
                </a:lnTo>
                <a:lnTo>
                  <a:pt x="7643" y="19729"/>
                </a:lnTo>
                <a:lnTo>
                  <a:pt x="8474" y="19729"/>
                </a:lnTo>
                <a:lnTo>
                  <a:pt x="8474" y="20069"/>
                </a:lnTo>
                <a:lnTo>
                  <a:pt x="8474" y="21260"/>
                </a:lnTo>
                <a:lnTo>
                  <a:pt x="8474" y="21600"/>
                </a:lnTo>
                <a:lnTo>
                  <a:pt x="8474" y="19729"/>
                </a:lnTo>
                <a:lnTo>
                  <a:pt x="9305" y="19729"/>
                </a:lnTo>
                <a:lnTo>
                  <a:pt x="9305" y="20069"/>
                </a:lnTo>
                <a:lnTo>
                  <a:pt x="9305" y="21260"/>
                </a:lnTo>
                <a:lnTo>
                  <a:pt x="9305" y="21600"/>
                </a:lnTo>
                <a:lnTo>
                  <a:pt x="9305" y="19729"/>
                </a:lnTo>
                <a:lnTo>
                  <a:pt x="10135" y="19729"/>
                </a:lnTo>
                <a:lnTo>
                  <a:pt x="10135" y="20069"/>
                </a:lnTo>
                <a:lnTo>
                  <a:pt x="10135" y="21260"/>
                </a:lnTo>
                <a:lnTo>
                  <a:pt x="10135" y="21600"/>
                </a:lnTo>
                <a:lnTo>
                  <a:pt x="10135" y="19729"/>
                </a:lnTo>
                <a:lnTo>
                  <a:pt x="10966" y="19729"/>
                </a:lnTo>
                <a:lnTo>
                  <a:pt x="10966" y="20069"/>
                </a:lnTo>
                <a:lnTo>
                  <a:pt x="10966" y="21260"/>
                </a:lnTo>
                <a:lnTo>
                  <a:pt x="10966" y="21600"/>
                </a:lnTo>
                <a:lnTo>
                  <a:pt x="10966" y="19729"/>
                </a:lnTo>
                <a:lnTo>
                  <a:pt x="11797" y="19729"/>
                </a:lnTo>
                <a:lnTo>
                  <a:pt x="11797" y="20069"/>
                </a:lnTo>
                <a:lnTo>
                  <a:pt x="11797" y="21260"/>
                </a:lnTo>
                <a:lnTo>
                  <a:pt x="11797" y="21600"/>
                </a:lnTo>
                <a:lnTo>
                  <a:pt x="11797" y="19729"/>
                </a:lnTo>
                <a:lnTo>
                  <a:pt x="12462" y="19729"/>
                </a:lnTo>
                <a:lnTo>
                  <a:pt x="12462" y="20069"/>
                </a:lnTo>
                <a:lnTo>
                  <a:pt x="12462" y="21260"/>
                </a:lnTo>
                <a:lnTo>
                  <a:pt x="12462" y="21600"/>
                </a:lnTo>
                <a:lnTo>
                  <a:pt x="12462" y="19729"/>
                </a:lnTo>
                <a:lnTo>
                  <a:pt x="13292" y="19729"/>
                </a:lnTo>
                <a:lnTo>
                  <a:pt x="13292" y="20069"/>
                </a:lnTo>
                <a:lnTo>
                  <a:pt x="13292" y="21260"/>
                </a:lnTo>
                <a:lnTo>
                  <a:pt x="13292" y="21600"/>
                </a:lnTo>
                <a:lnTo>
                  <a:pt x="13292" y="19729"/>
                </a:lnTo>
                <a:lnTo>
                  <a:pt x="14123" y="19729"/>
                </a:lnTo>
                <a:lnTo>
                  <a:pt x="14123" y="20069"/>
                </a:lnTo>
                <a:lnTo>
                  <a:pt x="14123" y="21260"/>
                </a:lnTo>
                <a:lnTo>
                  <a:pt x="14123" y="21600"/>
                </a:lnTo>
                <a:lnTo>
                  <a:pt x="14123" y="19729"/>
                </a:lnTo>
                <a:lnTo>
                  <a:pt x="14954" y="19729"/>
                </a:lnTo>
                <a:lnTo>
                  <a:pt x="14954" y="20069"/>
                </a:lnTo>
                <a:lnTo>
                  <a:pt x="14954" y="21260"/>
                </a:lnTo>
                <a:lnTo>
                  <a:pt x="14954" y="21600"/>
                </a:lnTo>
                <a:lnTo>
                  <a:pt x="14954" y="19729"/>
                </a:lnTo>
                <a:lnTo>
                  <a:pt x="15785" y="19729"/>
                </a:lnTo>
                <a:lnTo>
                  <a:pt x="15785" y="20069"/>
                </a:lnTo>
                <a:lnTo>
                  <a:pt x="15785" y="21260"/>
                </a:lnTo>
                <a:lnTo>
                  <a:pt x="15785" y="21600"/>
                </a:lnTo>
                <a:lnTo>
                  <a:pt x="15785" y="19729"/>
                </a:lnTo>
                <a:lnTo>
                  <a:pt x="16615" y="19729"/>
                </a:lnTo>
                <a:lnTo>
                  <a:pt x="16615" y="20069"/>
                </a:lnTo>
                <a:lnTo>
                  <a:pt x="16615" y="21260"/>
                </a:lnTo>
                <a:lnTo>
                  <a:pt x="16615" y="21600"/>
                </a:lnTo>
                <a:lnTo>
                  <a:pt x="16615" y="19729"/>
                </a:lnTo>
                <a:lnTo>
                  <a:pt x="17446" y="19729"/>
                </a:lnTo>
                <a:lnTo>
                  <a:pt x="17446" y="20069"/>
                </a:lnTo>
                <a:lnTo>
                  <a:pt x="17446" y="21260"/>
                </a:lnTo>
                <a:lnTo>
                  <a:pt x="17446" y="21600"/>
                </a:lnTo>
                <a:lnTo>
                  <a:pt x="17446" y="19729"/>
                </a:lnTo>
                <a:lnTo>
                  <a:pt x="18277" y="19729"/>
                </a:lnTo>
                <a:lnTo>
                  <a:pt x="18277" y="20069"/>
                </a:lnTo>
                <a:lnTo>
                  <a:pt x="18277" y="21260"/>
                </a:lnTo>
                <a:lnTo>
                  <a:pt x="18277" y="21600"/>
                </a:lnTo>
                <a:lnTo>
                  <a:pt x="18277" y="19729"/>
                </a:lnTo>
                <a:lnTo>
                  <a:pt x="19108" y="19729"/>
                </a:lnTo>
                <a:lnTo>
                  <a:pt x="19108" y="20069"/>
                </a:lnTo>
                <a:lnTo>
                  <a:pt x="19108" y="21260"/>
                </a:lnTo>
                <a:lnTo>
                  <a:pt x="19108" y="21600"/>
                </a:lnTo>
                <a:lnTo>
                  <a:pt x="19108" y="19729"/>
                </a:lnTo>
                <a:lnTo>
                  <a:pt x="19938" y="19729"/>
                </a:lnTo>
                <a:lnTo>
                  <a:pt x="19938" y="20069"/>
                </a:lnTo>
                <a:lnTo>
                  <a:pt x="19938" y="21260"/>
                </a:lnTo>
                <a:lnTo>
                  <a:pt x="19938" y="21600"/>
                </a:lnTo>
                <a:lnTo>
                  <a:pt x="19938" y="19729"/>
                </a:lnTo>
                <a:moveTo>
                  <a:pt x="1495" y="1531"/>
                </a:moveTo>
                <a:lnTo>
                  <a:pt x="5982" y="1531"/>
                </a:lnTo>
                <a:lnTo>
                  <a:pt x="5982" y="18539"/>
                </a:lnTo>
                <a:lnTo>
                  <a:pt x="1495" y="18539"/>
                </a:lnTo>
                <a:lnTo>
                  <a:pt x="1495" y="1531"/>
                </a:lnTo>
                <a:moveTo>
                  <a:pt x="7311" y="1531"/>
                </a:moveTo>
                <a:lnTo>
                  <a:pt x="7975" y="1531"/>
                </a:lnTo>
                <a:lnTo>
                  <a:pt x="7975" y="8334"/>
                </a:lnTo>
                <a:lnTo>
                  <a:pt x="7311" y="8334"/>
                </a:lnTo>
                <a:lnTo>
                  <a:pt x="7311" y="1531"/>
                </a:lnTo>
                <a:moveTo>
                  <a:pt x="7145" y="9865"/>
                </a:moveTo>
                <a:lnTo>
                  <a:pt x="8142" y="9865"/>
                </a:lnTo>
                <a:lnTo>
                  <a:pt x="8142" y="10715"/>
                </a:lnTo>
                <a:lnTo>
                  <a:pt x="7145" y="10715"/>
                </a:lnTo>
                <a:lnTo>
                  <a:pt x="7145" y="9865"/>
                </a:lnTo>
                <a:moveTo>
                  <a:pt x="8972" y="1531"/>
                </a:moveTo>
                <a:lnTo>
                  <a:pt x="12462" y="1531"/>
                </a:lnTo>
                <a:lnTo>
                  <a:pt x="12462" y="5443"/>
                </a:lnTo>
                <a:lnTo>
                  <a:pt x="8972" y="5443"/>
                </a:lnTo>
                <a:lnTo>
                  <a:pt x="8972" y="1531"/>
                </a:lnTo>
                <a:moveTo>
                  <a:pt x="13625" y="1531"/>
                </a:moveTo>
                <a:lnTo>
                  <a:pt x="20271" y="1531"/>
                </a:lnTo>
                <a:lnTo>
                  <a:pt x="20271" y="5443"/>
                </a:lnTo>
                <a:lnTo>
                  <a:pt x="13625" y="5443"/>
                </a:lnTo>
                <a:lnTo>
                  <a:pt x="13625" y="1531"/>
                </a:lnTo>
                <a:moveTo>
                  <a:pt x="18609" y="6463"/>
                </a:moveTo>
                <a:lnTo>
                  <a:pt x="20437" y="6463"/>
                </a:lnTo>
                <a:lnTo>
                  <a:pt x="20437" y="10885"/>
                </a:lnTo>
                <a:lnTo>
                  <a:pt x="18609" y="10885"/>
                </a:lnTo>
                <a:lnTo>
                  <a:pt x="18609" y="6463"/>
                </a:lnTo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rgbClr val="0F0F0F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643098" y="4546350"/>
            <a:ext cx="1105238" cy="26761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7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en-GB" sz="1050" b="1" dirty="0">
                <a:solidFill>
                  <a:srgbClr val="424D58"/>
                </a:solidFill>
              </a:rPr>
              <a:t>NHS e-Referral Service</a:t>
            </a:r>
          </a:p>
        </p:txBody>
      </p:sp>
      <p:sp>
        <p:nvSpPr>
          <p:cNvPr id="8" name="modem"/>
          <p:cNvSpPr>
            <a:spLocks noEditPoints="1" noChangeArrowheads="1"/>
          </p:cNvSpPr>
          <p:nvPr/>
        </p:nvSpPr>
        <p:spPr bwMode="auto">
          <a:xfrm>
            <a:off x="3359710" y="3922886"/>
            <a:ext cx="544835" cy="320030"/>
          </a:xfrm>
          <a:custGeom>
            <a:avLst/>
            <a:gdLst>
              <a:gd name="T0" fmla="*/ 0 w 21600"/>
              <a:gd name="T1" fmla="*/ 5152 h 21600"/>
              <a:gd name="T2" fmla="*/ 2941 w 21600"/>
              <a:gd name="T3" fmla="*/ 0 h 21600"/>
              <a:gd name="T4" fmla="*/ 18625 w 21600"/>
              <a:gd name="T5" fmla="*/ 0 h 21600"/>
              <a:gd name="T6" fmla="*/ 21600 w 21600"/>
              <a:gd name="T7" fmla="*/ 5152 h 21600"/>
              <a:gd name="T8" fmla="*/ 21600 w 21600"/>
              <a:gd name="T9" fmla="*/ 21600 h 21600"/>
              <a:gd name="T10" fmla="*/ 0 w 21600"/>
              <a:gd name="T11" fmla="*/ 21600 h 21600"/>
              <a:gd name="T12" fmla="*/ 10800 w 21600"/>
              <a:gd name="T13" fmla="*/ 0 h 21600"/>
              <a:gd name="T14" fmla="*/ 10800 w 21600"/>
              <a:gd name="T15" fmla="*/ 21600 h 21600"/>
              <a:gd name="T16" fmla="*/ 0 w 21600"/>
              <a:gd name="T17" fmla="*/ 13376 h 21600"/>
              <a:gd name="T18" fmla="*/ 21600 w 21600"/>
              <a:gd name="T19" fmla="*/ 13376 h 21600"/>
              <a:gd name="T20" fmla="*/ 400 w 21600"/>
              <a:gd name="T21" fmla="*/ 22400 h 21600"/>
              <a:gd name="T22" fmla="*/ 21200 w 21600"/>
              <a:gd name="T23" fmla="*/ 30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rgbClr val="0F0F0F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883324" y="4455775"/>
            <a:ext cx="1497606" cy="26761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7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en-GB" sz="1050" b="1" dirty="0">
                <a:solidFill>
                  <a:srgbClr val="424D58"/>
                </a:solidFill>
              </a:rPr>
              <a:t>Care Identify Service (CIS) &amp; Spine </a:t>
            </a: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endParaRPr lang="en-GB" sz="1050" b="1" dirty="0">
              <a:solidFill>
                <a:srgbClr val="424D58"/>
              </a:solidFill>
            </a:endParaRPr>
          </a:p>
        </p:txBody>
      </p:sp>
      <p:sp>
        <p:nvSpPr>
          <p:cNvPr id="10" name="computr2"/>
          <p:cNvSpPr>
            <a:spLocks noEditPoints="1" noChangeArrowheads="1"/>
          </p:cNvSpPr>
          <p:nvPr/>
        </p:nvSpPr>
        <p:spPr bwMode="auto">
          <a:xfrm>
            <a:off x="519784" y="1131590"/>
            <a:ext cx="566371" cy="476290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rgbClr val="0F0F0F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97185" y="1707654"/>
            <a:ext cx="1011567" cy="2880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7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en-GB" sz="1050" b="1" dirty="0">
                <a:solidFill>
                  <a:srgbClr val="424D58"/>
                </a:solidFill>
              </a:rPr>
              <a:t>External System</a:t>
            </a: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98" y="2155370"/>
            <a:ext cx="729955" cy="540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AutoShape 21"/>
          <p:cNvSpPr>
            <a:spLocks noChangeArrowheads="1"/>
          </p:cNvSpPr>
          <p:nvPr/>
        </p:nvSpPr>
        <p:spPr bwMode="auto">
          <a:xfrm>
            <a:off x="1452769" y="1173981"/>
            <a:ext cx="936103" cy="461665"/>
          </a:xfrm>
          <a:prstGeom prst="flowChartProcess">
            <a:avLst/>
          </a:prstGeom>
          <a:solidFill>
            <a:schemeClr val="bg1"/>
          </a:solidFill>
          <a:ln w="12700">
            <a:solidFill>
              <a:srgbClr val="C02050"/>
            </a:solidFill>
            <a:miter lim="800000"/>
            <a:headEnd/>
            <a:tailEnd/>
          </a:ln>
        </p:spPr>
        <p:txBody>
          <a:bodyPr wrap="square" anchor="ctr">
            <a:no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ts val="300"/>
              </a:spcBef>
            </a:pPr>
            <a:r>
              <a:rPr lang="en-GB" sz="800" dirty="0">
                <a:solidFill>
                  <a:srgbClr val="0F0F0F"/>
                </a:solidFill>
              </a:rPr>
              <a:t>Create Professional Session</a:t>
            </a:r>
            <a:endParaRPr lang="en-GB" sz="800" dirty="0">
              <a:solidFill>
                <a:srgbClr val="0F0F0F"/>
              </a:solidFill>
              <a:latin typeface="Arial"/>
              <a:ea typeface="Calibri"/>
            </a:endParaRPr>
          </a:p>
        </p:txBody>
      </p:sp>
      <p:sp>
        <p:nvSpPr>
          <p:cNvPr id="16" name="AutoShape 21"/>
          <p:cNvSpPr>
            <a:spLocks noChangeArrowheads="1"/>
          </p:cNvSpPr>
          <p:nvPr/>
        </p:nvSpPr>
        <p:spPr bwMode="auto">
          <a:xfrm>
            <a:off x="2891658" y="1177469"/>
            <a:ext cx="936103" cy="461665"/>
          </a:xfrm>
          <a:prstGeom prst="flowChartProcess">
            <a:avLst/>
          </a:prstGeom>
          <a:solidFill>
            <a:schemeClr val="bg1"/>
          </a:solidFill>
          <a:ln w="12700">
            <a:solidFill>
              <a:srgbClr val="C02050"/>
            </a:solidFill>
            <a:miter lim="800000"/>
            <a:headEnd/>
            <a:tailEnd/>
          </a:ln>
        </p:spPr>
        <p:txBody>
          <a:bodyPr wrap="square" anchor="ctr">
            <a:no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ts val="300"/>
              </a:spcBef>
            </a:pPr>
            <a:r>
              <a:rPr lang="en-GB" sz="800" dirty="0">
                <a:solidFill>
                  <a:srgbClr val="0F0F0F"/>
                </a:solidFill>
              </a:rPr>
              <a:t>Update Professional Session</a:t>
            </a:r>
            <a:endParaRPr lang="en-GB" sz="800" dirty="0">
              <a:solidFill>
                <a:srgbClr val="0F0F0F"/>
              </a:solidFill>
              <a:latin typeface="Arial"/>
              <a:ea typeface="Calibri"/>
            </a:endParaRPr>
          </a:p>
        </p:txBody>
      </p:sp>
      <p:sp>
        <p:nvSpPr>
          <p:cNvPr id="17" name="AutoShape 21"/>
          <p:cNvSpPr>
            <a:spLocks noChangeArrowheads="1"/>
          </p:cNvSpPr>
          <p:nvPr/>
        </p:nvSpPr>
        <p:spPr bwMode="auto">
          <a:xfrm>
            <a:off x="7262962" y="1173980"/>
            <a:ext cx="936103" cy="461665"/>
          </a:xfrm>
          <a:prstGeom prst="flowChartProcess">
            <a:avLst/>
          </a:prstGeom>
          <a:solidFill>
            <a:schemeClr val="bg1"/>
          </a:solidFill>
          <a:ln w="12700">
            <a:solidFill>
              <a:srgbClr val="C02050"/>
            </a:solidFill>
            <a:miter lim="800000"/>
            <a:headEnd/>
            <a:tailEnd/>
          </a:ln>
        </p:spPr>
        <p:txBody>
          <a:bodyPr wrap="square" anchor="ctr">
            <a:no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ts val="300"/>
              </a:spcBef>
            </a:pPr>
            <a:r>
              <a:rPr lang="en-GB" sz="800" dirty="0">
                <a:solidFill>
                  <a:srgbClr val="0F0F0F"/>
                </a:solidFill>
              </a:rPr>
              <a:t>Delete Professional Session</a:t>
            </a:r>
            <a:endParaRPr lang="en-GB" sz="800" dirty="0">
              <a:solidFill>
                <a:srgbClr val="0F0F0F"/>
              </a:solidFill>
              <a:latin typeface="Arial"/>
              <a:ea typeface="Calibri"/>
            </a:endParaRPr>
          </a:p>
        </p:txBody>
      </p:sp>
      <p:sp>
        <p:nvSpPr>
          <p:cNvPr id="18" name="AutoShape 21"/>
          <p:cNvSpPr>
            <a:spLocks noChangeArrowheads="1"/>
          </p:cNvSpPr>
          <p:nvPr/>
        </p:nvSpPr>
        <p:spPr bwMode="auto">
          <a:xfrm>
            <a:off x="4380930" y="1173981"/>
            <a:ext cx="936103" cy="461665"/>
          </a:xfrm>
          <a:prstGeom prst="flowChartProcess">
            <a:avLst/>
          </a:prstGeom>
          <a:solidFill>
            <a:schemeClr val="bg1"/>
          </a:solidFill>
          <a:ln w="12700">
            <a:solidFill>
              <a:srgbClr val="00A050"/>
            </a:solidFill>
            <a:miter lim="800000"/>
            <a:headEnd/>
            <a:tailEnd/>
          </a:ln>
        </p:spPr>
        <p:txBody>
          <a:bodyPr wrap="square" anchor="ctr">
            <a:no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ts val="300"/>
              </a:spcBef>
            </a:pPr>
            <a:r>
              <a:rPr lang="en-GB" sz="800" dirty="0">
                <a:solidFill>
                  <a:srgbClr val="0F0F0F"/>
                </a:solidFill>
              </a:rPr>
              <a:t>Get Worklist</a:t>
            </a:r>
            <a:endParaRPr lang="en-GB" sz="800" dirty="0">
              <a:solidFill>
                <a:srgbClr val="0F0F0F"/>
              </a:solidFill>
              <a:latin typeface="Arial"/>
              <a:ea typeface="Calibri"/>
            </a:endParaRPr>
          </a:p>
        </p:txBody>
      </p:sp>
      <p:sp>
        <p:nvSpPr>
          <p:cNvPr id="19" name="AutoShape 21"/>
          <p:cNvSpPr>
            <a:spLocks noChangeArrowheads="1"/>
          </p:cNvSpPr>
          <p:nvPr/>
        </p:nvSpPr>
        <p:spPr bwMode="auto">
          <a:xfrm>
            <a:off x="5826694" y="1177469"/>
            <a:ext cx="936103" cy="461665"/>
          </a:xfrm>
          <a:prstGeom prst="flowChartProcess">
            <a:avLst/>
          </a:prstGeom>
          <a:solidFill>
            <a:schemeClr val="bg1"/>
          </a:solidFill>
          <a:ln w="12700">
            <a:solidFill>
              <a:srgbClr val="0070C0"/>
            </a:solidFill>
            <a:miter lim="800000"/>
            <a:headEnd/>
            <a:tailEnd/>
          </a:ln>
        </p:spPr>
        <p:txBody>
          <a:bodyPr wrap="square" anchor="ctr">
            <a:no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ts val="300"/>
              </a:spcBef>
            </a:pPr>
            <a:r>
              <a:rPr lang="en-GB" sz="800" dirty="0">
                <a:solidFill>
                  <a:srgbClr val="0F0F0F"/>
                </a:solidFill>
              </a:rPr>
              <a:t>Get ValueSet Specialty</a:t>
            </a:r>
            <a:endParaRPr lang="en-GB" sz="800" dirty="0">
              <a:solidFill>
                <a:srgbClr val="0F0F0F"/>
              </a:solidFill>
              <a:latin typeface="Arial"/>
              <a:ea typeface="Calibri"/>
            </a:endParaRPr>
          </a:p>
        </p:txBody>
      </p:sp>
      <p:sp>
        <p:nvSpPr>
          <p:cNvPr id="20" name="AutoShape 21"/>
          <p:cNvSpPr>
            <a:spLocks noChangeArrowheads="1"/>
          </p:cNvSpPr>
          <p:nvPr/>
        </p:nvSpPr>
        <p:spPr bwMode="auto">
          <a:xfrm>
            <a:off x="4380929" y="1838622"/>
            <a:ext cx="936103" cy="461665"/>
          </a:xfrm>
          <a:prstGeom prst="flowChartProcess">
            <a:avLst/>
          </a:prstGeom>
          <a:solidFill>
            <a:schemeClr val="bg1"/>
          </a:solidFill>
          <a:ln w="12700">
            <a:solidFill>
              <a:srgbClr val="00A050"/>
            </a:solidFill>
            <a:miter lim="800000"/>
            <a:headEnd/>
            <a:tailEnd/>
          </a:ln>
        </p:spPr>
        <p:txBody>
          <a:bodyPr wrap="square" anchor="ctr">
            <a:no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ts val="300"/>
              </a:spcBef>
            </a:pPr>
            <a:r>
              <a:rPr lang="en-GB" sz="800" dirty="0">
                <a:solidFill>
                  <a:srgbClr val="0F0F0F"/>
                </a:solidFill>
              </a:rPr>
              <a:t>Get Referral Request</a:t>
            </a:r>
            <a:endParaRPr lang="en-GB" sz="800" dirty="0">
              <a:solidFill>
                <a:srgbClr val="0F0F0F"/>
              </a:solidFill>
              <a:latin typeface="Arial"/>
              <a:ea typeface="Calibri"/>
            </a:endParaRPr>
          </a:p>
        </p:txBody>
      </p:sp>
      <p:sp>
        <p:nvSpPr>
          <p:cNvPr id="21" name="AutoShape 21"/>
          <p:cNvSpPr>
            <a:spLocks noChangeArrowheads="1"/>
          </p:cNvSpPr>
          <p:nvPr/>
        </p:nvSpPr>
        <p:spPr bwMode="auto">
          <a:xfrm>
            <a:off x="4380930" y="2499742"/>
            <a:ext cx="936103" cy="461665"/>
          </a:xfrm>
          <a:prstGeom prst="flowChartProcess">
            <a:avLst/>
          </a:prstGeom>
          <a:solidFill>
            <a:schemeClr val="bg1"/>
          </a:solidFill>
          <a:ln w="12700">
            <a:solidFill>
              <a:srgbClr val="00A050"/>
            </a:solidFill>
            <a:miter lim="800000"/>
            <a:headEnd/>
            <a:tailEnd/>
          </a:ln>
        </p:spPr>
        <p:txBody>
          <a:bodyPr wrap="square" anchor="ctr">
            <a:no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ts val="300"/>
              </a:spcBef>
            </a:pPr>
            <a:r>
              <a:rPr lang="en-GB" sz="800" dirty="0">
                <a:solidFill>
                  <a:srgbClr val="0F0F0F"/>
                </a:solidFill>
              </a:rPr>
              <a:t>Get Attachments</a:t>
            </a:r>
            <a:endParaRPr lang="en-GB" sz="800" dirty="0">
              <a:solidFill>
                <a:srgbClr val="0F0F0F"/>
              </a:solidFill>
              <a:latin typeface="Arial"/>
              <a:ea typeface="Calibri"/>
            </a:endParaRPr>
          </a:p>
        </p:txBody>
      </p:sp>
      <p:sp>
        <p:nvSpPr>
          <p:cNvPr id="22" name="AutoShape 21"/>
          <p:cNvSpPr>
            <a:spLocks noChangeArrowheads="1"/>
          </p:cNvSpPr>
          <p:nvPr/>
        </p:nvSpPr>
        <p:spPr bwMode="auto">
          <a:xfrm>
            <a:off x="4380930" y="3146847"/>
            <a:ext cx="936103" cy="461665"/>
          </a:xfrm>
          <a:prstGeom prst="flowChartProcess">
            <a:avLst/>
          </a:prstGeom>
          <a:solidFill>
            <a:schemeClr val="bg1"/>
          </a:solidFill>
          <a:ln w="12700">
            <a:solidFill>
              <a:srgbClr val="00A050"/>
            </a:solidFill>
            <a:miter lim="800000"/>
            <a:headEnd/>
            <a:tailEnd/>
          </a:ln>
        </p:spPr>
        <p:txBody>
          <a:bodyPr wrap="square" anchor="ctr">
            <a:no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ts val="300"/>
              </a:spcBef>
            </a:pPr>
            <a:r>
              <a:rPr lang="en-GB" sz="800" dirty="0">
                <a:solidFill>
                  <a:srgbClr val="0F0F0F"/>
                </a:solidFill>
              </a:rPr>
              <a:t>Get Clinical Information</a:t>
            </a:r>
            <a:endParaRPr lang="en-GB" sz="800" dirty="0">
              <a:solidFill>
                <a:srgbClr val="0F0F0F"/>
              </a:solidFill>
              <a:latin typeface="Arial"/>
              <a:ea typeface="Calibri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1920820" y="1851670"/>
            <a:ext cx="0" cy="22479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28551" y="1835945"/>
            <a:ext cx="0" cy="22479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1920820" y="4099643"/>
            <a:ext cx="109367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4166618" y="4099643"/>
            <a:ext cx="14764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6748336" y="4080294"/>
            <a:ext cx="98021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4846518" y="3723878"/>
            <a:ext cx="0" cy="3757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2467655" y="1408301"/>
            <a:ext cx="330811" cy="0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3950594" y="1402710"/>
            <a:ext cx="330811" cy="0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5390754" y="1408301"/>
            <a:ext cx="330811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6830914" y="1408301"/>
            <a:ext cx="330811" cy="0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4848981" y="1639134"/>
            <a:ext cx="0" cy="146953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4844867" y="2300287"/>
            <a:ext cx="0" cy="146953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4843216" y="2959931"/>
            <a:ext cx="0" cy="146953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060" y="1782240"/>
            <a:ext cx="1410230" cy="430205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407" y="1838022"/>
            <a:ext cx="867123" cy="1046953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762" y="2127621"/>
            <a:ext cx="1121605" cy="1308225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490" y="2350361"/>
            <a:ext cx="1029420" cy="1445525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5690" y="1737021"/>
            <a:ext cx="6667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31F3A777-75A2-4724-8F06-CD01B0BDBDF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07251" y="4099643"/>
            <a:ext cx="882948" cy="800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7350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B5431-50FA-487C-B496-89B2AC00C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NHS Business Benefits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868BCD-DE19-4F08-BD25-690E14DD5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E129E-16B7-480B-972E-C025DBFD1D53}" type="slidenum">
              <a:rPr lang="en-GB" smtClean="0"/>
              <a:pPr/>
              <a:t>18</a:t>
            </a:fld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A9877C-C309-4D6D-8FA7-88BF8F9015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475" y="1051298"/>
            <a:ext cx="3405594" cy="25717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37481BD-CF2C-41AD-8A34-C0B546C56E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8658" y="1044380"/>
            <a:ext cx="3387444" cy="25717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07C4703-1780-43F3-A53B-2B376494F5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1176" y="3771990"/>
            <a:ext cx="1728192" cy="109692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238F23F-4377-4CE5-851E-049F45D0C3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1626" y="3771990"/>
            <a:ext cx="1823424" cy="109692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23428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E747C-59DB-4C2C-81AD-19F0B8881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241982"/>
            <a:ext cx="7632000" cy="529568"/>
          </a:xfrm>
        </p:spPr>
        <p:txBody>
          <a:bodyPr/>
          <a:lstStyle/>
          <a:p>
            <a:r>
              <a:rPr lang="en-GB" dirty="0"/>
              <a:t>Vision Concepts for 2018-19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844506-5A9B-4398-86F7-2B4385883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E129E-16B7-480B-972E-C025DBFD1D53}" type="slidenum">
              <a:rPr lang="en-GB" smtClean="0"/>
              <a:pPr/>
              <a:t>19</a:t>
            </a:fld>
            <a:endParaRPr lang="en-GB" dirty="0"/>
          </a:p>
        </p:txBody>
      </p:sp>
      <p:graphicFrame>
        <p:nvGraphicFramePr>
          <p:cNvPr id="6" name="Content Placeholder 9">
            <a:extLst>
              <a:ext uri="{FF2B5EF4-FFF2-40B4-BE49-F238E27FC236}">
                <a16:creationId xmlns:a16="http://schemas.microsoft.com/office/drawing/2014/main" id="{3C35CE07-B4F5-4588-8F3D-F709B31E1F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6042144"/>
              </p:ext>
            </p:extLst>
          </p:nvPr>
        </p:nvGraphicFramePr>
        <p:xfrm>
          <a:off x="0" y="902138"/>
          <a:ext cx="9144000" cy="4261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386">
                  <a:extLst>
                    <a:ext uri="{9D8B030D-6E8A-4147-A177-3AD203B41FA5}">
                      <a16:colId xmlns:a16="http://schemas.microsoft.com/office/drawing/2014/main" val="3544543823"/>
                    </a:ext>
                  </a:extLst>
                </a:gridCol>
                <a:gridCol w="6695614">
                  <a:extLst>
                    <a:ext uri="{9D8B030D-6E8A-4147-A177-3AD203B41FA5}">
                      <a16:colId xmlns:a16="http://schemas.microsoft.com/office/drawing/2014/main" val="1246922282"/>
                    </a:ext>
                  </a:extLst>
                </a:gridCol>
              </a:tblGrid>
              <a:tr h="10070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</a:rPr>
                        <a:t>1. Enhance Professional Experience</a:t>
                      </a:r>
                    </a:p>
                    <a:p>
                      <a:endParaRPr lang="en-GB"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50" b="0" dirty="0">
                          <a:solidFill>
                            <a:schemeClr val="tx1"/>
                          </a:solidFill>
                        </a:rPr>
                        <a:t>Decrease effort required to use the service  - Make it intuitive and more usable (fewer clicks – e.g. </a:t>
                      </a:r>
                      <a:r>
                        <a:rPr lang="en-GB" sz="1050" b="1" dirty="0">
                          <a:solidFill>
                            <a:schemeClr val="tx1"/>
                          </a:solidFill>
                        </a:rPr>
                        <a:t>service searching</a:t>
                      </a:r>
                      <a:r>
                        <a:rPr lang="en-GB" sz="1050" b="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50" b="0" dirty="0">
                          <a:solidFill>
                            <a:schemeClr val="tx1"/>
                          </a:solidFill>
                        </a:rPr>
                        <a:t>Improve integration – only do it once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50" b="0" dirty="0">
                          <a:solidFill>
                            <a:schemeClr val="tx1"/>
                          </a:solidFill>
                        </a:rPr>
                        <a:t>Improve professional communications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50" b="0" dirty="0">
                          <a:solidFill>
                            <a:schemeClr val="tx1"/>
                          </a:solidFill>
                        </a:rPr>
                        <a:t>Consistent approach to </a:t>
                      </a:r>
                      <a:r>
                        <a:rPr lang="en-GB" sz="1050" b="1" dirty="0">
                          <a:solidFill>
                            <a:schemeClr val="tx1"/>
                          </a:solidFill>
                        </a:rPr>
                        <a:t>Clinical Dialogue</a:t>
                      </a:r>
                      <a:r>
                        <a:rPr lang="en-GB" sz="1050" b="0" dirty="0">
                          <a:solidFill>
                            <a:schemeClr val="tx1"/>
                          </a:solidFill>
                        </a:rPr>
                        <a:t>, Review and refine </a:t>
                      </a:r>
                      <a:r>
                        <a:rPr lang="en-GB" sz="1050" b="1" dirty="0">
                          <a:solidFill>
                            <a:schemeClr val="tx1"/>
                          </a:solidFill>
                        </a:rPr>
                        <a:t>work lists</a:t>
                      </a:r>
                      <a:r>
                        <a:rPr lang="en-GB" sz="1050" b="0" dirty="0">
                          <a:solidFill>
                            <a:schemeClr val="tx1"/>
                          </a:solidFill>
                        </a:rPr>
                        <a:t>, Design and introduce </a:t>
                      </a:r>
                      <a:r>
                        <a:rPr lang="en-GB" sz="1050" b="1" dirty="0">
                          <a:solidFill>
                            <a:schemeClr val="tx1"/>
                          </a:solidFill>
                        </a:rPr>
                        <a:t>professional alerts</a:t>
                      </a: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5252041"/>
                  </a:ext>
                </a:extLst>
              </a:tr>
              <a:tr h="6066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/>
                        <a:t>2. Enhance Patient Experience</a:t>
                      </a:r>
                    </a:p>
                    <a:p>
                      <a:endParaRPr lang="en-GB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50" dirty="0"/>
                        <a:t>Improve </a:t>
                      </a:r>
                      <a:r>
                        <a:rPr lang="en-GB" sz="1050" b="1" dirty="0"/>
                        <a:t>written materials </a:t>
                      </a:r>
                      <a:r>
                        <a:rPr lang="en-GB" sz="1050" dirty="0"/>
                        <a:t>for patients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50" dirty="0"/>
                        <a:t>Improve accessibility and ease of using </a:t>
                      </a:r>
                      <a:r>
                        <a:rPr lang="en-GB" sz="1050" b="1" dirty="0"/>
                        <a:t>Manage Your Referral (MYR)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50" dirty="0"/>
                        <a:t>Introduce </a:t>
                      </a:r>
                      <a:r>
                        <a:rPr lang="en-GB" sz="1050" b="1" dirty="0"/>
                        <a:t>patient electronic communications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6493363"/>
                  </a:ext>
                </a:extLst>
              </a:tr>
              <a:tr h="7330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/>
                        <a:t>3. Improve Integration</a:t>
                      </a:r>
                    </a:p>
                    <a:p>
                      <a:endParaRPr lang="en-GB" sz="1100" b="1" dirty="0"/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Continue </a:t>
                      </a:r>
                      <a:r>
                        <a:rPr lang="en-GB" sz="105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provider API Integration </a:t>
                      </a:r>
                      <a:r>
                        <a:rPr lang="en-GB" sz="10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work – including auto register patients from RAS/A&amp;G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Research and design an </a:t>
                      </a:r>
                      <a:r>
                        <a:rPr lang="en-GB" sz="105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improved Integrated GP Referral System</a:t>
                      </a:r>
                      <a:r>
                        <a:rPr lang="en-GB" sz="10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(IGPRS) 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Identify needs of users, Create necessary APIs &amp; Work with </a:t>
                      </a:r>
                      <a:r>
                        <a:rPr lang="en-GB" sz="105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GPSoC</a:t>
                      </a:r>
                      <a:r>
                        <a:rPr lang="en-GB" sz="10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suppliers to implement</a:t>
                      </a:r>
                      <a:endParaRPr lang="en-GB" sz="1050" dirty="0"/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2760551"/>
                  </a:ext>
                </a:extLst>
              </a:tr>
              <a:tr h="9791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/>
                        <a:t>4. Improve Health Service Efficiency</a:t>
                      </a:r>
                    </a:p>
                    <a:p>
                      <a:endParaRPr lang="en-GB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/>
                        <a:t>Further develop </a:t>
                      </a:r>
                      <a:r>
                        <a:rPr lang="en-GB" sz="1100" b="1" dirty="0"/>
                        <a:t>reporting</a:t>
                      </a:r>
                      <a:r>
                        <a:rPr lang="en-GB" sz="1100" dirty="0"/>
                        <a:t> capability</a:t>
                      </a:r>
                    </a:p>
                    <a:p>
                      <a:pPr lvl="1"/>
                      <a:r>
                        <a:rPr lang="en-GB" sz="1050" dirty="0"/>
                        <a:t>e.g. early warning of demand and capacity problems (Forward order book). Activity reporting 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/>
                        <a:t>Enhance </a:t>
                      </a:r>
                      <a:r>
                        <a:rPr lang="en-GB" sz="1100" b="1" dirty="0"/>
                        <a:t>Directory of Services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/>
                        <a:t>Enhance user base (continue </a:t>
                      </a:r>
                      <a:r>
                        <a:rPr lang="en-GB" sz="1100" b="1" dirty="0"/>
                        <a:t>Any-to-Any</a:t>
                      </a:r>
                      <a:r>
                        <a:rPr lang="en-GB" sz="1100" dirty="0"/>
                        <a:t> expansion)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/>
                        <a:t>Assess and progress </a:t>
                      </a:r>
                      <a:r>
                        <a:rPr lang="en-GB" sz="1100" b="1" dirty="0"/>
                        <a:t>Follow-Up</a:t>
                      </a:r>
                      <a:r>
                        <a:rPr lang="en-GB" sz="1100" dirty="0"/>
                        <a:t> Appointments (based on user/stakeholder needs)</a:t>
                      </a:r>
                      <a:endParaRPr lang="en-GB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2903895"/>
                  </a:ext>
                </a:extLst>
              </a:tr>
              <a:tr h="7401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/>
                        <a:t>5. Enhance &amp; Rationalise System Infrastructure and Development</a:t>
                      </a:r>
                    </a:p>
                    <a:p>
                      <a:endParaRPr lang="en-GB" sz="1100" b="1" dirty="0"/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Introduce </a:t>
                      </a:r>
                      <a:r>
                        <a:rPr lang="en-GB" sz="105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analytics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Introduce </a:t>
                      </a:r>
                      <a:r>
                        <a:rPr lang="en-GB" sz="105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Beta Testing capability </a:t>
                      </a:r>
                      <a:r>
                        <a:rPr lang="en-GB" sz="10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&amp; test new functionality with ‘model communities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Introduce </a:t>
                      </a:r>
                      <a:r>
                        <a:rPr lang="en-GB" sz="105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support for federated models and new Accountable Care Organisations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Support changes to </a:t>
                      </a:r>
                      <a:r>
                        <a:rPr lang="en-GB" sz="105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NHS Organisation Structure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Review changes for </a:t>
                      </a:r>
                      <a:r>
                        <a:rPr lang="en-GB" sz="105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cancer 2WW Services</a:t>
                      </a: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5506891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2C8B60DC-EACE-449C-9242-39CB95402F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6376" y="103470"/>
            <a:ext cx="1030441" cy="722883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10067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07310-99B5-46E1-AAF8-3BFDF462A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Agenda and Presenters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D3E54F-ED29-434B-9434-88956368D6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080000"/>
            <a:ext cx="4212040" cy="3435966"/>
          </a:xfrm>
        </p:spPr>
        <p:txBody>
          <a:bodyPr/>
          <a:lstStyle/>
          <a:p>
            <a:r>
              <a:rPr lang="en-GB" dirty="0"/>
              <a:t>service overview</a:t>
            </a:r>
          </a:p>
          <a:p>
            <a:r>
              <a:rPr lang="en-GB" dirty="0"/>
              <a:t>implementation background</a:t>
            </a:r>
          </a:p>
          <a:p>
            <a:r>
              <a:rPr lang="en-GB" dirty="0"/>
              <a:t>technical approach</a:t>
            </a:r>
          </a:p>
          <a:p>
            <a:r>
              <a:rPr lang="en-GB" dirty="0"/>
              <a:t>clinical referral information</a:t>
            </a:r>
          </a:p>
          <a:p>
            <a:r>
              <a:rPr lang="en-GB" dirty="0"/>
              <a:t>current alpha developments </a:t>
            </a:r>
          </a:p>
          <a:p>
            <a:r>
              <a:rPr lang="en-GB" dirty="0"/>
              <a:t>partnership delivery</a:t>
            </a:r>
          </a:p>
          <a:p>
            <a:r>
              <a:rPr lang="en-GB" dirty="0"/>
              <a:t>summary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970746-63C4-4180-9F03-D8FB4AAF2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E129E-16B7-480B-972E-C025DBFD1D53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1F00FC9-1473-4194-8DD3-1CA711C66C5C}"/>
              </a:ext>
            </a:extLst>
          </p:cNvPr>
          <p:cNvSpPr txBox="1">
            <a:spLocks/>
          </p:cNvSpPr>
          <p:nvPr/>
        </p:nvSpPr>
        <p:spPr>
          <a:xfrm>
            <a:off x="5733351" y="1080000"/>
            <a:ext cx="3433700" cy="3435966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7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GB" dirty="0"/>
              <a:t>Dr Paul Denton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100" dirty="0"/>
              <a:t>Programme Manager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100" dirty="0"/>
              <a:t>NHS Digital, NHS e-Referral Service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100" dirty="0"/>
              <a:t>paul.denton1@nhs.net </a:t>
            </a:r>
          </a:p>
          <a:p>
            <a:pPr marL="0" indent="0">
              <a:spcBef>
                <a:spcPts val="0"/>
              </a:spcBef>
              <a:buNone/>
            </a:pPr>
            <a:endParaRPr lang="en-GB" sz="1100" dirty="0"/>
          </a:p>
          <a:p>
            <a:pPr marL="0" indent="0">
              <a:spcBef>
                <a:spcPts val="0"/>
              </a:spcBef>
              <a:buNone/>
            </a:pPr>
            <a:r>
              <a:rPr lang="en-GB" dirty="0"/>
              <a:t>Rachel </a:t>
            </a:r>
            <a:r>
              <a:rPr lang="en-GB" dirty="0" err="1"/>
              <a:t>Woolfenden</a:t>
            </a:r>
            <a:br>
              <a:rPr lang="en-GB" sz="1400" dirty="0"/>
            </a:br>
            <a:r>
              <a:rPr lang="en-GB" sz="1100" dirty="0"/>
              <a:t>Head of Elective Patient Access</a:t>
            </a:r>
            <a:br>
              <a:rPr lang="en-GB" sz="1100" dirty="0"/>
            </a:br>
            <a:r>
              <a:rPr lang="en-GB" sz="1100" dirty="0"/>
              <a:t>Western Sussex Hospitals NHS Foundation Trust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100" dirty="0"/>
              <a:t>rachel.woolfenden@wsht.nhs.uk</a:t>
            </a:r>
          </a:p>
          <a:p>
            <a:pPr marL="0" indent="0">
              <a:spcBef>
                <a:spcPts val="0"/>
              </a:spcBef>
              <a:buNone/>
            </a:pPr>
            <a:endParaRPr lang="en-GB" sz="1100" dirty="0"/>
          </a:p>
          <a:p>
            <a:pPr marL="0" indent="0">
              <a:spcBef>
                <a:spcPts val="0"/>
              </a:spcBef>
              <a:buNone/>
            </a:pPr>
            <a:r>
              <a:rPr lang="en-GB" dirty="0"/>
              <a:t>Hannah Van Praag </a:t>
            </a:r>
            <a:br>
              <a:rPr lang="en-GB" sz="1400" dirty="0"/>
            </a:br>
            <a:r>
              <a:rPr lang="en-GB" sz="1100" dirty="0"/>
              <a:t>Professional Services Manager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100" dirty="0" err="1"/>
              <a:t>Docman</a:t>
            </a:r>
            <a:endParaRPr lang="en-GB" sz="1100" dirty="0"/>
          </a:p>
          <a:p>
            <a:pPr marL="0" indent="0">
              <a:spcBef>
                <a:spcPts val="0"/>
              </a:spcBef>
              <a:buNone/>
            </a:pPr>
            <a:r>
              <a:rPr lang="en-GB" sz="1100" dirty="0"/>
              <a:t>hannahvanpraag@docman.com</a:t>
            </a:r>
          </a:p>
          <a:p>
            <a:pPr marL="0" indent="0">
              <a:spcBef>
                <a:spcPts val="0"/>
              </a:spcBef>
              <a:buNone/>
            </a:pPr>
            <a:endParaRPr lang="en-GB" sz="1400" dirty="0"/>
          </a:p>
          <a:p>
            <a:pPr marL="0" indent="0">
              <a:spcBef>
                <a:spcPts val="0"/>
              </a:spcBef>
              <a:buNone/>
            </a:pPr>
            <a:endParaRPr lang="en-GB" sz="1400" dirty="0"/>
          </a:p>
          <a:p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8AC2F7-F45C-4533-83E0-AC3D79C3B7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4423561"/>
            <a:ext cx="3312368" cy="6168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B4D1977-00C2-45D3-94C2-86FBCDFE7D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261" y="4423561"/>
            <a:ext cx="1534569" cy="540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7375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Next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1059582"/>
            <a:ext cx="7704000" cy="3168352"/>
          </a:xfrm>
        </p:spPr>
        <p:txBody>
          <a:bodyPr>
            <a:normAutofit fontScale="92500"/>
          </a:bodyPr>
          <a:lstStyle/>
          <a:p>
            <a:r>
              <a:rPr lang="en-GB" dirty="0"/>
              <a:t>enhanced implementation support &amp; information sharing</a:t>
            </a:r>
          </a:p>
          <a:p>
            <a:r>
              <a:rPr lang="en-GB" dirty="0"/>
              <a:t>refine support tooling and resources</a:t>
            </a:r>
          </a:p>
          <a:p>
            <a:r>
              <a:rPr lang="en-GB" dirty="0"/>
              <a:t>complete pilot assurance model</a:t>
            </a:r>
          </a:p>
          <a:p>
            <a:r>
              <a:rPr lang="en-GB" dirty="0"/>
              <a:t>understand requirements for automation and </a:t>
            </a:r>
          </a:p>
          <a:p>
            <a:pPr marL="358775" indent="0">
              <a:buNone/>
            </a:pPr>
            <a:r>
              <a:rPr lang="en-GB" dirty="0"/>
              <a:t>system-to-system or ‘unattended calls’</a:t>
            </a:r>
          </a:p>
          <a:p>
            <a:r>
              <a:rPr lang="en-GB" dirty="0"/>
              <a:t>2018-19 roadmap approval and dissemination</a:t>
            </a:r>
          </a:p>
          <a:p>
            <a:r>
              <a:rPr lang="en-GB" dirty="0"/>
              <a:t>work with PRSB to develop standard referral models</a:t>
            </a:r>
          </a:p>
          <a:p>
            <a:pPr marL="0" indent="0" algn="ctr">
              <a:buNone/>
            </a:pPr>
            <a:r>
              <a:rPr lang="en-GB" sz="1700" dirty="0">
                <a:solidFill>
                  <a:schemeClr val="bg1">
                    <a:lumMod val="50000"/>
                  </a:schemeClr>
                </a:solidFill>
              </a:rPr>
              <a:t>https://theprsb.org/projects/clinical-referral-information</a:t>
            </a:r>
            <a:endParaRPr lang="en-GB" sz="2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4262" y="1781531"/>
            <a:ext cx="1119476" cy="1580437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835696" y="4587974"/>
            <a:ext cx="5616624" cy="28803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7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sz="1600" b="1" dirty="0"/>
              <a:t>For more information contact: 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</a:rPr>
              <a:t>nhserspartners@nhs.net</a:t>
            </a:r>
            <a:endParaRPr lang="en-GB" sz="2800" dirty="0">
              <a:solidFill>
                <a:srgbClr val="424D58"/>
              </a:solidFill>
            </a:endParaRPr>
          </a:p>
          <a:p>
            <a:endParaRPr lang="en-GB" dirty="0">
              <a:solidFill>
                <a:srgbClr val="424D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1233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Questions?</a:t>
            </a:r>
          </a:p>
        </p:txBody>
      </p:sp>
      <p:pic>
        <p:nvPicPr>
          <p:cNvPr id="5" name="Content Placeholder 4" descr="d:\Documents and Settings\brma4\Desktop\faq_questionmark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280708" y="1079500"/>
            <a:ext cx="4582584" cy="34369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186277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81985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e-RS/DEV1 Path-To-Live Environment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A684-6FB9-400F-B313-F111F0F48737}" type="slidenum">
              <a:rPr lang="en-GB" smtClean="0">
                <a:solidFill>
                  <a:srgbClr val="424D58"/>
                </a:solidFill>
              </a:rPr>
              <a:pPr/>
              <a:t>23</a:t>
            </a:fld>
            <a:endParaRPr lang="en-GB" dirty="0">
              <a:solidFill>
                <a:srgbClr val="424D58"/>
              </a:solidFill>
            </a:endParaRPr>
          </a:p>
        </p:txBody>
      </p:sp>
      <p:sp>
        <p:nvSpPr>
          <p:cNvPr id="177" name="mainfrm"/>
          <p:cNvSpPr>
            <a:spLocks noEditPoints="1" noChangeArrowheads="1"/>
          </p:cNvSpPr>
          <p:nvPr/>
        </p:nvSpPr>
        <p:spPr bwMode="auto">
          <a:xfrm>
            <a:off x="1080219" y="2571750"/>
            <a:ext cx="649165" cy="572105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0603 w 21600"/>
              <a:gd name="T9" fmla="*/ 21600 h 21600"/>
              <a:gd name="T10" fmla="*/ 10800 w 21600"/>
              <a:gd name="T11" fmla="*/ 21600 h 21600"/>
              <a:gd name="T12" fmla="*/ 1163 w 21600"/>
              <a:gd name="T13" fmla="*/ 21600 h 21600"/>
              <a:gd name="T14" fmla="*/ 0 w 21600"/>
              <a:gd name="T15" fmla="*/ 10800 h 21600"/>
              <a:gd name="T16" fmla="*/ 332 w 21600"/>
              <a:gd name="T17" fmla="*/ 22174 h 21600"/>
              <a:gd name="T18" fmla="*/ 21579 w 21600"/>
              <a:gd name="T19" fmla="*/ 279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21600" y="10885"/>
                </a:moveTo>
                <a:lnTo>
                  <a:pt x="21600" y="0"/>
                </a:lnTo>
                <a:lnTo>
                  <a:pt x="10634" y="0"/>
                </a:lnTo>
                <a:lnTo>
                  <a:pt x="0" y="0"/>
                </a:lnTo>
                <a:lnTo>
                  <a:pt x="0" y="10885"/>
                </a:lnTo>
                <a:lnTo>
                  <a:pt x="0" y="19729"/>
                </a:lnTo>
                <a:lnTo>
                  <a:pt x="1163" y="19729"/>
                </a:lnTo>
                <a:lnTo>
                  <a:pt x="1163" y="21600"/>
                </a:lnTo>
                <a:lnTo>
                  <a:pt x="10800" y="21600"/>
                </a:lnTo>
                <a:lnTo>
                  <a:pt x="20603" y="21600"/>
                </a:lnTo>
                <a:lnTo>
                  <a:pt x="20603" y="19729"/>
                </a:lnTo>
                <a:lnTo>
                  <a:pt x="21600" y="19729"/>
                </a:lnTo>
                <a:lnTo>
                  <a:pt x="21600" y="10885"/>
                </a:lnTo>
                <a:close/>
              </a:path>
              <a:path w="21600" h="21600" extrusionOk="0">
                <a:moveTo>
                  <a:pt x="1163" y="19729"/>
                </a:moveTo>
                <a:lnTo>
                  <a:pt x="4320" y="19729"/>
                </a:lnTo>
                <a:lnTo>
                  <a:pt x="16449" y="19729"/>
                </a:lnTo>
                <a:lnTo>
                  <a:pt x="20603" y="19729"/>
                </a:lnTo>
                <a:lnTo>
                  <a:pt x="1163" y="19729"/>
                </a:lnTo>
                <a:moveTo>
                  <a:pt x="1495" y="2381"/>
                </a:moveTo>
                <a:lnTo>
                  <a:pt x="2160" y="2381"/>
                </a:lnTo>
                <a:lnTo>
                  <a:pt x="4985" y="2381"/>
                </a:lnTo>
                <a:lnTo>
                  <a:pt x="5982" y="2381"/>
                </a:lnTo>
                <a:lnTo>
                  <a:pt x="1495" y="2381"/>
                </a:lnTo>
                <a:lnTo>
                  <a:pt x="1495" y="3402"/>
                </a:lnTo>
                <a:lnTo>
                  <a:pt x="2160" y="3402"/>
                </a:lnTo>
                <a:lnTo>
                  <a:pt x="4985" y="3402"/>
                </a:lnTo>
                <a:lnTo>
                  <a:pt x="5982" y="3402"/>
                </a:lnTo>
                <a:lnTo>
                  <a:pt x="1495" y="3402"/>
                </a:lnTo>
                <a:lnTo>
                  <a:pt x="1495" y="4422"/>
                </a:lnTo>
                <a:lnTo>
                  <a:pt x="2160" y="4422"/>
                </a:lnTo>
                <a:lnTo>
                  <a:pt x="4985" y="4422"/>
                </a:lnTo>
                <a:lnTo>
                  <a:pt x="5982" y="4422"/>
                </a:lnTo>
                <a:lnTo>
                  <a:pt x="1495" y="4422"/>
                </a:lnTo>
                <a:lnTo>
                  <a:pt x="1495" y="5443"/>
                </a:lnTo>
                <a:lnTo>
                  <a:pt x="2160" y="5443"/>
                </a:lnTo>
                <a:lnTo>
                  <a:pt x="4985" y="5443"/>
                </a:lnTo>
                <a:lnTo>
                  <a:pt x="5982" y="5443"/>
                </a:lnTo>
                <a:lnTo>
                  <a:pt x="1495" y="5443"/>
                </a:lnTo>
                <a:lnTo>
                  <a:pt x="1495" y="6463"/>
                </a:lnTo>
                <a:lnTo>
                  <a:pt x="2160" y="6463"/>
                </a:lnTo>
                <a:lnTo>
                  <a:pt x="4985" y="6463"/>
                </a:lnTo>
                <a:lnTo>
                  <a:pt x="5982" y="6463"/>
                </a:lnTo>
                <a:lnTo>
                  <a:pt x="1495" y="6463"/>
                </a:lnTo>
                <a:lnTo>
                  <a:pt x="1495" y="7483"/>
                </a:lnTo>
                <a:lnTo>
                  <a:pt x="2160" y="7483"/>
                </a:lnTo>
                <a:lnTo>
                  <a:pt x="4985" y="7483"/>
                </a:lnTo>
                <a:lnTo>
                  <a:pt x="5982" y="7483"/>
                </a:lnTo>
                <a:lnTo>
                  <a:pt x="1495" y="7483"/>
                </a:lnTo>
                <a:lnTo>
                  <a:pt x="1495" y="8504"/>
                </a:lnTo>
                <a:lnTo>
                  <a:pt x="2160" y="8504"/>
                </a:lnTo>
                <a:lnTo>
                  <a:pt x="4985" y="8504"/>
                </a:lnTo>
                <a:lnTo>
                  <a:pt x="5982" y="8504"/>
                </a:lnTo>
                <a:lnTo>
                  <a:pt x="1495" y="8504"/>
                </a:lnTo>
                <a:lnTo>
                  <a:pt x="1495" y="9524"/>
                </a:lnTo>
                <a:lnTo>
                  <a:pt x="2160" y="9524"/>
                </a:lnTo>
                <a:lnTo>
                  <a:pt x="4985" y="9524"/>
                </a:lnTo>
                <a:lnTo>
                  <a:pt x="5982" y="9524"/>
                </a:lnTo>
                <a:lnTo>
                  <a:pt x="1495" y="9524"/>
                </a:lnTo>
                <a:lnTo>
                  <a:pt x="1495" y="10545"/>
                </a:lnTo>
                <a:lnTo>
                  <a:pt x="2160" y="10545"/>
                </a:lnTo>
                <a:lnTo>
                  <a:pt x="4985" y="10545"/>
                </a:lnTo>
                <a:lnTo>
                  <a:pt x="5982" y="10545"/>
                </a:lnTo>
                <a:lnTo>
                  <a:pt x="1495" y="10545"/>
                </a:lnTo>
                <a:lnTo>
                  <a:pt x="1495" y="11565"/>
                </a:lnTo>
                <a:lnTo>
                  <a:pt x="2160" y="11565"/>
                </a:lnTo>
                <a:lnTo>
                  <a:pt x="4985" y="11565"/>
                </a:lnTo>
                <a:lnTo>
                  <a:pt x="5982" y="11565"/>
                </a:lnTo>
                <a:lnTo>
                  <a:pt x="1495" y="11565"/>
                </a:lnTo>
                <a:lnTo>
                  <a:pt x="1495" y="12586"/>
                </a:lnTo>
                <a:lnTo>
                  <a:pt x="2160" y="12586"/>
                </a:lnTo>
                <a:lnTo>
                  <a:pt x="4985" y="12586"/>
                </a:lnTo>
                <a:lnTo>
                  <a:pt x="5982" y="12586"/>
                </a:lnTo>
                <a:lnTo>
                  <a:pt x="1495" y="12586"/>
                </a:lnTo>
                <a:lnTo>
                  <a:pt x="1495" y="13606"/>
                </a:lnTo>
                <a:lnTo>
                  <a:pt x="2160" y="13606"/>
                </a:lnTo>
                <a:lnTo>
                  <a:pt x="4985" y="13606"/>
                </a:lnTo>
                <a:lnTo>
                  <a:pt x="5982" y="13606"/>
                </a:lnTo>
                <a:lnTo>
                  <a:pt x="1495" y="13606"/>
                </a:lnTo>
                <a:lnTo>
                  <a:pt x="1495" y="14627"/>
                </a:lnTo>
                <a:lnTo>
                  <a:pt x="2160" y="14627"/>
                </a:lnTo>
                <a:lnTo>
                  <a:pt x="4985" y="14627"/>
                </a:lnTo>
                <a:lnTo>
                  <a:pt x="5982" y="14627"/>
                </a:lnTo>
                <a:lnTo>
                  <a:pt x="1495" y="14627"/>
                </a:lnTo>
                <a:lnTo>
                  <a:pt x="1495" y="15647"/>
                </a:lnTo>
                <a:lnTo>
                  <a:pt x="2160" y="15647"/>
                </a:lnTo>
                <a:lnTo>
                  <a:pt x="4985" y="15647"/>
                </a:lnTo>
                <a:lnTo>
                  <a:pt x="5982" y="15647"/>
                </a:lnTo>
                <a:lnTo>
                  <a:pt x="1495" y="15647"/>
                </a:lnTo>
                <a:lnTo>
                  <a:pt x="1495" y="16668"/>
                </a:lnTo>
                <a:lnTo>
                  <a:pt x="2160" y="16668"/>
                </a:lnTo>
                <a:lnTo>
                  <a:pt x="4985" y="16668"/>
                </a:lnTo>
                <a:lnTo>
                  <a:pt x="5982" y="16668"/>
                </a:lnTo>
                <a:lnTo>
                  <a:pt x="1495" y="16668"/>
                </a:lnTo>
                <a:lnTo>
                  <a:pt x="1495" y="17688"/>
                </a:lnTo>
                <a:lnTo>
                  <a:pt x="2160" y="17688"/>
                </a:lnTo>
                <a:lnTo>
                  <a:pt x="4985" y="17688"/>
                </a:lnTo>
                <a:lnTo>
                  <a:pt x="5982" y="17688"/>
                </a:lnTo>
                <a:lnTo>
                  <a:pt x="1495" y="17688"/>
                </a:lnTo>
                <a:moveTo>
                  <a:pt x="1994" y="19729"/>
                </a:moveTo>
                <a:lnTo>
                  <a:pt x="1994" y="20069"/>
                </a:lnTo>
                <a:lnTo>
                  <a:pt x="1994" y="21260"/>
                </a:lnTo>
                <a:lnTo>
                  <a:pt x="1994" y="21600"/>
                </a:lnTo>
                <a:lnTo>
                  <a:pt x="1994" y="19729"/>
                </a:lnTo>
                <a:lnTo>
                  <a:pt x="2658" y="19729"/>
                </a:lnTo>
                <a:lnTo>
                  <a:pt x="2658" y="20069"/>
                </a:lnTo>
                <a:lnTo>
                  <a:pt x="2658" y="21260"/>
                </a:lnTo>
                <a:lnTo>
                  <a:pt x="2658" y="21600"/>
                </a:lnTo>
                <a:lnTo>
                  <a:pt x="2658" y="19729"/>
                </a:lnTo>
                <a:lnTo>
                  <a:pt x="3489" y="19729"/>
                </a:lnTo>
                <a:lnTo>
                  <a:pt x="3489" y="20069"/>
                </a:lnTo>
                <a:lnTo>
                  <a:pt x="3489" y="21260"/>
                </a:lnTo>
                <a:lnTo>
                  <a:pt x="3489" y="21600"/>
                </a:lnTo>
                <a:lnTo>
                  <a:pt x="3489" y="19729"/>
                </a:lnTo>
                <a:lnTo>
                  <a:pt x="4320" y="19729"/>
                </a:lnTo>
                <a:lnTo>
                  <a:pt x="4320" y="20069"/>
                </a:lnTo>
                <a:lnTo>
                  <a:pt x="4320" y="21260"/>
                </a:lnTo>
                <a:lnTo>
                  <a:pt x="4320" y="21600"/>
                </a:lnTo>
                <a:lnTo>
                  <a:pt x="4320" y="19729"/>
                </a:lnTo>
                <a:lnTo>
                  <a:pt x="5151" y="19729"/>
                </a:lnTo>
                <a:lnTo>
                  <a:pt x="5151" y="20069"/>
                </a:lnTo>
                <a:lnTo>
                  <a:pt x="5151" y="21260"/>
                </a:lnTo>
                <a:lnTo>
                  <a:pt x="5151" y="21600"/>
                </a:lnTo>
                <a:lnTo>
                  <a:pt x="5151" y="19729"/>
                </a:lnTo>
                <a:lnTo>
                  <a:pt x="5982" y="19729"/>
                </a:lnTo>
                <a:lnTo>
                  <a:pt x="5982" y="20069"/>
                </a:lnTo>
                <a:lnTo>
                  <a:pt x="5982" y="21260"/>
                </a:lnTo>
                <a:lnTo>
                  <a:pt x="5982" y="21600"/>
                </a:lnTo>
                <a:lnTo>
                  <a:pt x="5982" y="19729"/>
                </a:lnTo>
                <a:lnTo>
                  <a:pt x="6812" y="19729"/>
                </a:lnTo>
                <a:lnTo>
                  <a:pt x="6812" y="20069"/>
                </a:lnTo>
                <a:lnTo>
                  <a:pt x="6812" y="21260"/>
                </a:lnTo>
                <a:lnTo>
                  <a:pt x="6812" y="21600"/>
                </a:lnTo>
                <a:lnTo>
                  <a:pt x="6812" y="19729"/>
                </a:lnTo>
                <a:lnTo>
                  <a:pt x="7643" y="19729"/>
                </a:lnTo>
                <a:lnTo>
                  <a:pt x="7643" y="20069"/>
                </a:lnTo>
                <a:lnTo>
                  <a:pt x="7643" y="21260"/>
                </a:lnTo>
                <a:lnTo>
                  <a:pt x="7643" y="21600"/>
                </a:lnTo>
                <a:lnTo>
                  <a:pt x="7643" y="19729"/>
                </a:lnTo>
                <a:lnTo>
                  <a:pt x="8474" y="19729"/>
                </a:lnTo>
                <a:lnTo>
                  <a:pt x="8474" y="20069"/>
                </a:lnTo>
                <a:lnTo>
                  <a:pt x="8474" y="21260"/>
                </a:lnTo>
                <a:lnTo>
                  <a:pt x="8474" y="21600"/>
                </a:lnTo>
                <a:lnTo>
                  <a:pt x="8474" y="19729"/>
                </a:lnTo>
                <a:lnTo>
                  <a:pt x="9305" y="19729"/>
                </a:lnTo>
                <a:lnTo>
                  <a:pt x="9305" y="20069"/>
                </a:lnTo>
                <a:lnTo>
                  <a:pt x="9305" y="21260"/>
                </a:lnTo>
                <a:lnTo>
                  <a:pt x="9305" y="21600"/>
                </a:lnTo>
                <a:lnTo>
                  <a:pt x="9305" y="19729"/>
                </a:lnTo>
                <a:lnTo>
                  <a:pt x="10135" y="19729"/>
                </a:lnTo>
                <a:lnTo>
                  <a:pt x="10135" y="20069"/>
                </a:lnTo>
                <a:lnTo>
                  <a:pt x="10135" y="21260"/>
                </a:lnTo>
                <a:lnTo>
                  <a:pt x="10135" y="21600"/>
                </a:lnTo>
                <a:lnTo>
                  <a:pt x="10135" y="19729"/>
                </a:lnTo>
                <a:lnTo>
                  <a:pt x="10966" y="19729"/>
                </a:lnTo>
                <a:lnTo>
                  <a:pt x="10966" y="20069"/>
                </a:lnTo>
                <a:lnTo>
                  <a:pt x="10966" y="21260"/>
                </a:lnTo>
                <a:lnTo>
                  <a:pt x="10966" y="21600"/>
                </a:lnTo>
                <a:lnTo>
                  <a:pt x="10966" y="19729"/>
                </a:lnTo>
                <a:lnTo>
                  <a:pt x="11797" y="19729"/>
                </a:lnTo>
                <a:lnTo>
                  <a:pt x="11797" y="20069"/>
                </a:lnTo>
                <a:lnTo>
                  <a:pt x="11797" y="21260"/>
                </a:lnTo>
                <a:lnTo>
                  <a:pt x="11797" y="21600"/>
                </a:lnTo>
                <a:lnTo>
                  <a:pt x="11797" y="19729"/>
                </a:lnTo>
                <a:lnTo>
                  <a:pt x="12462" y="19729"/>
                </a:lnTo>
                <a:lnTo>
                  <a:pt x="12462" y="20069"/>
                </a:lnTo>
                <a:lnTo>
                  <a:pt x="12462" y="21260"/>
                </a:lnTo>
                <a:lnTo>
                  <a:pt x="12462" y="21600"/>
                </a:lnTo>
                <a:lnTo>
                  <a:pt x="12462" y="19729"/>
                </a:lnTo>
                <a:lnTo>
                  <a:pt x="13292" y="19729"/>
                </a:lnTo>
                <a:lnTo>
                  <a:pt x="13292" y="20069"/>
                </a:lnTo>
                <a:lnTo>
                  <a:pt x="13292" y="21260"/>
                </a:lnTo>
                <a:lnTo>
                  <a:pt x="13292" y="21600"/>
                </a:lnTo>
                <a:lnTo>
                  <a:pt x="13292" y="19729"/>
                </a:lnTo>
                <a:lnTo>
                  <a:pt x="14123" y="19729"/>
                </a:lnTo>
                <a:lnTo>
                  <a:pt x="14123" y="20069"/>
                </a:lnTo>
                <a:lnTo>
                  <a:pt x="14123" y="21260"/>
                </a:lnTo>
                <a:lnTo>
                  <a:pt x="14123" y="21600"/>
                </a:lnTo>
                <a:lnTo>
                  <a:pt x="14123" y="19729"/>
                </a:lnTo>
                <a:lnTo>
                  <a:pt x="14954" y="19729"/>
                </a:lnTo>
                <a:lnTo>
                  <a:pt x="14954" y="20069"/>
                </a:lnTo>
                <a:lnTo>
                  <a:pt x="14954" y="21260"/>
                </a:lnTo>
                <a:lnTo>
                  <a:pt x="14954" y="21600"/>
                </a:lnTo>
                <a:lnTo>
                  <a:pt x="14954" y="19729"/>
                </a:lnTo>
                <a:lnTo>
                  <a:pt x="15785" y="19729"/>
                </a:lnTo>
                <a:lnTo>
                  <a:pt x="15785" y="20069"/>
                </a:lnTo>
                <a:lnTo>
                  <a:pt x="15785" y="21260"/>
                </a:lnTo>
                <a:lnTo>
                  <a:pt x="15785" y="21600"/>
                </a:lnTo>
                <a:lnTo>
                  <a:pt x="15785" y="19729"/>
                </a:lnTo>
                <a:lnTo>
                  <a:pt x="16615" y="19729"/>
                </a:lnTo>
                <a:lnTo>
                  <a:pt x="16615" y="20069"/>
                </a:lnTo>
                <a:lnTo>
                  <a:pt x="16615" y="21260"/>
                </a:lnTo>
                <a:lnTo>
                  <a:pt x="16615" y="21600"/>
                </a:lnTo>
                <a:lnTo>
                  <a:pt x="16615" y="19729"/>
                </a:lnTo>
                <a:lnTo>
                  <a:pt x="17446" y="19729"/>
                </a:lnTo>
                <a:lnTo>
                  <a:pt x="17446" y="20069"/>
                </a:lnTo>
                <a:lnTo>
                  <a:pt x="17446" y="21260"/>
                </a:lnTo>
                <a:lnTo>
                  <a:pt x="17446" y="21600"/>
                </a:lnTo>
                <a:lnTo>
                  <a:pt x="17446" y="19729"/>
                </a:lnTo>
                <a:lnTo>
                  <a:pt x="18277" y="19729"/>
                </a:lnTo>
                <a:lnTo>
                  <a:pt x="18277" y="20069"/>
                </a:lnTo>
                <a:lnTo>
                  <a:pt x="18277" y="21260"/>
                </a:lnTo>
                <a:lnTo>
                  <a:pt x="18277" y="21600"/>
                </a:lnTo>
                <a:lnTo>
                  <a:pt x="18277" y="19729"/>
                </a:lnTo>
                <a:lnTo>
                  <a:pt x="19108" y="19729"/>
                </a:lnTo>
                <a:lnTo>
                  <a:pt x="19108" y="20069"/>
                </a:lnTo>
                <a:lnTo>
                  <a:pt x="19108" y="21260"/>
                </a:lnTo>
                <a:lnTo>
                  <a:pt x="19108" y="21600"/>
                </a:lnTo>
                <a:lnTo>
                  <a:pt x="19108" y="19729"/>
                </a:lnTo>
                <a:lnTo>
                  <a:pt x="19938" y="19729"/>
                </a:lnTo>
                <a:lnTo>
                  <a:pt x="19938" y="20069"/>
                </a:lnTo>
                <a:lnTo>
                  <a:pt x="19938" y="21260"/>
                </a:lnTo>
                <a:lnTo>
                  <a:pt x="19938" y="21600"/>
                </a:lnTo>
                <a:lnTo>
                  <a:pt x="19938" y="19729"/>
                </a:lnTo>
                <a:moveTo>
                  <a:pt x="1495" y="1531"/>
                </a:moveTo>
                <a:lnTo>
                  <a:pt x="5982" y="1531"/>
                </a:lnTo>
                <a:lnTo>
                  <a:pt x="5982" y="18539"/>
                </a:lnTo>
                <a:lnTo>
                  <a:pt x="1495" y="18539"/>
                </a:lnTo>
                <a:lnTo>
                  <a:pt x="1495" y="1531"/>
                </a:lnTo>
                <a:moveTo>
                  <a:pt x="7311" y="1531"/>
                </a:moveTo>
                <a:lnTo>
                  <a:pt x="7975" y="1531"/>
                </a:lnTo>
                <a:lnTo>
                  <a:pt x="7975" y="8334"/>
                </a:lnTo>
                <a:lnTo>
                  <a:pt x="7311" y="8334"/>
                </a:lnTo>
                <a:lnTo>
                  <a:pt x="7311" y="1531"/>
                </a:lnTo>
                <a:moveTo>
                  <a:pt x="7145" y="9865"/>
                </a:moveTo>
                <a:lnTo>
                  <a:pt x="8142" y="9865"/>
                </a:lnTo>
                <a:lnTo>
                  <a:pt x="8142" y="10715"/>
                </a:lnTo>
                <a:lnTo>
                  <a:pt x="7145" y="10715"/>
                </a:lnTo>
                <a:lnTo>
                  <a:pt x="7145" y="9865"/>
                </a:lnTo>
                <a:moveTo>
                  <a:pt x="8972" y="1531"/>
                </a:moveTo>
                <a:lnTo>
                  <a:pt x="12462" y="1531"/>
                </a:lnTo>
                <a:lnTo>
                  <a:pt x="12462" y="5443"/>
                </a:lnTo>
                <a:lnTo>
                  <a:pt x="8972" y="5443"/>
                </a:lnTo>
                <a:lnTo>
                  <a:pt x="8972" y="1531"/>
                </a:lnTo>
                <a:moveTo>
                  <a:pt x="13625" y="1531"/>
                </a:moveTo>
                <a:lnTo>
                  <a:pt x="20271" y="1531"/>
                </a:lnTo>
                <a:lnTo>
                  <a:pt x="20271" y="5443"/>
                </a:lnTo>
                <a:lnTo>
                  <a:pt x="13625" y="5443"/>
                </a:lnTo>
                <a:lnTo>
                  <a:pt x="13625" y="1531"/>
                </a:lnTo>
                <a:moveTo>
                  <a:pt x="18609" y="6463"/>
                </a:moveTo>
                <a:lnTo>
                  <a:pt x="20437" y="6463"/>
                </a:lnTo>
                <a:lnTo>
                  <a:pt x="20437" y="10885"/>
                </a:lnTo>
                <a:lnTo>
                  <a:pt x="18609" y="10885"/>
                </a:lnTo>
                <a:lnTo>
                  <a:pt x="18609" y="6463"/>
                </a:lnTo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0F0F0F"/>
              </a:solidFill>
            </a:endParaRPr>
          </a:p>
        </p:txBody>
      </p:sp>
      <p:sp>
        <p:nvSpPr>
          <p:cNvPr id="178" name="Content Placeholder 2"/>
          <p:cNvSpPr txBox="1">
            <a:spLocks/>
          </p:cNvSpPr>
          <p:nvPr/>
        </p:nvSpPr>
        <p:spPr>
          <a:xfrm>
            <a:off x="1055101" y="3219822"/>
            <a:ext cx="722386" cy="26761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7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en-GB" sz="1050" b="1" dirty="0">
                <a:solidFill>
                  <a:srgbClr val="424D58"/>
                </a:solidFill>
              </a:rPr>
              <a:t>e-RS/DEV1</a:t>
            </a:r>
          </a:p>
        </p:txBody>
      </p:sp>
      <p:sp>
        <p:nvSpPr>
          <p:cNvPr id="179" name="modem"/>
          <p:cNvSpPr>
            <a:spLocks noEditPoints="1" noChangeArrowheads="1"/>
          </p:cNvSpPr>
          <p:nvPr/>
        </p:nvSpPr>
        <p:spPr bwMode="auto">
          <a:xfrm>
            <a:off x="1152227" y="1349108"/>
            <a:ext cx="544835" cy="320030"/>
          </a:xfrm>
          <a:custGeom>
            <a:avLst/>
            <a:gdLst>
              <a:gd name="T0" fmla="*/ 0 w 21600"/>
              <a:gd name="T1" fmla="*/ 5152 h 21600"/>
              <a:gd name="T2" fmla="*/ 2941 w 21600"/>
              <a:gd name="T3" fmla="*/ 0 h 21600"/>
              <a:gd name="T4" fmla="*/ 18625 w 21600"/>
              <a:gd name="T5" fmla="*/ 0 h 21600"/>
              <a:gd name="T6" fmla="*/ 21600 w 21600"/>
              <a:gd name="T7" fmla="*/ 5152 h 21600"/>
              <a:gd name="T8" fmla="*/ 21600 w 21600"/>
              <a:gd name="T9" fmla="*/ 21600 h 21600"/>
              <a:gd name="T10" fmla="*/ 0 w 21600"/>
              <a:gd name="T11" fmla="*/ 21600 h 21600"/>
              <a:gd name="T12" fmla="*/ 10800 w 21600"/>
              <a:gd name="T13" fmla="*/ 0 h 21600"/>
              <a:gd name="T14" fmla="*/ 10800 w 21600"/>
              <a:gd name="T15" fmla="*/ 21600 h 21600"/>
              <a:gd name="T16" fmla="*/ 0 w 21600"/>
              <a:gd name="T17" fmla="*/ 13376 h 21600"/>
              <a:gd name="T18" fmla="*/ 21600 w 21600"/>
              <a:gd name="T19" fmla="*/ 13376 h 21600"/>
              <a:gd name="T20" fmla="*/ 400 w 21600"/>
              <a:gd name="T21" fmla="*/ 22400 h 21600"/>
              <a:gd name="T22" fmla="*/ 21200 w 21600"/>
              <a:gd name="T23" fmla="*/ 30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0F0F0F"/>
              </a:solidFill>
            </a:endParaRPr>
          </a:p>
        </p:txBody>
      </p:sp>
      <p:sp>
        <p:nvSpPr>
          <p:cNvPr id="181" name="modem"/>
          <p:cNvSpPr>
            <a:spLocks noEditPoints="1" noChangeArrowheads="1"/>
          </p:cNvSpPr>
          <p:nvPr/>
        </p:nvSpPr>
        <p:spPr bwMode="auto">
          <a:xfrm>
            <a:off x="1125179" y="3835896"/>
            <a:ext cx="544835" cy="320030"/>
          </a:xfrm>
          <a:custGeom>
            <a:avLst/>
            <a:gdLst>
              <a:gd name="T0" fmla="*/ 0 w 21600"/>
              <a:gd name="T1" fmla="*/ 5152 h 21600"/>
              <a:gd name="T2" fmla="*/ 2941 w 21600"/>
              <a:gd name="T3" fmla="*/ 0 h 21600"/>
              <a:gd name="T4" fmla="*/ 18625 w 21600"/>
              <a:gd name="T5" fmla="*/ 0 h 21600"/>
              <a:gd name="T6" fmla="*/ 21600 w 21600"/>
              <a:gd name="T7" fmla="*/ 5152 h 21600"/>
              <a:gd name="T8" fmla="*/ 21600 w 21600"/>
              <a:gd name="T9" fmla="*/ 21600 h 21600"/>
              <a:gd name="T10" fmla="*/ 0 w 21600"/>
              <a:gd name="T11" fmla="*/ 21600 h 21600"/>
              <a:gd name="T12" fmla="*/ 10800 w 21600"/>
              <a:gd name="T13" fmla="*/ 0 h 21600"/>
              <a:gd name="T14" fmla="*/ 10800 w 21600"/>
              <a:gd name="T15" fmla="*/ 21600 h 21600"/>
              <a:gd name="T16" fmla="*/ 0 w 21600"/>
              <a:gd name="T17" fmla="*/ 13376 h 21600"/>
              <a:gd name="T18" fmla="*/ 21600 w 21600"/>
              <a:gd name="T19" fmla="*/ 13376 h 21600"/>
              <a:gd name="T20" fmla="*/ 400 w 21600"/>
              <a:gd name="T21" fmla="*/ 22400 h 21600"/>
              <a:gd name="T22" fmla="*/ 21200 w 21600"/>
              <a:gd name="T23" fmla="*/ 30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0F0F0F"/>
              </a:solidFill>
            </a:endParaRPr>
          </a:p>
        </p:txBody>
      </p:sp>
      <p:sp>
        <p:nvSpPr>
          <p:cNvPr id="182" name="Content Placeholder 2"/>
          <p:cNvSpPr txBox="1">
            <a:spLocks/>
          </p:cNvSpPr>
          <p:nvPr/>
        </p:nvSpPr>
        <p:spPr>
          <a:xfrm>
            <a:off x="1043608" y="1744999"/>
            <a:ext cx="722386" cy="26761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7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en-GB" sz="1050" b="1" dirty="0">
                <a:solidFill>
                  <a:srgbClr val="424D58"/>
                </a:solidFill>
              </a:rPr>
              <a:t>DEV</a:t>
            </a: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en-GB" sz="1050" b="1" dirty="0">
                <a:solidFill>
                  <a:srgbClr val="424D58"/>
                </a:solidFill>
              </a:rPr>
              <a:t>Spine</a:t>
            </a: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en-GB" sz="1050" b="1" dirty="0">
                <a:solidFill>
                  <a:srgbClr val="424D58"/>
                </a:solidFill>
              </a:rPr>
              <a:t>Core &amp; CIS</a:t>
            </a:r>
          </a:p>
        </p:txBody>
      </p:sp>
      <p:sp>
        <p:nvSpPr>
          <p:cNvPr id="183" name="Content Placeholder 2"/>
          <p:cNvSpPr txBox="1">
            <a:spLocks/>
          </p:cNvSpPr>
          <p:nvPr/>
        </p:nvSpPr>
        <p:spPr>
          <a:xfrm>
            <a:off x="1053888" y="4227934"/>
            <a:ext cx="722386" cy="26761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7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en-GB" sz="1050" b="1" dirty="0">
                <a:solidFill>
                  <a:srgbClr val="424D58"/>
                </a:solidFill>
              </a:rPr>
              <a:t>PDS</a:t>
            </a:r>
          </a:p>
        </p:txBody>
      </p:sp>
      <p:sp>
        <p:nvSpPr>
          <p:cNvPr id="184" name="tower"/>
          <p:cNvSpPr>
            <a:spLocks noEditPoints="1" noChangeArrowheads="1"/>
          </p:cNvSpPr>
          <p:nvPr/>
        </p:nvSpPr>
        <p:spPr bwMode="auto">
          <a:xfrm>
            <a:off x="5062311" y="1275606"/>
            <a:ext cx="360040" cy="612453"/>
          </a:xfrm>
          <a:custGeom>
            <a:avLst/>
            <a:gdLst>
              <a:gd name="T0" fmla="*/ 0 w 21600"/>
              <a:gd name="T1" fmla="*/ 2184 h 21600"/>
              <a:gd name="T2" fmla="*/ 6664 w 21600"/>
              <a:gd name="T3" fmla="*/ 0 h 21600"/>
              <a:gd name="T4" fmla="*/ 10800 w 21600"/>
              <a:gd name="T5" fmla="*/ 0 h 21600"/>
              <a:gd name="T6" fmla="*/ 21600 w 21600"/>
              <a:gd name="T7" fmla="*/ 0 h 21600"/>
              <a:gd name="T8" fmla="*/ 21600 w 21600"/>
              <a:gd name="T9" fmla="*/ 11649 h 21600"/>
              <a:gd name="T10" fmla="*/ 21600 w 21600"/>
              <a:gd name="T11" fmla="*/ 19416 h 21600"/>
              <a:gd name="T12" fmla="*/ 15166 w 21600"/>
              <a:gd name="T13" fmla="*/ 21600 h 21600"/>
              <a:gd name="T14" fmla="*/ 10570 w 21600"/>
              <a:gd name="T15" fmla="*/ 21600 h 21600"/>
              <a:gd name="T16" fmla="*/ 0 w 21600"/>
              <a:gd name="T17" fmla="*/ 21600 h 21600"/>
              <a:gd name="T18" fmla="*/ 0 w 21600"/>
              <a:gd name="T19" fmla="*/ 11528 h 21600"/>
              <a:gd name="T20" fmla="*/ 459 w 21600"/>
              <a:gd name="T21" fmla="*/ 22540 h 21600"/>
              <a:gd name="T22" fmla="*/ 21485 w 21600"/>
              <a:gd name="T23" fmla="*/ 27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0F0F0F"/>
              </a:solidFill>
            </a:endParaRPr>
          </a:p>
        </p:txBody>
      </p:sp>
      <p:sp>
        <p:nvSpPr>
          <p:cNvPr id="185" name="server"/>
          <p:cNvSpPr>
            <a:spLocks noEditPoints="1" noChangeArrowheads="1"/>
          </p:cNvSpPr>
          <p:nvPr/>
        </p:nvSpPr>
        <p:spPr bwMode="auto">
          <a:xfrm>
            <a:off x="4990303" y="2597711"/>
            <a:ext cx="504056" cy="622111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0F0F0F"/>
              </a:solidFill>
            </a:endParaRPr>
          </a:p>
        </p:txBody>
      </p:sp>
      <p:sp>
        <p:nvSpPr>
          <p:cNvPr id="186" name="computr2"/>
          <p:cNvSpPr>
            <a:spLocks noEditPoints="1" noChangeArrowheads="1"/>
          </p:cNvSpPr>
          <p:nvPr/>
        </p:nvSpPr>
        <p:spPr bwMode="auto">
          <a:xfrm>
            <a:off x="7596336" y="2573689"/>
            <a:ext cx="782395" cy="688852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0F0F0F"/>
              </a:solidFill>
            </a:endParaRPr>
          </a:p>
        </p:txBody>
      </p:sp>
      <p:sp>
        <p:nvSpPr>
          <p:cNvPr id="187" name="computr3"/>
          <p:cNvSpPr>
            <a:spLocks noEditPoints="1" noChangeArrowheads="1"/>
          </p:cNvSpPr>
          <p:nvPr/>
        </p:nvSpPr>
        <p:spPr bwMode="auto">
          <a:xfrm>
            <a:off x="4846287" y="3951498"/>
            <a:ext cx="792088" cy="609848"/>
          </a:xfrm>
          <a:custGeom>
            <a:avLst/>
            <a:gdLst>
              <a:gd name="T0" fmla="*/ 0 w 21600"/>
              <a:gd name="T1" fmla="*/ 10800 h 21600"/>
              <a:gd name="T2" fmla="*/ 10800 w 21600"/>
              <a:gd name="T3" fmla="*/ 0 h 21600"/>
              <a:gd name="T4" fmla="*/ 10800 w 21600"/>
              <a:gd name="T5" fmla="*/ 21600 h 21600"/>
              <a:gd name="T6" fmla="*/ 18135 w 21600"/>
              <a:gd name="T7" fmla="*/ 10800 h 21600"/>
              <a:gd name="T8" fmla="*/ 7811 w 21600"/>
              <a:gd name="T9" fmla="*/ 2584 h 21600"/>
              <a:gd name="T10" fmla="*/ 16359 w 21600"/>
              <a:gd name="T11" fmla="*/ 1176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8250" y="17743"/>
                </a:moveTo>
                <a:lnTo>
                  <a:pt x="17557" y="16971"/>
                </a:lnTo>
                <a:lnTo>
                  <a:pt x="5429" y="16971"/>
                </a:lnTo>
                <a:lnTo>
                  <a:pt x="4736" y="17743"/>
                </a:lnTo>
                <a:lnTo>
                  <a:pt x="18250" y="17743"/>
                </a:lnTo>
                <a:close/>
              </a:path>
              <a:path w="21600" h="21600" extrusionOk="0">
                <a:moveTo>
                  <a:pt x="18250" y="17743"/>
                </a:moveTo>
                <a:moveTo>
                  <a:pt x="19405" y="19131"/>
                </a:moveTo>
                <a:lnTo>
                  <a:pt x="18712" y="18360"/>
                </a:lnTo>
                <a:lnTo>
                  <a:pt x="4274" y="18360"/>
                </a:lnTo>
                <a:lnTo>
                  <a:pt x="3581" y="19131"/>
                </a:lnTo>
                <a:lnTo>
                  <a:pt x="19405" y="19131"/>
                </a:lnTo>
                <a:close/>
              </a:path>
              <a:path w="21600" h="21600" extrusionOk="0">
                <a:moveTo>
                  <a:pt x="19405" y="19131"/>
                </a:moveTo>
                <a:moveTo>
                  <a:pt x="20560" y="20520"/>
                </a:moveTo>
                <a:lnTo>
                  <a:pt x="19867" y="19749"/>
                </a:lnTo>
                <a:lnTo>
                  <a:pt x="3119" y="19749"/>
                </a:lnTo>
                <a:lnTo>
                  <a:pt x="2426" y="20520"/>
                </a:lnTo>
                <a:lnTo>
                  <a:pt x="20560" y="20520"/>
                </a:lnTo>
                <a:close/>
              </a:path>
              <a:path w="21600" h="21600" extrusionOk="0">
                <a:moveTo>
                  <a:pt x="20560" y="20520"/>
                </a:moveTo>
                <a:moveTo>
                  <a:pt x="4620" y="16971"/>
                </a:moveTo>
                <a:lnTo>
                  <a:pt x="5313" y="16200"/>
                </a:lnTo>
                <a:lnTo>
                  <a:pt x="7624" y="16200"/>
                </a:lnTo>
                <a:lnTo>
                  <a:pt x="7624" y="14194"/>
                </a:lnTo>
                <a:lnTo>
                  <a:pt x="5891" y="14194"/>
                </a:lnTo>
                <a:lnTo>
                  <a:pt x="5891" y="0"/>
                </a:lnTo>
                <a:lnTo>
                  <a:pt x="12013" y="0"/>
                </a:lnTo>
                <a:lnTo>
                  <a:pt x="18135" y="0"/>
                </a:lnTo>
                <a:lnTo>
                  <a:pt x="18135" y="10800"/>
                </a:lnTo>
                <a:lnTo>
                  <a:pt x="18135" y="14194"/>
                </a:lnTo>
                <a:lnTo>
                  <a:pt x="16402" y="14194"/>
                </a:lnTo>
                <a:lnTo>
                  <a:pt x="16402" y="16200"/>
                </a:lnTo>
                <a:lnTo>
                  <a:pt x="17788" y="16200"/>
                </a:lnTo>
                <a:lnTo>
                  <a:pt x="19059" y="17743"/>
                </a:lnTo>
                <a:lnTo>
                  <a:pt x="21022" y="19903"/>
                </a:lnTo>
                <a:lnTo>
                  <a:pt x="21253" y="20057"/>
                </a:lnTo>
                <a:lnTo>
                  <a:pt x="21369" y="20366"/>
                </a:lnTo>
                <a:lnTo>
                  <a:pt x="21600" y="20674"/>
                </a:lnTo>
                <a:lnTo>
                  <a:pt x="21600" y="20829"/>
                </a:lnTo>
                <a:lnTo>
                  <a:pt x="21600" y="20983"/>
                </a:lnTo>
                <a:lnTo>
                  <a:pt x="21600" y="21137"/>
                </a:lnTo>
                <a:lnTo>
                  <a:pt x="21600" y="21291"/>
                </a:lnTo>
                <a:lnTo>
                  <a:pt x="21484" y="21446"/>
                </a:lnTo>
                <a:lnTo>
                  <a:pt x="21369" y="21446"/>
                </a:lnTo>
                <a:lnTo>
                  <a:pt x="21138" y="21600"/>
                </a:lnTo>
                <a:lnTo>
                  <a:pt x="21022" y="21600"/>
                </a:lnTo>
                <a:lnTo>
                  <a:pt x="10973" y="21600"/>
                </a:lnTo>
                <a:lnTo>
                  <a:pt x="2079" y="21600"/>
                </a:lnTo>
                <a:lnTo>
                  <a:pt x="1848" y="21600"/>
                </a:lnTo>
                <a:lnTo>
                  <a:pt x="1733" y="21446"/>
                </a:lnTo>
                <a:lnTo>
                  <a:pt x="1617" y="21446"/>
                </a:lnTo>
                <a:lnTo>
                  <a:pt x="1502" y="21291"/>
                </a:lnTo>
                <a:lnTo>
                  <a:pt x="1386" y="21291"/>
                </a:lnTo>
                <a:lnTo>
                  <a:pt x="1386" y="21137"/>
                </a:lnTo>
                <a:lnTo>
                  <a:pt x="1386" y="20983"/>
                </a:lnTo>
                <a:lnTo>
                  <a:pt x="1386" y="20829"/>
                </a:lnTo>
                <a:lnTo>
                  <a:pt x="1502" y="20674"/>
                </a:lnTo>
                <a:lnTo>
                  <a:pt x="1617" y="20366"/>
                </a:lnTo>
                <a:lnTo>
                  <a:pt x="1733" y="20057"/>
                </a:lnTo>
                <a:lnTo>
                  <a:pt x="1964" y="19903"/>
                </a:lnTo>
                <a:lnTo>
                  <a:pt x="0" y="19903"/>
                </a:lnTo>
                <a:lnTo>
                  <a:pt x="0" y="10800"/>
                </a:lnTo>
                <a:lnTo>
                  <a:pt x="0" y="2777"/>
                </a:lnTo>
                <a:lnTo>
                  <a:pt x="4620" y="2777"/>
                </a:lnTo>
                <a:lnTo>
                  <a:pt x="4620" y="16971"/>
                </a:lnTo>
                <a:moveTo>
                  <a:pt x="4620" y="16971"/>
                </a:moveTo>
                <a:moveTo>
                  <a:pt x="4620" y="16971"/>
                </a:moveTo>
                <a:lnTo>
                  <a:pt x="4158" y="17434"/>
                </a:lnTo>
                <a:lnTo>
                  <a:pt x="2541" y="19286"/>
                </a:lnTo>
                <a:lnTo>
                  <a:pt x="1964" y="19903"/>
                </a:lnTo>
                <a:lnTo>
                  <a:pt x="4620" y="16971"/>
                </a:lnTo>
                <a:close/>
              </a:path>
              <a:path w="21600" h="21600" extrusionOk="0">
                <a:moveTo>
                  <a:pt x="7624" y="2314"/>
                </a:moveTo>
                <a:moveTo>
                  <a:pt x="16402" y="2314"/>
                </a:moveTo>
                <a:lnTo>
                  <a:pt x="16402" y="11880"/>
                </a:lnTo>
                <a:lnTo>
                  <a:pt x="7624" y="11880"/>
                </a:lnTo>
                <a:lnTo>
                  <a:pt x="7624" y="2314"/>
                </a:lnTo>
                <a:close/>
              </a:path>
              <a:path w="21600" h="21600" extrusionOk="0">
                <a:moveTo>
                  <a:pt x="578" y="4011"/>
                </a:moveTo>
                <a:moveTo>
                  <a:pt x="4043" y="4011"/>
                </a:moveTo>
                <a:lnTo>
                  <a:pt x="4043" y="4320"/>
                </a:lnTo>
                <a:lnTo>
                  <a:pt x="578" y="4320"/>
                </a:lnTo>
                <a:lnTo>
                  <a:pt x="578" y="4011"/>
                </a:lnTo>
                <a:close/>
                <a:moveTo>
                  <a:pt x="7624" y="14194"/>
                </a:moveTo>
                <a:lnTo>
                  <a:pt x="16402" y="14194"/>
                </a:lnTo>
                <a:lnTo>
                  <a:pt x="16402" y="16200"/>
                </a:lnTo>
                <a:lnTo>
                  <a:pt x="7624" y="16200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0F0F0F"/>
              </a:solidFill>
            </a:endParaRPr>
          </a:p>
        </p:txBody>
      </p:sp>
      <p:sp>
        <p:nvSpPr>
          <p:cNvPr id="188" name="Content Placeholder 2"/>
          <p:cNvSpPr txBox="1">
            <a:spLocks/>
          </p:cNvSpPr>
          <p:nvPr/>
        </p:nvSpPr>
        <p:spPr>
          <a:xfrm>
            <a:off x="4887036" y="3291830"/>
            <a:ext cx="733824" cy="26761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7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en-GB" sz="1050" b="1" dirty="0">
                <a:solidFill>
                  <a:srgbClr val="424D58"/>
                </a:solidFill>
              </a:rPr>
              <a:t>NHS e-RS API </a:t>
            </a:r>
            <a:r>
              <a:rPr lang="en-GB" sz="1050" b="1" dirty="0" err="1">
                <a:solidFill>
                  <a:srgbClr val="424D58"/>
                </a:solidFill>
              </a:rPr>
              <a:t>Testbed</a:t>
            </a:r>
            <a:endParaRPr lang="en-GB" sz="1050" b="1" dirty="0">
              <a:solidFill>
                <a:srgbClr val="424D58"/>
              </a:solidFill>
            </a:endParaRPr>
          </a:p>
        </p:txBody>
      </p:sp>
      <p:sp>
        <p:nvSpPr>
          <p:cNvPr id="189" name="Content Placeholder 2"/>
          <p:cNvSpPr txBox="1">
            <a:spLocks/>
          </p:cNvSpPr>
          <p:nvPr/>
        </p:nvSpPr>
        <p:spPr>
          <a:xfrm>
            <a:off x="5026735" y="4608392"/>
            <a:ext cx="467624" cy="26761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7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en-GB" sz="1050" b="1" dirty="0" err="1">
                <a:solidFill>
                  <a:srgbClr val="424D58"/>
                </a:solidFill>
              </a:rPr>
              <a:t>InPS</a:t>
            </a:r>
            <a:endParaRPr lang="en-GB" sz="1050" b="1" dirty="0">
              <a:solidFill>
                <a:srgbClr val="424D58"/>
              </a:solidFill>
            </a:endParaRP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endParaRPr lang="en-GB" sz="1050" b="1" dirty="0">
              <a:solidFill>
                <a:srgbClr val="424D58"/>
              </a:solidFill>
            </a:endParaRPr>
          </a:p>
        </p:txBody>
      </p:sp>
      <p:sp>
        <p:nvSpPr>
          <p:cNvPr id="190" name="Content Placeholder 2"/>
          <p:cNvSpPr txBox="1">
            <a:spLocks/>
          </p:cNvSpPr>
          <p:nvPr/>
        </p:nvSpPr>
        <p:spPr>
          <a:xfrm>
            <a:off x="5004048" y="1947123"/>
            <a:ext cx="467624" cy="26761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7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en-GB" sz="1050" b="1" dirty="0">
                <a:solidFill>
                  <a:srgbClr val="424D58"/>
                </a:solidFill>
              </a:rPr>
              <a:t>EMIS</a:t>
            </a:r>
          </a:p>
        </p:txBody>
      </p:sp>
      <p:pic>
        <p:nvPicPr>
          <p:cNvPr id="191" name="Picture 1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8320" y="3949010"/>
            <a:ext cx="943942" cy="698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1" name="Picture 16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347614"/>
            <a:ext cx="1224136" cy="81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1" name="Rectangle 1160"/>
          <p:cNvSpPr/>
          <p:nvPr/>
        </p:nvSpPr>
        <p:spPr>
          <a:xfrm>
            <a:off x="2195736" y="1933166"/>
            <a:ext cx="792088" cy="158417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196" name="Rectangle 195"/>
          <p:cNvSpPr/>
          <p:nvPr/>
        </p:nvSpPr>
        <p:spPr>
          <a:xfrm>
            <a:off x="2273509" y="2238947"/>
            <a:ext cx="636542" cy="342291"/>
          </a:xfrm>
          <a:prstGeom prst="rect">
            <a:avLst/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197" name="Rectangle 196"/>
          <p:cNvSpPr/>
          <p:nvPr/>
        </p:nvSpPr>
        <p:spPr>
          <a:xfrm>
            <a:off x="2276655" y="2670995"/>
            <a:ext cx="636542" cy="342291"/>
          </a:xfrm>
          <a:prstGeom prst="rect">
            <a:avLst/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198" name="Rectangle 197"/>
          <p:cNvSpPr/>
          <p:nvPr/>
        </p:nvSpPr>
        <p:spPr>
          <a:xfrm>
            <a:off x="2279274" y="3103043"/>
            <a:ext cx="636542" cy="342291"/>
          </a:xfrm>
          <a:prstGeom prst="rect">
            <a:avLst/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199" name="Content Placeholder 2"/>
          <p:cNvSpPr txBox="1">
            <a:spLocks/>
          </p:cNvSpPr>
          <p:nvPr/>
        </p:nvSpPr>
        <p:spPr>
          <a:xfrm>
            <a:off x="2237505" y="2005174"/>
            <a:ext cx="720080" cy="26761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7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en-GB" sz="800" b="1" dirty="0">
                <a:solidFill>
                  <a:srgbClr val="0F0F0F"/>
                </a:solidFill>
              </a:rPr>
              <a:t>Apache </a:t>
            </a:r>
            <a:r>
              <a:rPr lang="en-GB" sz="800" b="1" dirty="0" err="1">
                <a:solidFill>
                  <a:srgbClr val="0F0F0F"/>
                </a:solidFill>
              </a:rPr>
              <a:t>httpd</a:t>
            </a:r>
            <a:endParaRPr lang="en-GB" sz="800" b="1" dirty="0">
              <a:solidFill>
                <a:srgbClr val="0F0F0F"/>
              </a:solidFill>
            </a:endParaRPr>
          </a:p>
        </p:txBody>
      </p:sp>
      <p:sp>
        <p:nvSpPr>
          <p:cNvPr id="200" name="Content Placeholder 2"/>
          <p:cNvSpPr txBox="1">
            <a:spLocks/>
          </p:cNvSpPr>
          <p:nvPr/>
        </p:nvSpPr>
        <p:spPr>
          <a:xfrm>
            <a:off x="2244299" y="2284435"/>
            <a:ext cx="720080" cy="26761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7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en-GB" sz="800" dirty="0">
                <a:solidFill>
                  <a:srgbClr val="0F0F0F"/>
                </a:solidFill>
              </a:rPr>
              <a:t>Professional</a:t>
            </a: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en-GB" sz="800" dirty="0">
                <a:solidFill>
                  <a:srgbClr val="0F0F0F"/>
                </a:solidFill>
              </a:rPr>
              <a:t>App: 80</a:t>
            </a:r>
          </a:p>
        </p:txBody>
      </p:sp>
      <p:sp>
        <p:nvSpPr>
          <p:cNvPr id="201" name="Content Placeholder 2"/>
          <p:cNvSpPr txBox="1">
            <a:spLocks/>
          </p:cNvSpPr>
          <p:nvPr/>
        </p:nvSpPr>
        <p:spPr>
          <a:xfrm>
            <a:off x="2250441" y="2713811"/>
            <a:ext cx="720080" cy="26761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7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en-GB" sz="800" dirty="0">
                <a:solidFill>
                  <a:srgbClr val="0F0F0F"/>
                </a:solidFill>
              </a:rPr>
              <a:t>Patient</a:t>
            </a: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en-GB" sz="800" dirty="0">
                <a:solidFill>
                  <a:srgbClr val="0F0F0F"/>
                </a:solidFill>
              </a:rPr>
              <a:t>App: 81</a:t>
            </a:r>
          </a:p>
        </p:txBody>
      </p:sp>
      <p:sp>
        <p:nvSpPr>
          <p:cNvPr id="202" name="Content Placeholder 2"/>
          <p:cNvSpPr txBox="1">
            <a:spLocks/>
          </p:cNvSpPr>
          <p:nvPr/>
        </p:nvSpPr>
        <p:spPr>
          <a:xfrm>
            <a:off x="2237505" y="3149487"/>
            <a:ext cx="720080" cy="26761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7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en-GB" sz="800" dirty="0">
                <a:solidFill>
                  <a:srgbClr val="0F0F0F"/>
                </a:solidFill>
              </a:rPr>
              <a:t>Messaging</a:t>
            </a: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en-GB" sz="800" dirty="0">
                <a:solidFill>
                  <a:srgbClr val="0F0F0F"/>
                </a:solidFill>
              </a:rPr>
              <a:t>&amp; API: 82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131840" y="1779662"/>
            <a:ext cx="1755196" cy="15036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131840" y="3291830"/>
            <a:ext cx="171444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131840" y="3291830"/>
            <a:ext cx="1584176" cy="9361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 flipV="1">
            <a:off x="5697124" y="1779662"/>
            <a:ext cx="1714447" cy="15121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5697124" y="3291830"/>
            <a:ext cx="171444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5697124" y="3291830"/>
            <a:ext cx="1714447" cy="9361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865709" y="2842140"/>
            <a:ext cx="25801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408999" y="2238947"/>
            <a:ext cx="0" cy="2925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1424629" y="3456465"/>
            <a:ext cx="0" cy="2925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Content Placeholder 2"/>
          <p:cNvSpPr txBox="1">
            <a:spLocks/>
          </p:cNvSpPr>
          <p:nvPr/>
        </p:nvSpPr>
        <p:spPr>
          <a:xfrm>
            <a:off x="3028572" y="2249431"/>
            <a:ext cx="864096" cy="26761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7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n-GB" sz="700" dirty="0">
                <a:solidFill>
                  <a:srgbClr val="0F0F0F"/>
                </a:solidFill>
              </a:rPr>
              <a:t>155.231.120.150</a:t>
            </a:r>
          </a:p>
        </p:txBody>
      </p:sp>
      <p:sp>
        <p:nvSpPr>
          <p:cNvPr id="60" name="modem"/>
          <p:cNvSpPr>
            <a:spLocks noEditPoints="1" noChangeArrowheads="1"/>
          </p:cNvSpPr>
          <p:nvPr/>
        </p:nvSpPr>
        <p:spPr bwMode="auto">
          <a:xfrm>
            <a:off x="2314786" y="3978343"/>
            <a:ext cx="544835" cy="320030"/>
          </a:xfrm>
          <a:custGeom>
            <a:avLst/>
            <a:gdLst>
              <a:gd name="T0" fmla="*/ 0 w 21600"/>
              <a:gd name="T1" fmla="*/ 5152 h 21600"/>
              <a:gd name="T2" fmla="*/ 2941 w 21600"/>
              <a:gd name="T3" fmla="*/ 0 h 21600"/>
              <a:gd name="T4" fmla="*/ 18625 w 21600"/>
              <a:gd name="T5" fmla="*/ 0 h 21600"/>
              <a:gd name="T6" fmla="*/ 21600 w 21600"/>
              <a:gd name="T7" fmla="*/ 5152 h 21600"/>
              <a:gd name="T8" fmla="*/ 21600 w 21600"/>
              <a:gd name="T9" fmla="*/ 21600 h 21600"/>
              <a:gd name="T10" fmla="*/ 0 w 21600"/>
              <a:gd name="T11" fmla="*/ 21600 h 21600"/>
              <a:gd name="T12" fmla="*/ 10800 w 21600"/>
              <a:gd name="T13" fmla="*/ 0 h 21600"/>
              <a:gd name="T14" fmla="*/ 10800 w 21600"/>
              <a:gd name="T15" fmla="*/ 21600 h 21600"/>
              <a:gd name="T16" fmla="*/ 0 w 21600"/>
              <a:gd name="T17" fmla="*/ 13376 h 21600"/>
              <a:gd name="T18" fmla="*/ 21600 w 21600"/>
              <a:gd name="T19" fmla="*/ 13376 h 21600"/>
              <a:gd name="T20" fmla="*/ 400 w 21600"/>
              <a:gd name="T21" fmla="*/ 22400 h 21600"/>
              <a:gd name="T22" fmla="*/ 21200 w 21600"/>
              <a:gd name="T23" fmla="*/ 30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0F0F0F"/>
              </a:solidFill>
            </a:endParaRPr>
          </a:p>
        </p:txBody>
      </p:sp>
      <p:sp>
        <p:nvSpPr>
          <p:cNvPr id="61" name="Content Placeholder 2"/>
          <p:cNvSpPr txBox="1">
            <a:spLocks/>
          </p:cNvSpPr>
          <p:nvPr/>
        </p:nvSpPr>
        <p:spPr>
          <a:xfrm>
            <a:off x="2212235" y="4370381"/>
            <a:ext cx="722386" cy="26761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7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en-GB" sz="1050" b="1" dirty="0">
                <a:solidFill>
                  <a:srgbClr val="424D58"/>
                </a:solidFill>
              </a:rPr>
              <a:t>TMS</a:t>
            </a:r>
          </a:p>
        </p:txBody>
      </p:sp>
      <p:cxnSp>
        <p:nvCxnSpPr>
          <p:cNvPr id="62" name="Straight Connector 61"/>
          <p:cNvCxnSpPr/>
          <p:nvPr/>
        </p:nvCxnSpPr>
        <p:spPr>
          <a:xfrm>
            <a:off x="2614236" y="3598912"/>
            <a:ext cx="0" cy="2925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Content Placeholder 2"/>
          <p:cNvSpPr txBox="1">
            <a:spLocks/>
          </p:cNvSpPr>
          <p:nvPr/>
        </p:nvSpPr>
        <p:spPr>
          <a:xfrm>
            <a:off x="3028572" y="2675018"/>
            <a:ext cx="864096" cy="26761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7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n-GB" sz="700" dirty="0">
                <a:solidFill>
                  <a:srgbClr val="0F0F0F"/>
                </a:solidFill>
              </a:rPr>
              <a:t>155.231.120.151</a:t>
            </a:r>
          </a:p>
        </p:txBody>
      </p:sp>
      <p:sp>
        <p:nvSpPr>
          <p:cNvPr id="64" name="Content Placeholder 2"/>
          <p:cNvSpPr txBox="1">
            <a:spLocks/>
          </p:cNvSpPr>
          <p:nvPr/>
        </p:nvSpPr>
        <p:spPr>
          <a:xfrm>
            <a:off x="2345894" y="4569161"/>
            <a:ext cx="864096" cy="26761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7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n-GB" sz="700" dirty="0">
                <a:solidFill>
                  <a:srgbClr val="0F0F0F"/>
                </a:solidFill>
              </a:rPr>
              <a:t>10.97.89.162</a:t>
            </a:r>
          </a:p>
        </p:txBody>
      </p:sp>
      <p:sp>
        <p:nvSpPr>
          <p:cNvPr id="65" name="Content Placeholder 2"/>
          <p:cNvSpPr txBox="1">
            <a:spLocks/>
          </p:cNvSpPr>
          <p:nvPr/>
        </p:nvSpPr>
        <p:spPr>
          <a:xfrm>
            <a:off x="2699792" y="3568282"/>
            <a:ext cx="864096" cy="26761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7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n-GB" sz="700" dirty="0">
                <a:solidFill>
                  <a:srgbClr val="0F0F0F"/>
                </a:solidFill>
              </a:rPr>
              <a:t>155.231.129.152</a:t>
            </a:r>
          </a:p>
        </p:txBody>
      </p:sp>
      <p:sp>
        <p:nvSpPr>
          <p:cNvPr id="67" name="Content Placeholder 2"/>
          <p:cNvSpPr txBox="1">
            <a:spLocks/>
          </p:cNvSpPr>
          <p:nvPr/>
        </p:nvSpPr>
        <p:spPr>
          <a:xfrm>
            <a:off x="178608" y="2571750"/>
            <a:ext cx="720080" cy="26761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7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en-GB" sz="800" b="1" dirty="0">
                <a:solidFill>
                  <a:srgbClr val="0F0F0F"/>
                </a:solidFill>
              </a:rPr>
              <a:t>Party Key:</a:t>
            </a: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en-GB" sz="800" dirty="0">
                <a:solidFill>
                  <a:srgbClr val="0F0F0F"/>
                </a:solidFill>
              </a:rPr>
              <a:t>YEU-1808939</a:t>
            </a: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endParaRPr lang="en-GB" sz="800" dirty="0">
              <a:solidFill>
                <a:srgbClr val="0F0F0F"/>
              </a:solidFill>
            </a:endParaRP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en-GB" sz="800" b="1" dirty="0">
                <a:solidFill>
                  <a:srgbClr val="0F0F0F"/>
                </a:solidFill>
              </a:rPr>
              <a:t>ASID:</a:t>
            </a: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en-GB" sz="800" dirty="0">
                <a:solidFill>
                  <a:srgbClr val="0F0F0F"/>
                </a:solidFill>
              </a:rPr>
              <a:t>753468248012</a:t>
            </a:r>
          </a:p>
        </p:txBody>
      </p:sp>
      <p:sp>
        <p:nvSpPr>
          <p:cNvPr id="68" name="Content Placeholder 2"/>
          <p:cNvSpPr txBox="1">
            <a:spLocks/>
          </p:cNvSpPr>
          <p:nvPr/>
        </p:nvSpPr>
        <p:spPr>
          <a:xfrm>
            <a:off x="5697124" y="2615613"/>
            <a:ext cx="1942412" cy="26761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7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n-GB" sz="800" b="1" dirty="0">
                <a:solidFill>
                  <a:srgbClr val="0F0F0F"/>
                </a:solidFill>
              </a:rPr>
              <a:t>DEV Spine/CIS: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n-GB" sz="800" dirty="0">
                <a:solidFill>
                  <a:srgbClr val="0F0F0F"/>
                </a:solidFill>
              </a:rPr>
              <a:t>Certificate &amp; Hierarchy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endParaRPr lang="en-GB" sz="800" b="1" dirty="0">
              <a:solidFill>
                <a:srgbClr val="0F0F0F"/>
              </a:solidFill>
            </a:endParaRP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n-GB" sz="800" b="1" dirty="0">
                <a:solidFill>
                  <a:srgbClr val="0F0F0F"/>
                </a:solidFill>
              </a:rPr>
              <a:t>Party Key: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n-GB" sz="800" dirty="0">
                <a:solidFill>
                  <a:srgbClr val="0F0F0F"/>
                </a:solidFill>
              </a:rPr>
              <a:t>02T-820227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endParaRPr lang="en-GB" sz="800" dirty="0">
              <a:solidFill>
                <a:srgbClr val="0F0F0F"/>
              </a:solidFill>
            </a:endParaRP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n-GB" sz="800" b="1" dirty="0">
                <a:solidFill>
                  <a:srgbClr val="0F0F0F"/>
                </a:solidFill>
              </a:rPr>
              <a:t>ASID: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n-GB" sz="800" dirty="0">
                <a:solidFill>
                  <a:srgbClr val="0F0F0F"/>
                </a:solidFill>
              </a:rPr>
              <a:t>200000000138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endParaRPr lang="en-GB" sz="800" dirty="0">
              <a:solidFill>
                <a:srgbClr val="0F0F0F"/>
              </a:solidFill>
            </a:endParaRP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n-GB" sz="800" b="1" dirty="0">
                <a:solidFill>
                  <a:srgbClr val="0F0F0F"/>
                </a:solidFill>
              </a:rPr>
              <a:t>FQDN: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n-GB" sz="800" dirty="0">
                <a:solidFill>
                  <a:srgbClr val="0F0F0F"/>
                </a:solidFill>
              </a:rPr>
              <a:t>eRS-API-Test1.itblab.nic.cfh.nhs.uk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endParaRPr lang="en-GB" sz="800" dirty="0">
              <a:solidFill>
                <a:srgbClr val="0F0F0F"/>
              </a:solidFill>
            </a:endParaRP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n-GB" sz="800" b="1" dirty="0">
                <a:solidFill>
                  <a:srgbClr val="0F0F0F"/>
                </a:solidFill>
              </a:rPr>
              <a:t>Organisation: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n-GB" sz="800" dirty="0">
                <a:solidFill>
                  <a:srgbClr val="0F0F0F"/>
                </a:solidFill>
              </a:rPr>
              <a:t>NHST_X1  /  O2T</a:t>
            </a: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endParaRPr lang="en-GB" sz="800" dirty="0">
              <a:solidFill>
                <a:srgbClr val="0F0F0F"/>
              </a:solidFill>
            </a:endParaRP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endParaRPr lang="en-GB" sz="800" dirty="0">
              <a:solidFill>
                <a:srgbClr val="0F0F0F"/>
              </a:solidFill>
            </a:endParaRPr>
          </a:p>
        </p:txBody>
      </p:sp>
      <p:sp>
        <p:nvSpPr>
          <p:cNvPr id="69" name="Content Placeholder 2"/>
          <p:cNvSpPr txBox="1">
            <a:spLocks/>
          </p:cNvSpPr>
          <p:nvPr/>
        </p:nvSpPr>
        <p:spPr>
          <a:xfrm>
            <a:off x="4399159" y="2401939"/>
            <a:ext cx="1613001" cy="26761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7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n-GB" sz="800" dirty="0">
                <a:solidFill>
                  <a:srgbClr val="0F0F0F"/>
                </a:solidFill>
              </a:rPr>
              <a:t>eRS-API-Test1.itblab.nic.cfh.nhs.uk</a:t>
            </a:r>
          </a:p>
        </p:txBody>
      </p:sp>
      <p:sp>
        <p:nvSpPr>
          <p:cNvPr id="70" name="Content Placeholder 2"/>
          <p:cNvSpPr txBox="1">
            <a:spLocks/>
          </p:cNvSpPr>
          <p:nvPr/>
        </p:nvSpPr>
        <p:spPr>
          <a:xfrm>
            <a:off x="4283968" y="3345181"/>
            <a:ext cx="864096" cy="26761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7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n-GB" sz="700" dirty="0">
                <a:solidFill>
                  <a:srgbClr val="0F0F0F"/>
                </a:solidFill>
              </a:rPr>
              <a:t>10.210.162.206</a:t>
            </a:r>
          </a:p>
        </p:txBody>
      </p:sp>
      <p:sp>
        <p:nvSpPr>
          <p:cNvPr id="49" name="Content Placeholder 2"/>
          <p:cNvSpPr txBox="1">
            <a:spLocks/>
          </p:cNvSpPr>
          <p:nvPr/>
        </p:nvSpPr>
        <p:spPr>
          <a:xfrm>
            <a:off x="3346191" y="3136972"/>
            <a:ext cx="1750879" cy="26761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7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n-GB" sz="700" dirty="0">
                <a:solidFill>
                  <a:srgbClr val="0F0F0F"/>
                </a:solidFill>
              </a:rPr>
              <a:t>https://api.dev1.ers.ncrs.nhs.uk/ers-api</a:t>
            </a:r>
          </a:p>
        </p:txBody>
      </p:sp>
      <p:sp>
        <p:nvSpPr>
          <p:cNvPr id="50" name="Content Placeholder 2"/>
          <p:cNvSpPr txBox="1">
            <a:spLocks/>
          </p:cNvSpPr>
          <p:nvPr/>
        </p:nvSpPr>
        <p:spPr>
          <a:xfrm>
            <a:off x="7616781" y="2217503"/>
            <a:ext cx="782395" cy="26761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7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en-GB" sz="1050" b="1">
                <a:solidFill>
                  <a:srgbClr val="424D58"/>
                </a:solidFill>
              </a:rPr>
              <a:t>Horizon</a:t>
            </a: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en-GB" sz="1050" b="1">
                <a:solidFill>
                  <a:srgbClr val="424D58"/>
                </a:solidFill>
              </a:rPr>
              <a:t>Client VM</a:t>
            </a:r>
            <a:endParaRPr lang="en-GB" sz="1050" b="1" dirty="0">
              <a:solidFill>
                <a:srgbClr val="424D58"/>
              </a:solidFill>
            </a:endParaRPr>
          </a:p>
        </p:txBody>
      </p:sp>
      <p:sp>
        <p:nvSpPr>
          <p:cNvPr id="52" name="Content Placeholder 2"/>
          <p:cNvSpPr txBox="1">
            <a:spLocks/>
          </p:cNvSpPr>
          <p:nvPr/>
        </p:nvSpPr>
        <p:spPr>
          <a:xfrm>
            <a:off x="7380312" y="3384256"/>
            <a:ext cx="1296144" cy="26761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7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en-GB" sz="1050" b="1" dirty="0">
                <a:solidFill>
                  <a:srgbClr val="424D58"/>
                </a:solidFill>
              </a:rPr>
              <a:t>e-RS_API_Test1</a:t>
            </a:r>
          </a:p>
        </p:txBody>
      </p:sp>
      <p:sp>
        <p:nvSpPr>
          <p:cNvPr id="9" name="Rectangle 8"/>
          <p:cNvSpPr/>
          <p:nvPr/>
        </p:nvSpPr>
        <p:spPr>
          <a:xfrm>
            <a:off x="2108627" y="1448761"/>
            <a:ext cx="2031325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700" b="1" dirty="0" err="1">
                <a:solidFill>
                  <a:srgbClr val="0F0F0F"/>
                </a:solidFill>
              </a:rPr>
              <a:t>ProApp</a:t>
            </a:r>
            <a:r>
              <a:rPr lang="en-GB" sz="700" b="1" dirty="0">
                <a:solidFill>
                  <a:srgbClr val="0F0F0F"/>
                </a:solidFill>
              </a:rPr>
              <a:t>: </a:t>
            </a:r>
            <a:r>
              <a:rPr lang="en-GB" sz="700" dirty="0">
                <a:solidFill>
                  <a:srgbClr val="0F0F0F"/>
                </a:solidFill>
                <a:hlinkClick r:id="rId4"/>
              </a:rPr>
              <a:t>https://nww.dev1.ers.ncrs.nhs.uk/#/</a:t>
            </a:r>
            <a:r>
              <a:rPr lang="en-GB" sz="700" dirty="0">
                <a:solidFill>
                  <a:srgbClr val="0F0F0F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009612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solidFill>
                  <a:srgbClr val="005EB8"/>
                </a:solidFill>
              </a:rPr>
              <a:t>The NHS e-Referral Service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720000" y="1080000"/>
            <a:ext cx="7704000" cy="3703500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1800"/>
              </a:spcAft>
            </a:pPr>
            <a:r>
              <a:rPr lang="en-GB" dirty="0"/>
              <a:t>Stephen Firman SRO</a:t>
            </a:r>
          </a:p>
          <a:p>
            <a:pPr>
              <a:spcAft>
                <a:spcPts val="1800"/>
              </a:spcAft>
            </a:pPr>
            <a:r>
              <a:rPr lang="en-GB" dirty="0"/>
              <a:t>over 60,000 referrals per day</a:t>
            </a:r>
          </a:p>
          <a:p>
            <a:pPr>
              <a:spcAft>
                <a:spcPts val="1800"/>
              </a:spcAft>
            </a:pPr>
            <a:r>
              <a:rPr lang="en-GB" dirty="0"/>
              <a:t>8,600 GP practices &amp; 600 providers </a:t>
            </a:r>
          </a:p>
          <a:p>
            <a:pPr>
              <a:spcAft>
                <a:spcPts val="1800"/>
              </a:spcAft>
            </a:pPr>
            <a:r>
              <a:rPr lang="en-GB" dirty="0"/>
              <a:t>62% utilisation achieved</a:t>
            </a:r>
          </a:p>
          <a:p>
            <a:pPr>
              <a:spcAft>
                <a:spcPts val="1800"/>
              </a:spcAft>
            </a:pPr>
            <a:r>
              <a:rPr lang="en-GB" dirty="0"/>
              <a:t>progressive Agile delivery</a:t>
            </a:r>
          </a:p>
          <a:p>
            <a:pPr>
              <a:spcAft>
                <a:spcPts val="1800"/>
              </a:spcAft>
            </a:pPr>
            <a:r>
              <a:rPr lang="en-GB" dirty="0"/>
              <a:t>full use of the e-RS required by Oct 2018</a:t>
            </a:r>
          </a:p>
          <a:p>
            <a:pPr>
              <a:spcAft>
                <a:spcPts val="1800"/>
              </a:spcAft>
            </a:pPr>
            <a:r>
              <a:rPr lang="en-GB" dirty="0"/>
              <a:t>12 site completed paper switch off to date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5723830" y="1539478"/>
          <a:ext cx="3168650" cy="218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Visio" r:id="rId3" imgW="4098727" imgH="2832030" progId="Visio.Drawing.11">
                  <p:embed/>
                </p:oleObj>
              </mc:Choice>
              <mc:Fallback>
                <p:oleObj name="Visio" r:id="rId3" imgW="4098727" imgH="2832030" progId="Visio.Drawing.11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3830" y="1539478"/>
                        <a:ext cx="3168650" cy="218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11433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NHS e-RS Roadmaps 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886539" y="1059582"/>
            <a:ext cx="2971321" cy="3396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000" b="1" dirty="0"/>
              <a:t>New for 2017-18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491447"/>
            <a:ext cx="4449730" cy="31323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5" name="Straight Connector 4"/>
          <p:cNvCxnSpPr>
            <a:cxnSpLocks/>
          </p:cNvCxnSpPr>
          <p:nvPr/>
        </p:nvCxnSpPr>
        <p:spPr>
          <a:xfrm flipV="1">
            <a:off x="2907389" y="1491447"/>
            <a:ext cx="1160555" cy="685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929391" y="3725813"/>
            <a:ext cx="1138553" cy="8979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ontent Placeholder 2"/>
          <p:cNvSpPr txBox="1">
            <a:spLocks/>
          </p:cNvSpPr>
          <p:nvPr/>
        </p:nvSpPr>
        <p:spPr>
          <a:xfrm>
            <a:off x="1079066" y="3847506"/>
            <a:ext cx="1473934" cy="36004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641" indent="-342641" algn="l" defTabSz="91374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742427" indent="-285547" algn="l" defTabSz="91374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2174" indent="-228426" algn="l" defTabSz="913748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599040" indent="-228426" algn="l" defTabSz="91374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5920" indent="-228426" algn="l" defTabSz="913748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7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2773" indent="-228426" algn="l" defTabSz="91374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9654" indent="-228426" algn="l" defTabSz="91374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6521" indent="-228426" algn="l" defTabSz="91374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3387" indent="-228426" algn="l" defTabSz="91374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GB" sz="2000" b="1" dirty="0"/>
              <a:t>Phase 1 &amp; 2</a:t>
            </a: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4499992" y="4794473"/>
            <a:ext cx="3744416" cy="288032"/>
          </a:xfrm>
          <a:prstGeom prst="rect">
            <a:avLst/>
          </a:prstGeom>
        </p:spPr>
        <p:txBody>
          <a:bodyPr vert="horz" lIns="0" tIns="0" rIns="0" bIns="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7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GB" sz="1400" b="1" dirty="0">
                <a:solidFill>
                  <a:schemeClr val="bg1">
                    <a:lumMod val="50000"/>
                  </a:schemeClr>
                </a:solidFill>
              </a:rPr>
              <a:t>http://content.digital.nhs.uk/referrals/integration</a:t>
            </a:r>
            <a:endParaRPr lang="en-GB" sz="11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30372" y="1652196"/>
            <a:ext cx="2971321" cy="33962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866" indent="-342866" algn="l" defTabSz="9143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742877" indent="-285722" algn="l" defTabSz="91431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2887" indent="-228576" algn="l" defTabSz="91431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040" indent="-228576" algn="l" defTabSz="91431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195" indent="-228576" algn="l" defTabSz="91431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7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348" indent="-228576" algn="l" defTabSz="9143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04" indent="-228576" algn="l" defTabSz="9143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58" indent="-228576" algn="l" defTabSz="9143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12" indent="-228576" algn="l" defTabSz="9143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GB" sz="2000" b="1" dirty="0"/>
              <a:t>API Integration</a:t>
            </a:r>
          </a:p>
        </p:txBody>
      </p:sp>
      <p:pic>
        <p:nvPicPr>
          <p:cNvPr id="12" name="Picture 2" descr="eRS_infographic">
            <a:extLst>
              <a:ext uri="{FF2B5EF4-FFF2-40B4-BE49-F238E27FC236}">
                <a16:creationId xmlns:a16="http://schemas.microsoft.com/office/drawing/2014/main" id="{B4138C7F-A5C6-40C4-BF22-FBD2490A68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0954" y="121849"/>
            <a:ext cx="1485242" cy="747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595E069-F24C-4C6F-B896-1D41AD5A87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675" y="2176495"/>
            <a:ext cx="2182714" cy="154284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91685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Collaborative Delivery Approach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09930" y="2213432"/>
            <a:ext cx="3883681" cy="141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93"/>
          <a:stretch>
            <a:fillRect/>
          </a:stretch>
        </p:blipFill>
        <p:spPr bwMode="auto">
          <a:xfrm>
            <a:off x="539552" y="1492554"/>
            <a:ext cx="861932" cy="1214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712979"/>
            <a:ext cx="2283019" cy="1105984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35327" y="2801545"/>
            <a:ext cx="1470381" cy="604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>
                <a:solidFill>
                  <a:srgbClr val="0F0F0F"/>
                </a:solidFill>
              </a:rPr>
              <a:t>Decision Assist Limited</a:t>
            </a:r>
          </a:p>
          <a:p>
            <a:pPr algn="ctr"/>
            <a:r>
              <a:rPr lang="en-GB" sz="1000" i="1" dirty="0">
                <a:solidFill>
                  <a:srgbClr val="0F0F0F"/>
                </a:solidFill>
              </a:rPr>
              <a:t>(Business Partner)</a:t>
            </a:r>
          </a:p>
        </p:txBody>
      </p:sp>
      <p:pic>
        <p:nvPicPr>
          <p:cNvPr id="11" name="Picture 10" descr="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59797" y="2146105"/>
            <a:ext cx="1216089" cy="1018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7551444" y="3276667"/>
            <a:ext cx="1032794" cy="436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>
                <a:solidFill>
                  <a:srgbClr val="0F0F0F"/>
                </a:solidFill>
              </a:rPr>
              <a:t>Dr Smith</a:t>
            </a:r>
          </a:p>
          <a:p>
            <a:pPr algn="ctr"/>
            <a:r>
              <a:rPr lang="en-GB" sz="1000" i="1" dirty="0">
                <a:solidFill>
                  <a:srgbClr val="0F0F0F"/>
                </a:solidFill>
              </a:rPr>
              <a:t>(End User)</a:t>
            </a:r>
          </a:p>
        </p:txBody>
      </p:sp>
      <p:sp>
        <p:nvSpPr>
          <p:cNvPr id="13" name="Cloud Callout 12"/>
          <p:cNvSpPr/>
          <p:nvPr/>
        </p:nvSpPr>
        <p:spPr>
          <a:xfrm>
            <a:off x="1763689" y="1342688"/>
            <a:ext cx="1944216" cy="825852"/>
          </a:xfrm>
          <a:prstGeom prst="cloudCallout">
            <a:avLst>
              <a:gd name="adj1" fmla="val -63265"/>
              <a:gd name="adj2" fmla="val 35289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6293612" y="1203598"/>
            <a:ext cx="2176377" cy="932133"/>
          </a:xfrm>
          <a:prstGeom prst="cloudCallout">
            <a:avLst>
              <a:gd name="adj1" fmla="val 6112"/>
              <a:gd name="adj2" fmla="val 89697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79713" y="1446031"/>
            <a:ext cx="1527179" cy="771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solidFill>
                  <a:srgbClr val="0F0F0F"/>
                </a:solidFill>
              </a:rPr>
              <a:t>We have an idea to improve the integration of the NHS e-Referral Service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63671" y="1374688"/>
            <a:ext cx="1527179" cy="604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solidFill>
                  <a:srgbClr val="0F0F0F"/>
                </a:solidFill>
              </a:rPr>
              <a:t>I can use the new development and realise patient benefits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27584" y="3896639"/>
            <a:ext cx="3744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accent6"/>
                </a:solidFill>
              </a:rPr>
              <a:t>How do we deliver new integration and innovation opportunities in an agile, responsive and co-ordinated way?</a:t>
            </a: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120" y="1909857"/>
            <a:ext cx="1727716" cy="936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7877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Phase 1: Initial API Release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455" y="3507854"/>
            <a:ext cx="5961300" cy="1207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Content Placeholder 1"/>
          <p:cNvSpPr txBox="1">
            <a:spLocks/>
          </p:cNvSpPr>
          <p:nvPr/>
        </p:nvSpPr>
        <p:spPr>
          <a:xfrm>
            <a:off x="5508104" y="1596702"/>
            <a:ext cx="1904417" cy="3920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7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n-GB" sz="1200" i="1" dirty="0">
                <a:solidFill>
                  <a:srgbClr val="424D58"/>
                </a:solidFill>
              </a:rPr>
              <a:t>Transition and Rollout:</a:t>
            </a:r>
          </a:p>
        </p:txBody>
      </p:sp>
      <p:sp>
        <p:nvSpPr>
          <p:cNvPr id="20" name="Content Placeholder 1"/>
          <p:cNvSpPr txBox="1">
            <a:spLocks/>
          </p:cNvSpPr>
          <p:nvPr/>
        </p:nvSpPr>
        <p:spPr>
          <a:xfrm>
            <a:off x="3380816" y="1595540"/>
            <a:ext cx="1972595" cy="3920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7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n-GB" sz="1200" i="1" dirty="0">
                <a:solidFill>
                  <a:srgbClr val="424D58"/>
                </a:solidFill>
              </a:rPr>
              <a:t>Target Beta Delivery:</a:t>
            </a:r>
          </a:p>
        </p:txBody>
      </p:sp>
      <p:sp>
        <p:nvSpPr>
          <p:cNvPr id="21" name="Content Placeholder 1"/>
          <p:cNvSpPr txBox="1">
            <a:spLocks/>
          </p:cNvSpPr>
          <p:nvPr/>
        </p:nvSpPr>
        <p:spPr>
          <a:xfrm>
            <a:off x="4952799" y="1603632"/>
            <a:ext cx="547685" cy="3920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7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n-GB" sz="1200" b="1" dirty="0">
                <a:solidFill>
                  <a:srgbClr val="0F0F0F"/>
                </a:solidFill>
              </a:rPr>
              <a:t>2016</a:t>
            </a:r>
          </a:p>
          <a:p>
            <a:pPr lvl="1"/>
            <a:endParaRPr lang="en-GB" sz="1050" dirty="0">
              <a:solidFill>
                <a:srgbClr val="005EB8"/>
              </a:solidFill>
            </a:endParaRPr>
          </a:p>
        </p:txBody>
      </p:sp>
      <p:sp>
        <p:nvSpPr>
          <p:cNvPr id="22" name="Content Placeholder 1"/>
          <p:cNvSpPr txBox="1">
            <a:spLocks/>
          </p:cNvSpPr>
          <p:nvPr/>
        </p:nvSpPr>
        <p:spPr>
          <a:xfrm>
            <a:off x="7164288" y="1595894"/>
            <a:ext cx="1317114" cy="3920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7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n-GB" sz="1200" b="1" dirty="0">
                <a:solidFill>
                  <a:srgbClr val="0F0F0F"/>
                </a:solidFill>
              </a:rPr>
              <a:t>2017 - Onwards</a:t>
            </a:r>
          </a:p>
          <a:p>
            <a:pPr lvl="1"/>
            <a:endParaRPr lang="en-GB" sz="1050" dirty="0">
              <a:solidFill>
                <a:srgbClr val="005EB8"/>
              </a:solidFill>
            </a:endParaRPr>
          </a:p>
        </p:txBody>
      </p:sp>
      <p:sp>
        <p:nvSpPr>
          <p:cNvPr id="23" name="Content Placeholder 1"/>
          <p:cNvSpPr txBox="1">
            <a:spLocks/>
          </p:cNvSpPr>
          <p:nvPr/>
        </p:nvSpPr>
        <p:spPr>
          <a:xfrm>
            <a:off x="1331640" y="1131590"/>
            <a:ext cx="6768751" cy="3920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7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n-GB" sz="1600" b="1" dirty="0">
                <a:solidFill>
                  <a:srgbClr val="424D58"/>
                </a:solidFill>
              </a:rPr>
              <a:t>Single Objective: To deliver a candidate suite of APIs into Live</a:t>
            </a:r>
          </a:p>
        </p:txBody>
      </p:sp>
      <p:pic>
        <p:nvPicPr>
          <p:cNvPr id="13" name="Shape 178"/>
          <p:cNvPicPr preferRelativeResize="0">
            <a:picLocks noGrp="1"/>
          </p:cNvPicPr>
          <p:nvPr>
            <p:ph idx="1"/>
          </p:nvPr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7664" y="1851670"/>
            <a:ext cx="7178220" cy="16015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6096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Stakeholder Engagement</a:t>
            </a: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488" y="1020407"/>
            <a:ext cx="1094780" cy="146620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/>
        </p:spPr>
      </p:pic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52" y="1020407"/>
            <a:ext cx="2477026" cy="1448457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/>
        </p:spPr>
      </p:pic>
      <p:pic>
        <p:nvPicPr>
          <p:cNvPr id="8" name="Picture 7" descr="https://pbs.twimg.com/media/CgeS9O7WQAA7XVs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240" y="1012927"/>
            <a:ext cx="1603539" cy="1448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420" y="2571750"/>
            <a:ext cx="2477026" cy="1381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C:\Users\wija1\AppData\Local\Microsoft\Windows\Temporary Internet Files\Content.Outlook\NY52KP8L\IMG_0048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6223" y="2581081"/>
            <a:ext cx="1603824" cy="1372957"/>
          </a:xfrm>
          <a:prstGeom prst="rect">
            <a:avLst/>
          </a:prstGeom>
          <a:noFill/>
          <a:ln w="38100">
            <a:noFill/>
          </a:ln>
          <a:extLst/>
        </p:spPr>
      </p:pic>
      <p:pic>
        <p:nvPicPr>
          <p:cNvPr id="11" name="Picture 10" descr="C:\Users\wija1\AppData\Local\Microsoft\Windows\Temporary Internet Files\Content.Outlook\NY52KP8L\IMG_0050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79" b="5892"/>
          <a:stretch/>
        </p:blipFill>
        <p:spPr bwMode="auto">
          <a:xfrm>
            <a:off x="6812603" y="1020407"/>
            <a:ext cx="1539397" cy="1466200"/>
          </a:xfrm>
          <a:prstGeom prst="rect">
            <a:avLst/>
          </a:prstGeom>
          <a:noFill/>
          <a:ex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456" y="2571750"/>
            <a:ext cx="1833977" cy="13720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8FC609-43A3-4CB3-AACE-F207FAB077F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63688" y="3966406"/>
            <a:ext cx="5262937" cy="107921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D229C4B-8DA1-447B-A6CD-978F48EF8F54}"/>
              </a:ext>
            </a:extLst>
          </p:cNvPr>
          <p:cNvSpPr/>
          <p:nvPr/>
        </p:nvSpPr>
        <p:spPr>
          <a:xfrm>
            <a:off x="3239344" y="4828092"/>
            <a:ext cx="231162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900" dirty="0"/>
              <a:t>January 2018 Figures</a:t>
            </a:r>
          </a:p>
        </p:txBody>
      </p:sp>
    </p:spTree>
    <p:extLst>
      <p:ext uri="{BB962C8B-B14F-4D97-AF65-F5344CB8AC3E}">
        <p14:creationId xmlns:p14="http://schemas.microsoft.com/office/powerpoint/2010/main" val="17069142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Clinical Referral Information (CRI) APIs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sz="1800" b="1" dirty="0"/>
              <a:t>Problem:</a:t>
            </a:r>
          </a:p>
          <a:p>
            <a:r>
              <a:rPr lang="en-GB" sz="1600" dirty="0"/>
              <a:t>limitation of current HL7/XML messaging that the GP clinical content added into the application cannot be easily retrieved by clinical systems</a:t>
            </a:r>
          </a:p>
          <a:p>
            <a:pPr marL="0" indent="0">
              <a:buNone/>
            </a:pPr>
            <a:r>
              <a:rPr lang="en-GB" sz="1800" b="1" dirty="0"/>
              <a:t>Current workarounds:</a:t>
            </a:r>
          </a:p>
          <a:p>
            <a:r>
              <a:rPr lang="en-GB" sz="1600" dirty="0"/>
              <a:t>this led to a number of users undertaking manual administration through printing, scanning and uploading, together with unsupported technical solutions</a:t>
            </a:r>
          </a:p>
          <a:p>
            <a:pPr marL="0" indent="0">
              <a:buNone/>
            </a:pPr>
            <a:r>
              <a:rPr lang="en-GB" sz="1800" b="1" dirty="0"/>
              <a:t>Solution:</a:t>
            </a:r>
          </a:p>
          <a:p>
            <a:r>
              <a:rPr lang="en-GB" sz="1600" dirty="0"/>
              <a:t>provision of APIs to allow third-party solution providers to develop compliant systems, which can search worklists to download CRI (referral header, attachments and PDF)</a:t>
            </a:r>
          </a:p>
          <a:p>
            <a:pPr marL="0" indent="0">
              <a:buNone/>
            </a:pPr>
            <a:r>
              <a:rPr lang="en-GB" sz="1800" b="1" dirty="0"/>
              <a:t>Outcome:</a:t>
            </a:r>
          </a:p>
          <a:p>
            <a:r>
              <a:rPr lang="en-GB" sz="1600" dirty="0"/>
              <a:t>reduction in manual administration, through real-time or automated access</a:t>
            </a:r>
          </a:p>
        </p:txBody>
      </p:sp>
    </p:spTree>
    <p:extLst>
      <p:ext uri="{BB962C8B-B14F-4D97-AF65-F5344CB8AC3E}">
        <p14:creationId xmlns:p14="http://schemas.microsoft.com/office/powerpoint/2010/main" val="24035078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Benefits Insights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20000" y="1080000"/>
            <a:ext cx="4644088" cy="3723998"/>
          </a:xfrm>
        </p:spPr>
        <p:txBody>
          <a:bodyPr>
            <a:normAutofit fontScale="92500"/>
          </a:bodyPr>
          <a:lstStyle/>
          <a:p>
            <a:r>
              <a:rPr lang="en-GB" dirty="0"/>
              <a:t>over 3.5 million referral documents were printed in 2016 </a:t>
            </a:r>
            <a:r>
              <a:rPr lang="en-GB" sz="1600" i="1" dirty="0"/>
              <a:t>(Table 1)</a:t>
            </a:r>
          </a:p>
          <a:p>
            <a:r>
              <a:rPr lang="en-GB" dirty="0"/>
              <a:t>provider clinicians see Accept, Reject, Re-direct as a burden</a:t>
            </a:r>
          </a:p>
          <a:p>
            <a:r>
              <a:rPr lang="en-GB" dirty="0"/>
              <a:t>current referral integration is only available to GP solution partners using limited messaging functionality</a:t>
            </a:r>
          </a:p>
          <a:p>
            <a:r>
              <a:rPr lang="en-GB" dirty="0"/>
              <a:t>long held desire to integrate ‘Referral Letter’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5374396" y="1491630"/>
          <a:ext cx="3528392" cy="2661285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7357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0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3277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Date</a:t>
                      </a:r>
                    </a:p>
                  </a:txBody>
                  <a:tcPr marL="9525" marR="9525" marT="9525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Requests Created</a:t>
                      </a:r>
                      <a:endParaRPr lang="en-GB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CRI Attached</a:t>
                      </a:r>
                      <a:endParaRPr lang="en-GB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CRI Printed</a:t>
                      </a:r>
                      <a:endParaRPr lang="en-GB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Jan-16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885023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775397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279428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Feb-16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959222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847133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288613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Mar-16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967027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849722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284097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Apr-16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993751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873573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293559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May-16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966926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852505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289851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Jun-16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1017834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900761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308941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Jul-16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934822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831255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283098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Aug-16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957488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848310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301808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Sep-16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988009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875617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302428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Oct-16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972335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860945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302418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Nov-16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1016259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897974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310677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Dec-16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830569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740747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260297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5724128" y="4227934"/>
            <a:ext cx="28289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200" b="1" dirty="0">
                <a:solidFill>
                  <a:schemeClr val="accent6"/>
                </a:solidFill>
                <a:cs typeface="Arial" pitchFamily="34" charset="0"/>
              </a:rPr>
              <a:t>Table 1:</a:t>
            </a:r>
            <a:r>
              <a:rPr lang="en-GB" sz="1200" dirty="0">
                <a:solidFill>
                  <a:schemeClr val="accent6"/>
                </a:solidFill>
                <a:cs typeface="Arial" pitchFamily="34" charset="0"/>
              </a:rPr>
              <a:t> Clinical Referral Information (CRI) Statistics 2016</a:t>
            </a:r>
          </a:p>
        </p:txBody>
      </p:sp>
    </p:spTree>
    <p:extLst>
      <p:ext uri="{BB962C8B-B14F-4D97-AF65-F5344CB8AC3E}">
        <p14:creationId xmlns:p14="http://schemas.microsoft.com/office/powerpoint/2010/main" val="3655397526"/>
      </p:ext>
    </p:extLst>
  </p:cSld>
  <p:clrMapOvr>
    <a:masterClrMapping/>
  </p:clrMapOvr>
</p:sld>
</file>

<file path=ppt/theme/theme1.xml><?xml version="1.0" encoding="utf-8"?>
<a:theme xmlns:a="http://schemas.openxmlformats.org/drawingml/2006/main" name="HSCIC_Powepoint_v2.5_0115">
  <a:themeElements>
    <a:clrScheme name="01-NHS-DIGI-PALETTE-01">
      <a:dk1>
        <a:srgbClr val="0F0F0F"/>
      </a:dk1>
      <a:lt1>
        <a:srgbClr val="FFFFFF"/>
      </a:lt1>
      <a:dk2>
        <a:srgbClr val="033F85"/>
      </a:dk2>
      <a:lt2>
        <a:srgbClr val="F9F9F9"/>
      </a:lt2>
      <a:accent1>
        <a:srgbClr val="005EB8"/>
      </a:accent1>
      <a:accent2>
        <a:srgbClr val="84919C"/>
      </a:accent2>
      <a:accent3>
        <a:srgbClr val="003087"/>
      </a:accent3>
      <a:accent4>
        <a:srgbClr val="5EBCE8"/>
      </a:accent4>
      <a:accent5>
        <a:srgbClr val="CED1D5"/>
      </a:accent5>
      <a:accent6>
        <a:srgbClr val="424D58"/>
      </a:accent6>
      <a:hlink>
        <a:srgbClr val="003087"/>
      </a:hlink>
      <a:folHlink>
        <a:srgbClr val="7C2855"/>
      </a:folHlink>
    </a:clrScheme>
    <a:fontScheme name="Corporate 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4ac7e37b3be48aa8418f065aeb540e0 xmlns="2e9807c8-684d-4ce2-9798-0aa295dedadb">
      <Terms xmlns="http://schemas.microsoft.com/office/infopath/2007/PartnerControls"/>
    </p4ac7e37b3be48aa8418f065aeb540e0>
    <j628e119d7e4440dadc57ef80e73f9ed xmlns="2e9807c8-684d-4ce2-9798-0aa295dedadb">
      <Terms xmlns="http://schemas.microsoft.com/office/infopath/2007/PartnerControls"/>
    </j628e119d7e4440dadc57ef80e73f9ed>
    <hscicNextReviewDate xmlns="2e9807c8-684d-4ce2-9798-0aa295dedadb" xsi:nil="true"/>
    <kf16b72b2d604d459ccf7f7fae4ace43 xmlns="2e9807c8-684d-4ce2-9798-0aa295dedadb">
      <Terms xmlns="http://schemas.microsoft.com/office/infopath/2007/PartnerControls"/>
    </kf16b72b2d604d459ccf7f7fae4ace43>
    <TaxCatchAll xmlns="5668c8bc-6c30-45e9-80ca-5109d4270dfd">
      <Value>147</Value>
    </TaxCatchAll>
    <jf4655f4e78d4ac1a11c19f3a13b9f1c xmlns="2e9807c8-684d-4ce2-9798-0aa295dedadb">
      <Terms xmlns="http://schemas.microsoft.com/office/infopath/2007/PartnerControls">
        <TermInfo xmlns="http://schemas.microsoft.com/office/infopath/2007/PartnerControls">
          <TermName xmlns="http://schemas.microsoft.com/office/infopath/2007/PartnerControls">Templates</TermName>
          <TermId xmlns="http://schemas.microsoft.com/office/infopath/2007/PartnerControls">aff1a68b-1933-4dcf-8d00-314af96fd52f</TermId>
        </TermInfo>
      </Terms>
    </jf4655f4e78d4ac1a11c19f3a13b9f1c>
    <hscicLastReviewDate xmlns="2e9807c8-684d-4ce2-9798-0aa295dedadb" xsi:nil="true"/>
    <k5f85a19a9254bc483709d4dbf407442 xmlns="2e9807c8-684d-4ce2-9798-0aa295dedadb">
      <Terms xmlns="http://schemas.microsoft.com/office/infopath/2007/PartnerControls"/>
    </k5f85a19a9254bc483709d4dbf407442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HSCIC Document" ma:contentTypeID="0x010100F56AC1E539A90047BC30B3C9F7C85DBF009974B1B821AB36488BB2955A9F4B5285" ma:contentTypeVersion="10" ma:contentTypeDescription="Create a new document." ma:contentTypeScope="" ma:versionID="2b75a4660e4faa0bcd584ccc88019d8b">
  <xsd:schema xmlns:xsd="http://www.w3.org/2001/XMLSchema" xmlns:xs="http://www.w3.org/2001/XMLSchema" xmlns:p="http://schemas.microsoft.com/office/2006/metadata/properties" xmlns:ns2="2e9807c8-684d-4ce2-9798-0aa295dedadb" xmlns:ns3="5668c8bc-6c30-45e9-80ca-5109d4270dfd" targetNamespace="http://schemas.microsoft.com/office/2006/metadata/properties" ma:root="true" ma:fieldsID="e92a71f519e0ef0b7acbc71690e1c8d7" ns2:_="" ns3:_="">
    <xsd:import namespace="2e9807c8-684d-4ce2-9798-0aa295dedadb"/>
    <xsd:import namespace="5668c8bc-6c30-45e9-80ca-5109d4270dfd"/>
    <xsd:element name="properties">
      <xsd:complexType>
        <xsd:sequence>
          <xsd:element name="documentManagement">
            <xsd:complexType>
              <xsd:all>
                <xsd:element ref="ns2:jf4655f4e78d4ac1a11c19f3a13b9f1c" minOccurs="0"/>
                <xsd:element ref="ns3:TaxCatchAll" minOccurs="0"/>
                <xsd:element ref="ns3:TaxCatchAllLabel" minOccurs="0"/>
                <xsd:element ref="ns2:hscicLastReviewDate" minOccurs="0"/>
                <xsd:element ref="ns2:hscicNextReviewDate" minOccurs="0"/>
                <xsd:element ref="ns2:k5f85a19a9254bc483709d4dbf407442" minOccurs="0"/>
                <xsd:element ref="ns2:kf16b72b2d604d459ccf7f7fae4ace43" minOccurs="0"/>
                <xsd:element ref="ns2:j628e119d7e4440dadc57ef80e73f9ed" minOccurs="0"/>
                <xsd:element ref="ns2:p4ac7e37b3be48aa8418f065aeb540e0" minOccurs="0"/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9807c8-684d-4ce2-9798-0aa295dedadb" elementFormDefault="qualified">
    <xsd:import namespace="http://schemas.microsoft.com/office/2006/documentManagement/types"/>
    <xsd:import namespace="http://schemas.microsoft.com/office/infopath/2007/PartnerControls"/>
    <xsd:element name="jf4655f4e78d4ac1a11c19f3a13b9f1c" ma:index="8" ma:taxonomy="true" ma:internalName="jf4655f4e78d4ac1a11c19f3a13b9f1c" ma:taxonomyFieldName="hscicDocumentType" ma:displayName="Information type" ma:default="" ma:fieldId="{3f4655f4-e78d-4ac1-a11c-19f3a13b9f1c}" ma:sspId="bb72b7f4-c981-47a4-a26e-043e4b78ebf3" ma:termSetId="62923a2f-f421-4e6f-b03c-6d9050967a3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hscicLastReviewDate" ma:index="12" nillable="true" ma:displayName="Last Review Date" ma:description="" ma:format="DateOnly" ma:internalName="hscicLastReviewDate">
      <xsd:simpleType>
        <xsd:restriction base="dms:DateTime"/>
      </xsd:simpleType>
    </xsd:element>
    <xsd:element name="hscicNextReviewDate" ma:index="13" nillable="true" ma:displayName="Next Review Date" ma:description="" ma:format="DateOnly" ma:internalName="hscicNextReviewDate">
      <xsd:simpleType>
        <xsd:restriction base="dms:DateTime"/>
      </xsd:simpleType>
    </xsd:element>
    <xsd:element name="k5f85a19a9254bc483709d4dbf407442" ma:index="14" nillable="true" ma:taxonomy="true" ma:internalName="k5f85a19a9254bc483709d4dbf407442" ma:taxonomyFieldName="hscicOrgCorporateFunction" ma:displayName="Corporate Function" ma:default="" ma:fieldId="{45f85a19-a925-4bc4-8370-9d4dbf407442}" ma:taxonomyMulti="true" ma:sspId="bb72b7f4-c981-47a4-a26e-043e4b78ebf3" ma:termSetId="e481236d-d792-4c01-bb67-9165b7203bd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f16b72b2d604d459ccf7f7fae4ace43" ma:index="16" nillable="true" ma:taxonomy="true" ma:internalName="kf16b72b2d604d459ccf7f7fae4ace43" ma:taxonomyFieldName="hscicOrgOfficeLocation" ma:displayName="Office Location" ma:default="" ma:fieldId="{4f16b72b-2d60-4d45-9ccf-7f7fae4ace43}" ma:taxonomyMulti="true" ma:sspId="bb72b7f4-c981-47a4-a26e-043e4b78ebf3" ma:termSetId="5a06e8f3-eefd-4db0-81dc-7eb52882c7d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628e119d7e4440dadc57ef80e73f9ed" ma:index="18" nillable="true" ma:taxonomy="true" ma:internalName="j628e119d7e4440dadc57ef80e73f9ed" ma:taxonomyFieldName="hscicOrgPortfolioDomain" ma:displayName="Portfolio Domain" ma:default="" ma:fieldId="{3628e119-d7e4-440d-adc5-7ef80e73f9ed}" ma:taxonomyMulti="true" ma:sspId="bb72b7f4-c981-47a4-a26e-043e4b78ebf3" ma:termSetId="a0f7ef30-1e9f-4c0e-8184-db5dd75173c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4ac7e37b3be48aa8418f065aeb540e0" ma:index="20" nillable="true" ma:taxonomy="true" ma:internalName="p4ac7e37b3be48aa8418f065aeb540e0" ma:taxonomyFieldName="hscicOrgProfessionalGroup" ma:displayName="Professional Group" ma:default="" ma:fieldId="{94ac7e37-b3be-48aa-8418-f065aeb540e0}" ma:taxonomyMulti="true" ma:sspId="bb72b7f4-c981-47a4-a26e-043e4b78ebf3" ma:termSetId="7ba65347-b85e-4395-970d-ce5ca96cf57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aredWithUsers" ma:index="22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68c8bc-6c30-45e9-80ca-5109d4270dfd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onomy Catch All Column" ma:description="" ma:hidden="true" ma:list="{9c8c5045-8277-483a-b8b4-cb4af49e8caa}" ma:internalName="TaxCatchAll" ma:showField="CatchAllData" ma:web="2e9807c8-684d-4ce2-9798-0aa295dedad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description="" ma:hidden="true" ma:list="{9c8c5045-8277-483a-b8b4-cb4af49e8caa}" ma:internalName="TaxCatchAllLabel" ma:readOnly="true" ma:showField="CatchAllDataLabel" ma:web="2e9807c8-684d-4ce2-9798-0aa295dedad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B22E24E-98AD-4589-B6A8-3723039771D0}">
  <ds:schemaRefs>
    <ds:schemaRef ds:uri="http://purl.org/dc/dcmitype/"/>
    <ds:schemaRef ds:uri="http://purl.org/dc/terms/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2e9807c8-684d-4ce2-9798-0aa295dedadb"/>
    <ds:schemaRef ds:uri="http://schemas.microsoft.com/office/infopath/2007/PartnerControls"/>
    <ds:schemaRef ds:uri="5668c8bc-6c30-45e9-80ca-5109d4270dfd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B15EBD66-5AB2-4843-A66C-F5661BCB04A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F35A1E0-3B93-4D7B-A994-40E946C3EF0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e9807c8-684d-4ce2-9798-0aa295dedadb"/>
    <ds:schemaRef ds:uri="5668c8bc-6c30-45e9-80ca-5109d4270df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3970</TotalTime>
  <Words>1413</Words>
  <Application>Microsoft Office PowerPoint</Application>
  <PresentationFormat>On-screen Show (16:9)</PresentationFormat>
  <Paragraphs>355</Paragraphs>
  <Slides>23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Wingdings</vt:lpstr>
      <vt:lpstr>HSCIC_Powepoint_v2.5_0115</vt:lpstr>
      <vt:lpstr>Visio</vt:lpstr>
      <vt:lpstr>PowerPoint Presentation</vt:lpstr>
      <vt:lpstr>Agenda and Presenters</vt:lpstr>
      <vt:lpstr>The NHS e-Referral Service</vt:lpstr>
      <vt:lpstr>NHS e-RS Roadmaps </vt:lpstr>
      <vt:lpstr>Collaborative Delivery Approach</vt:lpstr>
      <vt:lpstr>Phase 1: Initial API Release</vt:lpstr>
      <vt:lpstr>Stakeholder Engagement</vt:lpstr>
      <vt:lpstr>Clinical Referral Information (CRI) APIs</vt:lpstr>
      <vt:lpstr>Benefits Insights</vt:lpstr>
      <vt:lpstr>API Beta Project Objective</vt:lpstr>
      <vt:lpstr>CRI Solution Architecture</vt:lpstr>
      <vt:lpstr>Phase 1: Development Summary</vt:lpstr>
      <vt:lpstr>Phase 2 Implementation</vt:lpstr>
      <vt:lpstr>API Demonstrator</vt:lpstr>
      <vt:lpstr>Development and Assurance Process</vt:lpstr>
      <vt:lpstr>Case Study: Pilot Implementation</vt:lpstr>
      <vt:lpstr>Target API Workflows </vt:lpstr>
      <vt:lpstr>NHS Business Benefits</vt:lpstr>
      <vt:lpstr>Vision Concepts for 2018-19 </vt:lpstr>
      <vt:lpstr>Next Steps</vt:lpstr>
      <vt:lpstr>Questions?</vt:lpstr>
      <vt:lpstr>PowerPoint Presentation</vt:lpstr>
      <vt:lpstr>e-RS/DEV1 Path-To-Live Environment</vt:lpstr>
    </vt:vector>
  </TitlesOfParts>
  <Company>Health &amp; Social Care Information Centre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Wye, Greg</dc:creator>
  <cp:lastModifiedBy>Paul Denton</cp:lastModifiedBy>
  <cp:revision>347</cp:revision>
  <cp:lastPrinted>2014-12-18T12:02:32Z</cp:lastPrinted>
  <dcterms:created xsi:type="dcterms:W3CDTF">2016-07-12T14:14:16Z</dcterms:created>
  <dcterms:modified xsi:type="dcterms:W3CDTF">2018-02-23T09:50:47Z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0x010100F56AC1E539A90047BC30B3C9F7C85DBF009974B1B821AB36488BB2955A9F4B5285</vt:lpwstr>
  </property>
  <property fmtid="{D5CDD505-2E9C-101B-9397-08002B2CF9AE}" pid="3" name="hscicOrgProfessionalGroup">
    <vt:lpwstr/>
  </property>
  <property fmtid="{D5CDD505-2E9C-101B-9397-08002B2CF9AE}" pid="4" name="hscicOrgCorporateFunction">
    <vt:lpwstr/>
  </property>
  <property fmtid="{D5CDD505-2E9C-101B-9397-08002B2CF9AE}" pid="5" name="hscicOrgOfficeLocation">
    <vt:lpwstr/>
  </property>
  <property fmtid="{D5CDD505-2E9C-101B-9397-08002B2CF9AE}" pid="6" name="hscicOrgPortfolioDomain">
    <vt:lpwstr/>
  </property>
  <property fmtid="{D5CDD505-2E9C-101B-9397-08002B2CF9AE}" pid="7" name="hscicDocumentType">
    <vt:lpwstr>147;#Templates|aff1a68b-1933-4dcf-8d00-314af96fd52f</vt:lpwstr>
  </property>
</Properties>
</file>