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8" r:id="rId2"/>
    <p:sldId id="259" r:id="rId3"/>
    <p:sldId id="260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yn/gk43l56s4qz445sqjrkng7p00000gn/T/com.microsoft.Outlook/Outlook%20Temp/EPS%20Prescrip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yn/gk43l56s4qz445sqjrkng7p00000gn/T/com.microsoft.Outlook/Outlook%20Temp/EPS%20Prescrip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yn\gk43l56s4qz445sqjrkng7p00000gn\T\com.microsoft.Outlook\Outlook%20Temp\Appointments%20Per%20Week%20By%20Mo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>
                <a:solidFill>
                  <a:schemeClr val="tx2"/>
                </a:solidFill>
              </a:rPr>
              <a:t>Prescription</a:t>
            </a:r>
            <a:r>
              <a:rPr lang="en-GB" sz="2400" b="1" baseline="0" dirty="0">
                <a:solidFill>
                  <a:schemeClr val="tx2"/>
                </a:solidFill>
              </a:rPr>
              <a:t> format (%)</a:t>
            </a:r>
            <a:endParaRPr lang="en-GB" sz="24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7758241954616538"/>
          <c:y val="1.5973376029622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Sheet2!$F$21:$F$33</c:f>
              <c:numCache>
                <c:formatCode>m/d/yy</c:formatCode>
                <c:ptCount val="13"/>
                <c:pt idx="0">
                  <c:v>43829</c:v>
                </c:pt>
                <c:pt idx="1">
                  <c:v>43836</c:v>
                </c:pt>
                <c:pt idx="2">
                  <c:v>43843</c:v>
                </c:pt>
                <c:pt idx="3">
                  <c:v>43850</c:v>
                </c:pt>
                <c:pt idx="4">
                  <c:v>43857</c:v>
                </c:pt>
                <c:pt idx="5">
                  <c:v>43864</c:v>
                </c:pt>
                <c:pt idx="6">
                  <c:v>43871</c:v>
                </c:pt>
                <c:pt idx="7">
                  <c:v>43878</c:v>
                </c:pt>
                <c:pt idx="8">
                  <c:v>43885</c:v>
                </c:pt>
                <c:pt idx="9">
                  <c:v>43892</c:v>
                </c:pt>
                <c:pt idx="10">
                  <c:v>43899</c:v>
                </c:pt>
                <c:pt idx="11">
                  <c:v>43906</c:v>
                </c:pt>
                <c:pt idx="12">
                  <c:v>43913</c:v>
                </c:pt>
              </c:numCache>
            </c:numRef>
          </c:cat>
          <c:val>
            <c:numRef>
              <c:f>Sheet2!$D$3:$D$14</c:f>
            </c:numRef>
          </c:val>
          <c:smooth val="0"/>
          <c:extLst>
            <c:ext xmlns:c16="http://schemas.microsoft.com/office/drawing/2014/chart" uri="{C3380CC4-5D6E-409C-BE32-E72D297353CC}">
              <c16:uniqueId val="{00000000-D211-8C44-9765-2FCADA02B0BD}"/>
            </c:ext>
          </c:extLst>
        </c:ser>
        <c:ser>
          <c:idx val="3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Sheet2!$F$21:$F$33</c:f>
              <c:numCache>
                <c:formatCode>m/d/yy</c:formatCode>
                <c:ptCount val="13"/>
                <c:pt idx="0">
                  <c:v>43829</c:v>
                </c:pt>
                <c:pt idx="1">
                  <c:v>43836</c:v>
                </c:pt>
                <c:pt idx="2">
                  <c:v>43843</c:v>
                </c:pt>
                <c:pt idx="3">
                  <c:v>43850</c:v>
                </c:pt>
                <c:pt idx="4">
                  <c:v>43857</c:v>
                </c:pt>
                <c:pt idx="5">
                  <c:v>43864</c:v>
                </c:pt>
                <c:pt idx="6">
                  <c:v>43871</c:v>
                </c:pt>
                <c:pt idx="7">
                  <c:v>43878</c:v>
                </c:pt>
                <c:pt idx="8">
                  <c:v>43885</c:v>
                </c:pt>
                <c:pt idx="9">
                  <c:v>43892</c:v>
                </c:pt>
                <c:pt idx="10">
                  <c:v>43899</c:v>
                </c:pt>
                <c:pt idx="11">
                  <c:v>43906</c:v>
                </c:pt>
                <c:pt idx="12">
                  <c:v>43913</c:v>
                </c:pt>
              </c:numCache>
            </c:numRef>
          </c:cat>
          <c:val>
            <c:numRef>
              <c:f>Sheet2!$E$3:$E$14</c:f>
            </c:numRef>
          </c:val>
          <c:smooth val="0"/>
          <c:extLst>
            <c:ext xmlns:c16="http://schemas.microsoft.com/office/drawing/2014/chart" uri="{C3380CC4-5D6E-409C-BE32-E72D297353CC}">
              <c16:uniqueId val="{00000001-D211-8C44-9765-2FCADA02B0BD}"/>
            </c:ext>
          </c:extLst>
        </c:ser>
        <c:ser>
          <c:idx val="4"/>
          <c:order val="2"/>
          <c:tx>
            <c:strRef>
              <c:f>Sheet2!$F$2</c:f>
              <c:strCache>
                <c:ptCount val="1"/>
                <c:pt idx="0">
                  <c:v>Paper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Sheet2!$F$21:$F$33</c:f>
              <c:numCache>
                <c:formatCode>m/d/yy</c:formatCode>
                <c:ptCount val="13"/>
                <c:pt idx="0">
                  <c:v>43829</c:v>
                </c:pt>
                <c:pt idx="1">
                  <c:v>43836</c:v>
                </c:pt>
                <c:pt idx="2">
                  <c:v>43843</c:v>
                </c:pt>
                <c:pt idx="3">
                  <c:v>43850</c:v>
                </c:pt>
                <c:pt idx="4">
                  <c:v>43857</c:v>
                </c:pt>
                <c:pt idx="5">
                  <c:v>43864</c:v>
                </c:pt>
                <c:pt idx="6">
                  <c:v>43871</c:v>
                </c:pt>
                <c:pt idx="7">
                  <c:v>43878</c:v>
                </c:pt>
                <c:pt idx="8">
                  <c:v>43885</c:v>
                </c:pt>
                <c:pt idx="9">
                  <c:v>43892</c:v>
                </c:pt>
                <c:pt idx="10">
                  <c:v>43899</c:v>
                </c:pt>
                <c:pt idx="11">
                  <c:v>43906</c:v>
                </c:pt>
                <c:pt idx="12">
                  <c:v>43913</c:v>
                </c:pt>
              </c:numCache>
            </c:numRef>
          </c:cat>
          <c:val>
            <c:numRef>
              <c:f>Sheet2!$F$3:$F$14</c:f>
              <c:numCache>
                <c:formatCode>0%</c:formatCode>
                <c:ptCount val="12"/>
                <c:pt idx="0">
                  <c:v>0.150037213967327</c:v>
                </c:pt>
                <c:pt idx="1">
                  <c:v>0.14884144681416631</c:v>
                </c:pt>
                <c:pt idx="2">
                  <c:v>0.15139107507331628</c:v>
                </c:pt>
                <c:pt idx="3">
                  <c:v>0.15289524846411073</c:v>
                </c:pt>
                <c:pt idx="4">
                  <c:v>0.14664114933924707</c:v>
                </c:pt>
                <c:pt idx="5">
                  <c:v>0.14470848741093748</c:v>
                </c:pt>
                <c:pt idx="6">
                  <c:v>0.14338627469444998</c:v>
                </c:pt>
                <c:pt idx="7">
                  <c:v>0.14233774728448065</c:v>
                </c:pt>
                <c:pt idx="8">
                  <c:v>0.14202635726628815</c:v>
                </c:pt>
                <c:pt idx="9">
                  <c:v>0.13239670239450232</c:v>
                </c:pt>
                <c:pt idx="10">
                  <c:v>8.1816432019715626E-2</c:v>
                </c:pt>
                <c:pt idx="11">
                  <c:v>5.0062343477512802E-2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11-8C44-9765-2FCADA02B0BD}"/>
            </c:ext>
          </c:extLst>
        </c:ser>
        <c:ser>
          <c:idx val="5"/>
          <c:order val="3"/>
          <c:tx>
            <c:strRef>
              <c:f>Sheet2!$G$2</c:f>
              <c:strCache>
                <c:ptCount val="1"/>
                <c:pt idx="0">
                  <c:v>EPS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Sheet2!$F$21:$F$33</c:f>
              <c:numCache>
                <c:formatCode>m/d/yy</c:formatCode>
                <c:ptCount val="13"/>
                <c:pt idx="0">
                  <c:v>43829</c:v>
                </c:pt>
                <c:pt idx="1">
                  <c:v>43836</c:v>
                </c:pt>
                <c:pt idx="2">
                  <c:v>43843</c:v>
                </c:pt>
                <c:pt idx="3">
                  <c:v>43850</c:v>
                </c:pt>
                <c:pt idx="4">
                  <c:v>43857</c:v>
                </c:pt>
                <c:pt idx="5">
                  <c:v>43864</c:v>
                </c:pt>
                <c:pt idx="6">
                  <c:v>43871</c:v>
                </c:pt>
                <c:pt idx="7">
                  <c:v>43878</c:v>
                </c:pt>
                <c:pt idx="8">
                  <c:v>43885</c:v>
                </c:pt>
                <c:pt idx="9">
                  <c:v>43892</c:v>
                </c:pt>
                <c:pt idx="10">
                  <c:v>43899</c:v>
                </c:pt>
                <c:pt idx="11">
                  <c:v>43906</c:v>
                </c:pt>
                <c:pt idx="12">
                  <c:v>43913</c:v>
                </c:pt>
              </c:numCache>
            </c:numRef>
          </c:cat>
          <c:val>
            <c:numRef>
              <c:f>Sheet2!$G$3:$G$14</c:f>
              <c:numCache>
                <c:formatCode>0%</c:formatCode>
                <c:ptCount val="12"/>
                <c:pt idx="0">
                  <c:v>0.84996278603267295</c:v>
                </c:pt>
                <c:pt idx="1">
                  <c:v>0.85115855318583367</c:v>
                </c:pt>
                <c:pt idx="2">
                  <c:v>0.84860892492668372</c:v>
                </c:pt>
                <c:pt idx="3">
                  <c:v>0.84710475153588927</c:v>
                </c:pt>
                <c:pt idx="4">
                  <c:v>0.8533588506607529</c:v>
                </c:pt>
                <c:pt idx="5">
                  <c:v>0.85529151258906255</c:v>
                </c:pt>
                <c:pt idx="6">
                  <c:v>0.85661372530555002</c:v>
                </c:pt>
                <c:pt idx="7">
                  <c:v>0.85766225271551932</c:v>
                </c:pt>
                <c:pt idx="8">
                  <c:v>0.85797364273371191</c:v>
                </c:pt>
                <c:pt idx="9">
                  <c:v>0.8676032976054977</c:v>
                </c:pt>
                <c:pt idx="10">
                  <c:v>0.91818356798028433</c:v>
                </c:pt>
                <c:pt idx="11">
                  <c:v>0.94993765652248718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11-8C44-9765-2FCADA02B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2513872"/>
        <c:axId val="2112246864"/>
      </c:lineChart>
      <c:dateAx>
        <c:axId val="211251387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246864"/>
        <c:crosses val="autoZero"/>
        <c:auto val="1"/>
        <c:lblOffset val="100"/>
        <c:baseTimeUnit val="days"/>
      </c:dateAx>
      <c:valAx>
        <c:axId val="211224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513872"/>
        <c:crosses val="autoZero"/>
        <c:crossBetween val="between"/>
      </c:valAx>
      <c:spPr>
        <a:noFill/>
        <a:ln>
          <a:solidFill>
            <a:schemeClr val="accent6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>
                <a:solidFill>
                  <a:schemeClr val="tx2"/>
                </a:solidFill>
              </a:rPr>
              <a:t>Number of</a:t>
            </a:r>
            <a:r>
              <a:rPr lang="en-GB" sz="2400" b="1" baseline="0" dirty="0">
                <a:solidFill>
                  <a:schemeClr val="tx2"/>
                </a:solidFill>
              </a:rPr>
              <a:t> Items per week</a:t>
            </a:r>
            <a:endParaRPr lang="en-GB" sz="2400" b="1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75599894067935"/>
          <c:y val="0.17332918691626348"/>
          <c:w val="0.83537182136621602"/>
          <c:h val="0.6980930858694324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Sheet1!$B$25:$B$37</c:f>
              <c:numCache>
                <c:formatCode>m/d/yy</c:formatCode>
                <c:ptCount val="13"/>
                <c:pt idx="0">
                  <c:v>43829</c:v>
                </c:pt>
                <c:pt idx="1">
                  <c:v>43836</c:v>
                </c:pt>
                <c:pt idx="2">
                  <c:v>43843</c:v>
                </c:pt>
                <c:pt idx="3">
                  <c:v>43850</c:v>
                </c:pt>
                <c:pt idx="4">
                  <c:v>43857</c:v>
                </c:pt>
                <c:pt idx="5">
                  <c:v>43864</c:v>
                </c:pt>
                <c:pt idx="6">
                  <c:v>43871</c:v>
                </c:pt>
                <c:pt idx="7">
                  <c:v>43878</c:v>
                </c:pt>
                <c:pt idx="8">
                  <c:v>43885</c:v>
                </c:pt>
                <c:pt idx="9">
                  <c:v>43892</c:v>
                </c:pt>
                <c:pt idx="10">
                  <c:v>43899</c:v>
                </c:pt>
                <c:pt idx="11">
                  <c:v>43906</c:v>
                </c:pt>
                <c:pt idx="12">
                  <c:v>43913</c:v>
                </c:pt>
              </c:numCache>
            </c:numRef>
          </c:cat>
          <c:val>
            <c:numRef>
              <c:f>Sheet1!$C$25:$C$37</c:f>
              <c:numCache>
                <c:formatCode>_(* #,##0_);_(* \(#,##0\);_(* "-"??_);_(@_)</c:formatCode>
                <c:ptCount val="13"/>
                <c:pt idx="0">
                  <c:v>8352146</c:v>
                </c:pt>
                <c:pt idx="1">
                  <c:v>10997222</c:v>
                </c:pt>
                <c:pt idx="2">
                  <c:v>10348197</c:v>
                </c:pt>
                <c:pt idx="3">
                  <c:v>9791451</c:v>
                </c:pt>
                <c:pt idx="4">
                  <c:v>9933773</c:v>
                </c:pt>
                <c:pt idx="5">
                  <c:v>10292180</c:v>
                </c:pt>
                <c:pt idx="6">
                  <c:v>10254444</c:v>
                </c:pt>
                <c:pt idx="7">
                  <c:v>9621462</c:v>
                </c:pt>
                <c:pt idx="8">
                  <c:v>10169784</c:v>
                </c:pt>
                <c:pt idx="9">
                  <c:v>10675977</c:v>
                </c:pt>
                <c:pt idx="10">
                  <c:v>11028785</c:v>
                </c:pt>
                <c:pt idx="11">
                  <c:v>14230443</c:v>
                </c:pt>
                <c:pt idx="12">
                  <c:v>10822677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B1-1D48-B8DB-9ADD0AF86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1401088"/>
        <c:axId val="15561199"/>
      </c:lineChart>
      <c:dateAx>
        <c:axId val="211140108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1199"/>
        <c:crosses val="autoZero"/>
        <c:auto val="1"/>
        <c:lblOffset val="100"/>
        <c:baseTimeUnit val="days"/>
      </c:dateAx>
      <c:valAx>
        <c:axId val="15561199"/>
        <c:scaling>
          <c:orientation val="minMax"/>
          <c:min val="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401088"/>
        <c:crosses val="autoZero"/>
        <c:crossBetween val="between"/>
      </c:valAx>
      <c:spPr>
        <a:noFill/>
        <a:ln>
          <a:solidFill>
            <a:schemeClr val="accent6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29892096821235E-2"/>
          <c:y val="0.12026539456819364"/>
          <c:w val="0.76305418853893259"/>
          <c:h val="0.73577952044020467"/>
        </c:manualLayout>
      </c:layout>
      <c:lineChart>
        <c:grouping val="standar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GP Surgery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Sheet2!$A$5:$A$17</c:f>
              <c:numCache>
                <c:formatCode>m/d/yy</c:formatCode>
                <c:ptCount val="13"/>
                <c:pt idx="0">
                  <c:v>43829</c:v>
                </c:pt>
                <c:pt idx="1">
                  <c:v>43836</c:v>
                </c:pt>
                <c:pt idx="2">
                  <c:v>43843</c:v>
                </c:pt>
                <c:pt idx="3">
                  <c:v>43850</c:v>
                </c:pt>
                <c:pt idx="4">
                  <c:v>43857</c:v>
                </c:pt>
                <c:pt idx="5">
                  <c:v>43864</c:v>
                </c:pt>
                <c:pt idx="6">
                  <c:v>43871</c:v>
                </c:pt>
                <c:pt idx="7">
                  <c:v>43878</c:v>
                </c:pt>
                <c:pt idx="8">
                  <c:v>43885</c:v>
                </c:pt>
                <c:pt idx="9">
                  <c:v>43892</c:v>
                </c:pt>
                <c:pt idx="10">
                  <c:v>43899</c:v>
                </c:pt>
                <c:pt idx="11">
                  <c:v>43906</c:v>
                </c:pt>
                <c:pt idx="12">
                  <c:v>43913</c:v>
                </c:pt>
              </c:numCache>
            </c:numRef>
          </c:cat>
          <c:val>
            <c:numRef>
              <c:f>Sheet2!$B$5:$B$17</c:f>
              <c:numCache>
                <c:formatCode>General</c:formatCode>
                <c:ptCount val="13"/>
                <c:pt idx="0">
                  <c:v>1820933</c:v>
                </c:pt>
                <c:pt idx="1">
                  <c:v>2729548</c:v>
                </c:pt>
                <c:pt idx="2">
                  <c:v>2678320</c:v>
                </c:pt>
                <c:pt idx="3">
                  <c:v>2667772</c:v>
                </c:pt>
                <c:pt idx="4">
                  <c:v>2691386</c:v>
                </c:pt>
                <c:pt idx="5">
                  <c:v>2675973</c:v>
                </c:pt>
                <c:pt idx="6">
                  <c:v>2588439</c:v>
                </c:pt>
                <c:pt idx="7">
                  <c:v>2434713</c:v>
                </c:pt>
                <c:pt idx="8">
                  <c:v>2585899</c:v>
                </c:pt>
                <c:pt idx="9">
                  <c:v>2592678</c:v>
                </c:pt>
                <c:pt idx="10">
                  <c:v>2405524</c:v>
                </c:pt>
                <c:pt idx="11">
                  <c:v>1344559</c:v>
                </c:pt>
                <c:pt idx="12">
                  <c:v>973885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EF-2346-9D97-745FE5D2E3A2}"/>
            </c:ext>
          </c:extLst>
        </c:ser>
        <c:ser>
          <c:idx val="1"/>
          <c:order val="1"/>
          <c:tx>
            <c:strRef>
              <c:f>Sheet2!$C$4</c:f>
              <c:strCache>
                <c:ptCount val="1"/>
                <c:pt idx="0">
                  <c:v>Telephone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Sheet2!$A$5:$A$17</c:f>
              <c:numCache>
                <c:formatCode>m/d/yy</c:formatCode>
                <c:ptCount val="13"/>
                <c:pt idx="0">
                  <c:v>43829</c:v>
                </c:pt>
                <c:pt idx="1">
                  <c:v>43836</c:v>
                </c:pt>
                <c:pt idx="2">
                  <c:v>43843</c:v>
                </c:pt>
                <c:pt idx="3">
                  <c:v>43850</c:v>
                </c:pt>
                <c:pt idx="4">
                  <c:v>43857</c:v>
                </c:pt>
                <c:pt idx="5">
                  <c:v>43864</c:v>
                </c:pt>
                <c:pt idx="6">
                  <c:v>43871</c:v>
                </c:pt>
                <c:pt idx="7">
                  <c:v>43878</c:v>
                </c:pt>
                <c:pt idx="8">
                  <c:v>43885</c:v>
                </c:pt>
                <c:pt idx="9">
                  <c:v>43892</c:v>
                </c:pt>
                <c:pt idx="10">
                  <c:v>43899</c:v>
                </c:pt>
                <c:pt idx="11">
                  <c:v>43906</c:v>
                </c:pt>
                <c:pt idx="12">
                  <c:v>43913</c:v>
                </c:pt>
              </c:numCache>
            </c:numRef>
          </c:cat>
          <c:val>
            <c:numRef>
              <c:f>Sheet2!$C$5:$C$17</c:f>
              <c:numCache>
                <c:formatCode>General</c:formatCode>
                <c:ptCount val="13"/>
                <c:pt idx="0">
                  <c:v>365033</c:v>
                </c:pt>
                <c:pt idx="1">
                  <c:v>522212</c:v>
                </c:pt>
                <c:pt idx="2">
                  <c:v>507154</c:v>
                </c:pt>
                <c:pt idx="3">
                  <c:v>505795</c:v>
                </c:pt>
                <c:pt idx="4">
                  <c:v>521292</c:v>
                </c:pt>
                <c:pt idx="5">
                  <c:v>523258</c:v>
                </c:pt>
                <c:pt idx="6">
                  <c:v>509651</c:v>
                </c:pt>
                <c:pt idx="7">
                  <c:v>474905</c:v>
                </c:pt>
                <c:pt idx="8">
                  <c:v>513103</c:v>
                </c:pt>
                <c:pt idx="9">
                  <c:v>526408</c:v>
                </c:pt>
                <c:pt idx="10">
                  <c:v>675190</c:v>
                </c:pt>
                <c:pt idx="11">
                  <c:v>1350912</c:v>
                </c:pt>
                <c:pt idx="12">
                  <c:v>1442461.25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EF-2346-9D97-745FE5D2E3A2}"/>
            </c:ext>
          </c:extLst>
        </c:ser>
        <c:ser>
          <c:idx val="2"/>
          <c:order val="2"/>
          <c:tx>
            <c:strRef>
              <c:f>Sheet2!$D$4</c:f>
              <c:strCache>
                <c:ptCount val="1"/>
                <c:pt idx="0">
                  <c:v>Video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Sheet2!$A$5:$A$17</c:f>
              <c:numCache>
                <c:formatCode>m/d/yy</c:formatCode>
                <c:ptCount val="13"/>
                <c:pt idx="0">
                  <c:v>43829</c:v>
                </c:pt>
                <c:pt idx="1">
                  <c:v>43836</c:v>
                </c:pt>
                <c:pt idx="2">
                  <c:v>43843</c:v>
                </c:pt>
                <c:pt idx="3">
                  <c:v>43850</c:v>
                </c:pt>
                <c:pt idx="4">
                  <c:v>43857</c:v>
                </c:pt>
                <c:pt idx="5">
                  <c:v>43864</c:v>
                </c:pt>
                <c:pt idx="6">
                  <c:v>43871</c:v>
                </c:pt>
                <c:pt idx="7">
                  <c:v>43878</c:v>
                </c:pt>
                <c:pt idx="8">
                  <c:v>43885</c:v>
                </c:pt>
                <c:pt idx="9">
                  <c:v>43892</c:v>
                </c:pt>
                <c:pt idx="10">
                  <c:v>43899</c:v>
                </c:pt>
                <c:pt idx="11">
                  <c:v>43906</c:v>
                </c:pt>
                <c:pt idx="12">
                  <c:v>43913</c:v>
                </c:pt>
              </c:numCache>
            </c:numRef>
          </c:cat>
          <c:val>
            <c:numRef>
              <c:f>Sheet2!$D$5:$D$17</c:f>
              <c:numCache>
                <c:formatCode>General</c:formatCode>
                <c:ptCount val="13"/>
                <c:pt idx="0">
                  <c:v>42</c:v>
                </c:pt>
                <c:pt idx="1">
                  <c:v>61</c:v>
                </c:pt>
                <c:pt idx="2">
                  <c:v>59</c:v>
                </c:pt>
                <c:pt idx="3">
                  <c:v>72</c:v>
                </c:pt>
                <c:pt idx="4">
                  <c:v>70</c:v>
                </c:pt>
                <c:pt idx="5">
                  <c:v>77</c:v>
                </c:pt>
                <c:pt idx="6">
                  <c:v>58</c:v>
                </c:pt>
                <c:pt idx="7">
                  <c:v>53</c:v>
                </c:pt>
                <c:pt idx="8">
                  <c:v>72</c:v>
                </c:pt>
                <c:pt idx="9">
                  <c:v>110</c:v>
                </c:pt>
                <c:pt idx="10">
                  <c:v>784</c:v>
                </c:pt>
                <c:pt idx="11">
                  <c:v>3446</c:v>
                </c:pt>
                <c:pt idx="12">
                  <c:v>3725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EF-2346-9D97-745FE5D2E3A2}"/>
            </c:ext>
          </c:extLst>
        </c:ser>
        <c:ser>
          <c:idx val="3"/>
          <c:order val="3"/>
          <c:tx>
            <c:strRef>
              <c:f>Sheet2!$E$4</c:f>
              <c:strCache>
                <c:ptCount val="1"/>
                <c:pt idx="0">
                  <c:v>Visit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Sheet2!$A$5:$A$17</c:f>
              <c:numCache>
                <c:formatCode>m/d/yy</c:formatCode>
                <c:ptCount val="13"/>
                <c:pt idx="0">
                  <c:v>43829</c:v>
                </c:pt>
                <c:pt idx="1">
                  <c:v>43836</c:v>
                </c:pt>
                <c:pt idx="2">
                  <c:v>43843</c:v>
                </c:pt>
                <c:pt idx="3">
                  <c:v>43850</c:v>
                </c:pt>
                <c:pt idx="4">
                  <c:v>43857</c:v>
                </c:pt>
                <c:pt idx="5">
                  <c:v>43864</c:v>
                </c:pt>
                <c:pt idx="6">
                  <c:v>43871</c:v>
                </c:pt>
                <c:pt idx="7">
                  <c:v>43878</c:v>
                </c:pt>
                <c:pt idx="8">
                  <c:v>43885</c:v>
                </c:pt>
                <c:pt idx="9">
                  <c:v>43892</c:v>
                </c:pt>
                <c:pt idx="10">
                  <c:v>43899</c:v>
                </c:pt>
                <c:pt idx="11">
                  <c:v>43906</c:v>
                </c:pt>
                <c:pt idx="12">
                  <c:v>43913</c:v>
                </c:pt>
              </c:numCache>
            </c:numRef>
          </c:cat>
          <c:val>
            <c:numRef>
              <c:f>Sheet2!$E$5:$E$17</c:f>
              <c:numCache>
                <c:formatCode>General</c:formatCode>
                <c:ptCount val="13"/>
                <c:pt idx="0">
                  <c:v>45035</c:v>
                </c:pt>
                <c:pt idx="1">
                  <c:v>59841</c:v>
                </c:pt>
                <c:pt idx="2">
                  <c:v>57134</c:v>
                </c:pt>
                <c:pt idx="3">
                  <c:v>55312</c:v>
                </c:pt>
                <c:pt idx="4">
                  <c:v>55760</c:v>
                </c:pt>
                <c:pt idx="5">
                  <c:v>54318</c:v>
                </c:pt>
                <c:pt idx="6">
                  <c:v>53383</c:v>
                </c:pt>
                <c:pt idx="7">
                  <c:v>51205</c:v>
                </c:pt>
                <c:pt idx="8">
                  <c:v>52811</c:v>
                </c:pt>
                <c:pt idx="9">
                  <c:v>53491</c:v>
                </c:pt>
                <c:pt idx="10">
                  <c:v>48725</c:v>
                </c:pt>
                <c:pt idx="11">
                  <c:v>27111</c:v>
                </c:pt>
                <c:pt idx="12">
                  <c:v>21812.5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EF-2346-9D97-745FE5D2E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6305680"/>
        <c:axId val="2086307312"/>
      </c:lineChart>
      <c:dateAx>
        <c:axId val="208630568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307312"/>
        <c:crosses val="autoZero"/>
        <c:auto val="1"/>
        <c:lblOffset val="100"/>
        <c:baseTimeUnit val="days"/>
      </c:dateAx>
      <c:valAx>
        <c:axId val="208630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305680"/>
        <c:crosses val="autoZero"/>
        <c:crossBetween val="between"/>
      </c:valAx>
      <c:spPr>
        <a:noFill/>
        <a:ln>
          <a:solidFill>
            <a:schemeClr val="accent6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2211185841353152"/>
          <c:y val="0.36043088515658295"/>
          <c:w val="0.17094369714202393"/>
          <c:h val="0.28316845157585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E1FB1-D898-6F4B-BA7C-22F7949FF81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FDA22-B702-624F-88A3-B8325D85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5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FDA22-B702-624F-88A3-B8325D85AC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03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FDA22-B702-624F-88A3-B8325D85AC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4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75955"/>
            <a:ext cx="10972800" cy="7060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28182" y="5445224"/>
            <a:ext cx="4224469" cy="1296144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10" y="5085184"/>
            <a:ext cx="3399780" cy="14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8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63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7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80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15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6165304"/>
            <a:ext cx="3212976" cy="5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4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BEA3C68-9803-437C-906A-0ED01D1B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9250" y="1636092"/>
            <a:ext cx="10972800" cy="706090"/>
          </a:xfrm>
        </p:spPr>
        <p:txBody>
          <a:bodyPr/>
          <a:lstStyle/>
          <a:p>
            <a:r>
              <a:rPr lang="en-US" dirty="0"/>
              <a:t>Dr Shaun O’Hanlon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A11F02-039B-4A18-B2EB-AA28ACAE2A6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57338" y="2342182"/>
            <a:ext cx="453866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Chief Medical Officer &amp; Group Product Director, EMIS Group</a:t>
            </a:r>
          </a:p>
        </p:txBody>
      </p:sp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id="{83225396-296A-0342-BCEF-CC5CB800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035" y="871538"/>
            <a:ext cx="3385047" cy="4325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70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843B0B-F6C1-1F4D-9C94-30CC1A4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EMIS Coronavirus Response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0822DC-AA98-2C4B-9EE4-5B6AAE3F4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28699"/>
            <a:ext cx="5384800" cy="4868864"/>
          </a:xfrm>
        </p:spPr>
        <p:txBody>
          <a:bodyPr>
            <a:normAutofit/>
          </a:bodyPr>
          <a:lstStyle/>
          <a:p>
            <a:r>
              <a:rPr lang="en-GB" dirty="0"/>
              <a:t>EMIS Web / PCS (Scotland)</a:t>
            </a:r>
          </a:p>
          <a:p>
            <a:pPr lvl="1"/>
            <a:r>
              <a:rPr lang="en-GB" dirty="0"/>
              <a:t>SNOMED-CT Coding</a:t>
            </a:r>
          </a:p>
          <a:p>
            <a:pPr lvl="1"/>
            <a:r>
              <a:rPr lang="en-GB" dirty="0"/>
              <a:t>EPS beyond GP practices</a:t>
            </a:r>
          </a:p>
          <a:p>
            <a:pPr lvl="1"/>
            <a:r>
              <a:rPr lang="en-GB" dirty="0"/>
              <a:t>Vulnerable patients flagging </a:t>
            </a:r>
          </a:p>
          <a:p>
            <a:pPr lvl="1"/>
            <a:r>
              <a:rPr lang="en-GB" dirty="0"/>
              <a:t>Simplification of setting up ‘dirty’ and ‘clean’ clinics as popup services</a:t>
            </a:r>
          </a:p>
          <a:p>
            <a:pPr lvl="1"/>
            <a:r>
              <a:rPr lang="en-GB" dirty="0"/>
              <a:t>Free video consultation</a:t>
            </a:r>
          </a:p>
          <a:p>
            <a:pPr lvl="1"/>
            <a:r>
              <a:rPr lang="en-GB" dirty="0"/>
              <a:t>Home / remote working solutions</a:t>
            </a:r>
          </a:p>
          <a:p>
            <a:pPr lvl="1"/>
            <a:r>
              <a:rPr lang="en-GB" dirty="0"/>
              <a:t>111 coding - in progress</a:t>
            </a:r>
          </a:p>
          <a:p>
            <a:pPr lvl="1"/>
            <a:r>
              <a:rPr lang="en-GB" dirty="0"/>
              <a:t>Path Reporting – with NHS-D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1FF4C-C164-2142-9F52-CA4030353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028699"/>
            <a:ext cx="5384800" cy="4868864"/>
          </a:xfrm>
        </p:spPr>
        <p:txBody>
          <a:bodyPr>
            <a:normAutofit/>
          </a:bodyPr>
          <a:lstStyle/>
          <a:p>
            <a:r>
              <a:rPr lang="en-GB" dirty="0"/>
              <a:t>Acute (Symphony)</a:t>
            </a:r>
          </a:p>
          <a:p>
            <a:pPr lvl="1"/>
            <a:r>
              <a:rPr lang="en-GB" dirty="0"/>
              <a:t>COVID-19 Reports</a:t>
            </a:r>
          </a:p>
          <a:p>
            <a:pPr lvl="1"/>
            <a:r>
              <a:rPr lang="en-GB" dirty="0"/>
              <a:t>COID-19 ECDS </a:t>
            </a:r>
          </a:p>
          <a:p>
            <a:r>
              <a:rPr lang="en-GB" dirty="0"/>
              <a:t>Patient</a:t>
            </a:r>
          </a:p>
          <a:p>
            <a:pPr lvl="1"/>
            <a:r>
              <a:rPr lang="en-GB" dirty="0"/>
              <a:t>Online Coronavirus symptom checker / triage tool</a:t>
            </a:r>
          </a:p>
          <a:p>
            <a:pPr lvl="1"/>
            <a:r>
              <a:rPr lang="en-GB" dirty="0"/>
              <a:t>Coronavirus Hub on Patient</a:t>
            </a:r>
          </a:p>
          <a:p>
            <a:r>
              <a:rPr lang="en-GB" dirty="0"/>
              <a:t>Analytics</a:t>
            </a:r>
          </a:p>
          <a:p>
            <a:pPr lvl="1"/>
            <a:r>
              <a:rPr lang="en-GB" dirty="0"/>
              <a:t>Establishing COVID-19 research &amp; trails platform with OU / RCGP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CD74B-7261-E94E-8D3B-D9E768DD7BE5}"/>
              </a:ext>
            </a:extLst>
          </p:cNvPr>
          <p:cNvSpPr txBox="1"/>
          <p:nvPr/>
        </p:nvSpPr>
        <p:spPr>
          <a:xfrm>
            <a:off x="766763" y="5961755"/>
            <a:ext cx="782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AND… 1500 employees have transitioned to be home workers to deliver support, training, development and keep clinical systems operational </a:t>
            </a:r>
          </a:p>
        </p:txBody>
      </p:sp>
    </p:spTree>
    <p:extLst>
      <p:ext uri="{BB962C8B-B14F-4D97-AF65-F5344CB8AC3E}">
        <p14:creationId xmlns:p14="http://schemas.microsoft.com/office/powerpoint/2010/main" val="337824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BB6AE-940B-4D9F-9ADE-A8559979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 anchor="ctr">
            <a:normAutofit/>
          </a:bodyPr>
          <a:lstStyle/>
          <a:p>
            <a:r>
              <a:rPr lang="en-US" dirty="0"/>
              <a:t>Coronavirus Impact - Prescriptions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70D5B05-5822-F14E-BF97-0D1B58117D71}"/>
              </a:ext>
            </a:extLst>
          </p:cNvPr>
          <p:cNvGraphicFramePr>
            <a:graphicFrameLocks/>
          </p:cNvGraphicFramePr>
          <p:nvPr/>
        </p:nvGraphicFramePr>
        <p:xfrm>
          <a:off x="361950" y="1058862"/>
          <a:ext cx="5395913" cy="502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B1C0E4-7703-3144-83A6-11C785E76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401330"/>
              </p:ext>
            </p:extLst>
          </p:nvPr>
        </p:nvGraphicFramePr>
        <p:xfrm>
          <a:off x="6434138" y="1058862"/>
          <a:ext cx="5395911" cy="502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535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BB6AE-940B-4D9F-9ADE-A8559979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 anchor="ctr">
            <a:normAutofit/>
          </a:bodyPr>
          <a:lstStyle/>
          <a:p>
            <a:r>
              <a:rPr lang="en-US" dirty="0"/>
              <a:t>Coronavirus Impact - Appointments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DF7624D-FE20-514E-8D7D-83FBC619C1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515183"/>
              </p:ext>
            </p:extLst>
          </p:nvPr>
        </p:nvGraphicFramePr>
        <p:xfrm>
          <a:off x="857250" y="1100138"/>
          <a:ext cx="10972800" cy="502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222568"/>
      </p:ext>
    </p:extLst>
  </p:cSld>
  <p:clrMapOvr>
    <a:masterClrMapping/>
  </p:clrMapOvr>
</p:sld>
</file>

<file path=ppt/theme/theme1.xml><?xml version="1.0" encoding="utf-8"?>
<a:theme xmlns:a="http://schemas.openxmlformats.org/drawingml/2006/main" name="EMIS">
  <a:themeElements>
    <a:clrScheme name="Custom 5">
      <a:dk1>
        <a:srgbClr val="7C7C7B"/>
      </a:dk1>
      <a:lt1>
        <a:srgbClr val="FFFFFF"/>
      </a:lt1>
      <a:dk2>
        <a:srgbClr val="006EB6"/>
      </a:dk2>
      <a:lt2>
        <a:srgbClr val="48B8E7"/>
      </a:lt2>
      <a:accent1>
        <a:srgbClr val="006EB6"/>
      </a:accent1>
      <a:accent2>
        <a:srgbClr val="48B8E7"/>
      </a:accent2>
      <a:accent3>
        <a:srgbClr val="7A9A01"/>
      </a:accent3>
      <a:accent4>
        <a:srgbClr val="9361B0"/>
      </a:accent4>
      <a:accent5>
        <a:srgbClr val="E95485"/>
      </a:accent5>
      <a:accent6>
        <a:srgbClr val="EE7F4B"/>
      </a:accent6>
      <a:hlink>
        <a:srgbClr val="006EB6"/>
      </a:hlink>
      <a:folHlink>
        <a:srgbClr val="006EB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IS" id="{5268E3BF-0D6F-E74F-BC96-5B41ACC10836}" vid="{85F06E66-85D0-2F4F-A474-2F851DA995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136</Words>
  <Application>Microsoft Macintosh PowerPoint</Application>
  <PresentationFormat>Widescreen</PresentationFormat>
  <Paragraphs>27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EMIS</vt:lpstr>
      <vt:lpstr>Dr Shaun O’Hanlon</vt:lpstr>
      <vt:lpstr>EMIS Coronavirus Response</vt:lpstr>
      <vt:lpstr>Coronavirus Impact - Prescriptions</vt:lpstr>
      <vt:lpstr>Coronavirus Impact - Appointments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Shaun O’Hanlon</dc:title>
  <dc:creator>Shaun OHanlon</dc:creator>
  <cp:lastModifiedBy>Shaun OHanlon</cp:lastModifiedBy>
  <cp:revision>5</cp:revision>
  <dcterms:created xsi:type="dcterms:W3CDTF">2020-03-27T11:35:49Z</dcterms:created>
  <dcterms:modified xsi:type="dcterms:W3CDTF">2020-03-27T12:08:31Z</dcterms:modified>
</cp:coreProperties>
</file>