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07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D000A-15C0-ED45-8DFC-A6A66080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D6317-4FB0-7B48-9F8D-7BA44FA9E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E7E7B-F3F4-564F-903F-5E85E4F2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6F119-F653-3C46-93E6-A88215608052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B6A81-F533-564E-9C95-61855BB4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6794-1FFC-F847-A3D9-4DF5D2D2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8676" y="9296400"/>
            <a:ext cx="360676" cy="348813"/>
          </a:xfrm>
        </p:spPr>
        <p:txBody>
          <a:bodyPr/>
          <a:lstStyle/>
          <a:p>
            <a:fld id="{D6F77C61-8618-184F-9075-A8D18DE87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53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89" name="Picture 8" descr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2" descr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" name="Screenshot 2020-05-14 at 13.00.03.png" descr="Screenshot 2020-05-14 at 13.00.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Key findings from Digital Health Intelligence’s inaugural CNIO Network survey">
            <a:extLst>
              <a:ext uri="{FF2B5EF4-FFF2-40B4-BE49-F238E27FC236}">
                <a16:creationId xmlns:a16="http://schemas.microsoft.com/office/drawing/2014/main" id="{7E5C4E4F-6EE2-4E36-BB18-1D9CA958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17" y="1579664"/>
            <a:ext cx="9674565" cy="57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34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81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Seeking a pathway</a:t>
            </a:r>
          </a:p>
        </p:txBody>
      </p:sp>
      <p:sp>
        <p:nvSpPr>
          <p:cNvPr id="186" name="“I would like there to be a nationally-recognised clinical informatics course for CNIOs. Currently there are several courses around but I’m unsure which is the best route and which qualification to aim for.”"/>
          <p:cNvSpPr txBox="1"/>
          <p:nvPr/>
        </p:nvSpPr>
        <p:spPr>
          <a:xfrm>
            <a:off x="321733" y="2051049"/>
            <a:ext cx="12112957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8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“I would like there to be a nationally-recognised clinical informatics course for CNIOs. Currently there are several courses around but I’m unsure which is the best route and which qualification to aim for.”</a:t>
            </a:r>
          </a:p>
        </p:txBody>
      </p:sp>
      <p:sp>
        <p:nvSpPr>
          <p:cNvPr id="187" name="“I feel I have learnt on the job and do not see any personal benefit in more qualifications at my age! I would rather help shape the career framework of the next generation and support them with it.”"/>
          <p:cNvSpPr txBox="1"/>
          <p:nvPr/>
        </p:nvSpPr>
        <p:spPr>
          <a:xfrm>
            <a:off x="3970866" y="4969933"/>
            <a:ext cx="8580307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8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“I feel I have learnt on the job and do not see any personal benefit in more qualifications at my age! I would rather help shape the career framework of the next generation and support them with it.”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89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Reasons to be cheerful</a:t>
            </a:r>
          </a:p>
        </p:txBody>
      </p:sp>
      <p:sp>
        <p:nvSpPr>
          <p:cNvPr id="194" name="“I’m very excited that this is the beginning of a journey in the UK with these roles, and I am very glad that I am a part of it.”"/>
          <p:cNvSpPr txBox="1"/>
          <p:nvPr/>
        </p:nvSpPr>
        <p:spPr>
          <a:xfrm>
            <a:off x="677333" y="4002616"/>
            <a:ext cx="1211295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8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“I’m very excited that this is the beginning of a journey in the UK with these roles, and I am very glad that I am a part of it.”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89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32323863-420C-4A06-A892-D815AF3FA0F0}"/>
              </a:ext>
            </a:extLst>
          </p:cNvPr>
          <p:cNvSpPr txBox="1"/>
          <p:nvPr/>
        </p:nvSpPr>
        <p:spPr>
          <a:xfrm>
            <a:off x="5792191" y="5457588"/>
            <a:ext cx="7212609" cy="220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3200" dirty="0"/>
              <a:t>Dr Natasha Phillips, CNIO, NHSX</a:t>
            </a:r>
          </a:p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20FCC-8D1F-490C-A8E4-BC0E480EFF84}"/>
              </a:ext>
            </a:extLst>
          </p:cNvPr>
          <p:cNvSpPr/>
          <p:nvPr/>
        </p:nvSpPr>
        <p:spPr>
          <a:xfrm>
            <a:off x="921159" y="1392081"/>
            <a:ext cx="65024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3200" dirty="0"/>
              <a:t>Jo Dickson, Clinical Informatics Director / CCIO, Nuffield Health, chair of the CNIO Network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1212364-0F60-4366-BF8C-9E2100A5D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2" y="813271"/>
            <a:ext cx="3543769" cy="3549704"/>
          </a:xfrm>
          <a:prstGeom prst="rect">
            <a:avLst/>
          </a:prstGeom>
        </p:spPr>
      </p:pic>
      <p:pic>
        <p:nvPicPr>
          <p:cNvPr id="4098" name="Picture 2" descr="International Nurses Day: Natasha Phillips reveals her ambitions for NHSX">
            <a:extLst>
              <a:ext uri="{FF2B5EF4-FFF2-40B4-BE49-F238E27FC236}">
                <a16:creationId xmlns:a16="http://schemas.microsoft.com/office/drawing/2014/main" id="{C96611EE-14D1-42A2-965E-0639E4D8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1" y="5112528"/>
            <a:ext cx="4871032" cy="28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590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89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620FCC-8D1F-490C-A8E4-BC0E480EFF84}"/>
              </a:ext>
            </a:extLst>
          </p:cNvPr>
          <p:cNvSpPr/>
          <p:nvPr/>
        </p:nvSpPr>
        <p:spPr>
          <a:xfrm>
            <a:off x="2619828" y="3032195"/>
            <a:ext cx="77651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88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037841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60B1E-B7C3-084D-B769-E7CA4490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422" y="1209759"/>
            <a:ext cx="14593643" cy="6126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78445-E17E-484F-B2FE-65A70470A5A6}"/>
              </a:ext>
            </a:extLst>
          </p:cNvPr>
          <p:cNvSpPr txBox="1"/>
          <p:nvPr/>
        </p:nvSpPr>
        <p:spPr>
          <a:xfrm>
            <a:off x="3204755" y="7686765"/>
            <a:ext cx="7361646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87" dirty="0">
                <a:latin typeface="Arial" panose="020B0604020202020204" pitchFamily="34" charset="0"/>
                <a:cs typeface="Arial" panose="020B0604020202020204" pitchFamily="34" charset="0"/>
              </a:rPr>
              <a:t>www.digitalhealthsummerschools.com </a:t>
            </a:r>
          </a:p>
        </p:txBody>
      </p:sp>
    </p:spTree>
    <p:extLst>
      <p:ext uri="{BB962C8B-B14F-4D97-AF65-F5344CB8AC3E}">
        <p14:creationId xmlns:p14="http://schemas.microsoft.com/office/powerpoint/2010/main" val="257631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19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Subtitle 12"/>
          <p:cNvSpPr txBox="1"/>
          <p:nvPr/>
        </p:nvSpPr>
        <p:spPr>
          <a:xfrm>
            <a:off x="8334935" y="6262483"/>
            <a:ext cx="2837058" cy="149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l" defTabSz="429768">
              <a:spcBef>
                <a:spcPts val="400"/>
              </a:spcBef>
              <a:defRPr sz="2256">
                <a:latin typeface="Verdana"/>
                <a:ea typeface="Verdana"/>
                <a:cs typeface="Verdana"/>
                <a:sym typeface="Verdana"/>
              </a:defRPr>
            </a:pPr>
            <a:r>
              <a:t>Claire Read</a:t>
            </a:r>
          </a:p>
          <a:p>
            <a:pPr algn="l" defTabSz="429768">
              <a:spcBef>
                <a:spcPts val="400"/>
              </a:spcBef>
              <a:defRPr sz="2256" b="0">
                <a:latin typeface="Verdana"/>
                <a:ea typeface="Verdana"/>
                <a:cs typeface="Verdana"/>
                <a:sym typeface="Verdana"/>
              </a:defRPr>
            </a:pPr>
            <a:r>
              <a:t>Contributing editor</a:t>
            </a:r>
          </a:p>
          <a:p>
            <a:pPr algn="l" defTabSz="429768">
              <a:spcBef>
                <a:spcPts val="400"/>
              </a:spcBef>
              <a:defRPr sz="2256" b="0">
                <a:latin typeface="Verdana"/>
                <a:ea typeface="Verdana"/>
                <a:cs typeface="Verdana"/>
                <a:sym typeface="Verdana"/>
              </a:defRPr>
            </a:pPr>
            <a:r>
              <a:t>Digital Health</a:t>
            </a:r>
          </a:p>
        </p:txBody>
      </p:sp>
      <p:grpSp>
        <p:nvGrpSpPr>
          <p:cNvPr id="125" name="Image"/>
          <p:cNvGrpSpPr/>
          <p:nvPr/>
        </p:nvGrpSpPr>
        <p:grpSpPr>
          <a:xfrm>
            <a:off x="8287310" y="2861729"/>
            <a:ext cx="2932308" cy="3477493"/>
            <a:chOff x="0" y="0"/>
            <a:chExt cx="2932306" cy="3477491"/>
          </a:xfrm>
        </p:grpSpPr>
        <p:pic>
          <p:nvPicPr>
            <p:cNvPr id="12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900" y="139700"/>
              <a:ext cx="2500507" cy="29186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2932307" cy="3477493"/>
            </a:xfrm>
            <a:prstGeom prst="rect">
              <a:avLst/>
            </a:prstGeom>
            <a:effectLst/>
          </p:spPr>
        </p:pic>
      </p:grpSp>
      <p:pic>
        <p:nvPicPr>
          <p:cNvPr id="126" name="Screenshot 2020-05-14 at 13.00.03.png" descr="Screenshot 2020-05-14 at 13.00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itle 11"/>
          <p:cNvSpPr txBox="1"/>
          <p:nvPr/>
        </p:nvSpPr>
        <p:spPr>
          <a:xfrm>
            <a:off x="584199" y="2685963"/>
            <a:ext cx="7238010" cy="3829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Digital Health Intelligence’s</a:t>
            </a:r>
          </a:p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CNIO Network Survey</a:t>
            </a:r>
          </a:p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2019/20</a:t>
            </a:r>
          </a:p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defTabSz="457200">
              <a:defRPr sz="4000" i="1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The key findings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29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About the CNIO Network and this survey</a:t>
            </a:r>
          </a:p>
        </p:txBody>
      </p:sp>
      <p:sp>
        <p:nvSpPr>
          <p:cNvPr id="134" name="Title 11"/>
          <p:cNvSpPr txBox="1"/>
          <p:nvPr/>
        </p:nvSpPr>
        <p:spPr>
          <a:xfrm>
            <a:off x="262465" y="1657660"/>
            <a:ext cx="9300306" cy="7151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marL="381000" indent="-381000" algn="l" defTabSz="457200">
              <a:lnSpc>
                <a:spcPct val="150000"/>
              </a:lnSpc>
              <a:buSzPct val="100000"/>
              <a:buChar char="•"/>
              <a:defRPr sz="2800" b="0">
                <a:latin typeface="Verdana"/>
                <a:ea typeface="Verdana"/>
                <a:cs typeface="Verdana"/>
                <a:sym typeface="Verdana"/>
              </a:defRPr>
            </a:pPr>
            <a:r>
              <a:t>Network founded four years ago as a specific source of best practice and collaboration for those working in nursing and allied health professional (AHP) fields</a:t>
            </a:r>
          </a:p>
          <a:p>
            <a:pPr algn="l" defTabSz="457200">
              <a:lnSpc>
                <a:spcPct val="150000"/>
              </a:lnSpc>
              <a:defRPr sz="2800" b="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381000" indent="-381000" algn="l" defTabSz="457200">
              <a:lnSpc>
                <a:spcPct val="150000"/>
              </a:lnSpc>
              <a:buSzPct val="100000"/>
              <a:buChar char="•"/>
              <a:defRPr sz="2800" b="0">
                <a:latin typeface="Verdana"/>
                <a:ea typeface="Verdana"/>
                <a:cs typeface="Verdana"/>
                <a:sym typeface="Verdana"/>
              </a:defRPr>
            </a:pPr>
            <a:r>
              <a:t>Survey launched to help understand more about current opportunities for nursing and AHP leadership in IT, obstacles, and where we might go from here</a:t>
            </a:r>
          </a:p>
        </p:txBody>
      </p:sp>
      <p:pic>
        <p:nvPicPr>
          <p:cNvPr id="135" name="noun_answers_2604702.png" descr="noun_answers_26047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928" y="4960210"/>
            <a:ext cx="3673467" cy="367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noun_collaboration_2586091.png" descr="noun_collaboration_258609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590" y="1615529"/>
            <a:ext cx="3830142" cy="3830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38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The respondents</a:t>
            </a:r>
          </a:p>
        </p:txBody>
      </p:sp>
      <p:sp>
        <p:nvSpPr>
          <p:cNvPr id="143" name="Title 11"/>
          <p:cNvSpPr txBox="1"/>
          <p:nvPr/>
        </p:nvSpPr>
        <p:spPr>
          <a:xfrm>
            <a:off x="217023" y="1416847"/>
            <a:ext cx="12207479" cy="178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lnSpc>
                <a:spcPct val="150000"/>
              </a:lnSpc>
              <a:defRPr sz="3500" b="0" i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76 people from across healthcare</a:t>
            </a:r>
          </a:p>
        </p:txBody>
      </p:sp>
      <p:pic>
        <p:nvPicPr>
          <p:cNvPr id="144" name="Screenshot 2020-05-15 at 16.39.59.png" descr="Screenshot 2020-05-15 at 16.39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937" y="2699538"/>
            <a:ext cx="8724926" cy="5532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46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9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Different types of involvement</a:t>
            </a:r>
          </a:p>
        </p:txBody>
      </p:sp>
      <p:pic>
        <p:nvPicPr>
          <p:cNvPr id="151" name="Time dedicated.png" descr="Time dedicat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158" y="1942431"/>
            <a:ext cx="10714484" cy="5868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53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6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Varying reporting structures</a:t>
            </a:r>
          </a:p>
        </p:txBody>
      </p:sp>
      <p:pic>
        <p:nvPicPr>
          <p:cNvPr id="158" name="Reporting structures.png" descr="Reporting structur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" y="1653116"/>
            <a:ext cx="11595100" cy="681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60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3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Sometimes challenging relationships…</a:t>
            </a:r>
            <a:br/>
            <a:r>
              <a:t>With the CIO</a:t>
            </a:r>
          </a:p>
        </p:txBody>
      </p:sp>
      <p:pic>
        <p:nvPicPr>
          <p:cNvPr id="165" name="CIO relations.png" descr="CIO relati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2051537"/>
            <a:ext cx="10210800" cy="590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67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Sometimes challenging relationships…</a:t>
            </a:r>
            <a:br/>
            <a:r>
              <a:t>With the CCIO</a:t>
            </a:r>
          </a:p>
        </p:txBody>
      </p:sp>
      <p:pic>
        <p:nvPicPr>
          <p:cNvPr id="172" name="CCIO relations.png" descr="CCIO relati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967" y="2083949"/>
            <a:ext cx="10408866" cy="6125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"/>
          <p:cNvGrpSpPr/>
          <p:nvPr/>
        </p:nvGrpSpPr>
        <p:grpSpPr>
          <a:xfrm>
            <a:off x="8069015" y="8061066"/>
            <a:ext cx="4907231" cy="1624800"/>
            <a:chOff x="0" y="0"/>
            <a:chExt cx="4907230" cy="1624798"/>
          </a:xfrm>
        </p:grpSpPr>
        <p:pic>
          <p:nvPicPr>
            <p:cNvPr id="174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534" y="0"/>
              <a:ext cx="2347697" cy="162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97305"/>
              <a:ext cx="2540565" cy="696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7" name="Screenshot 2020-05-14 at 13.00.03.png" descr="Screenshot 2020-05-14 at 13.00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210" y="8345557"/>
            <a:ext cx="3673467" cy="153061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11"/>
          <p:cNvSpPr txBox="1"/>
          <p:nvPr/>
        </p:nvSpPr>
        <p:spPr>
          <a:xfrm>
            <a:off x="-72663" y="416897"/>
            <a:ext cx="13150126" cy="153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 desire for certification</a:t>
            </a:r>
          </a:p>
        </p:txBody>
      </p:sp>
      <p:pic>
        <p:nvPicPr>
          <p:cNvPr id="179" name="Certification.png" descr="Certific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717" y="2000145"/>
            <a:ext cx="10545366" cy="6292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258</Words>
  <Application>Microsoft Office PowerPoint</Application>
  <PresentationFormat>Custom</PresentationFormat>
  <Paragraphs>28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Helvetica Light</vt:lpstr>
      <vt:lpstr>Helvetica Neue</vt:lpstr>
      <vt:lpstr>Helvetica Neue Light</vt:lpstr>
      <vt:lpstr>Helvetica Neue Medium</vt:lpstr>
      <vt:lpstr>Helvetica Neue Thin</vt:lpstr>
      <vt:lpstr>Verdana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Crouch</cp:lastModifiedBy>
  <cp:revision>11</cp:revision>
  <dcterms:modified xsi:type="dcterms:W3CDTF">2020-05-21T12:41:58Z</dcterms:modified>
</cp:coreProperties>
</file>