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9" r:id="rId4"/>
    <p:sldMasterId id="2147483733" r:id="rId5"/>
    <p:sldMasterId id="2147483745" r:id="rId6"/>
  </p:sldMasterIdLst>
  <p:notesMasterIdLst>
    <p:notesMasterId r:id="rId44"/>
  </p:notesMasterIdLst>
  <p:sldIdLst>
    <p:sldId id="256" r:id="rId7"/>
    <p:sldId id="548" r:id="rId8"/>
    <p:sldId id="697" r:id="rId9"/>
    <p:sldId id="698" r:id="rId10"/>
    <p:sldId id="699" r:id="rId11"/>
    <p:sldId id="300" r:id="rId12"/>
    <p:sldId id="700" r:id="rId13"/>
    <p:sldId id="299" r:id="rId14"/>
    <p:sldId id="304" r:id="rId15"/>
    <p:sldId id="701" r:id="rId16"/>
    <p:sldId id="702" r:id="rId17"/>
    <p:sldId id="703" r:id="rId18"/>
    <p:sldId id="258" r:id="rId19"/>
    <p:sldId id="278" r:id="rId20"/>
    <p:sldId id="292" r:id="rId21"/>
    <p:sldId id="284" r:id="rId22"/>
    <p:sldId id="294" r:id="rId23"/>
    <p:sldId id="295" r:id="rId24"/>
    <p:sldId id="302" r:id="rId25"/>
    <p:sldId id="297" r:id="rId26"/>
    <p:sldId id="296" r:id="rId27"/>
    <p:sldId id="298" r:id="rId28"/>
    <p:sldId id="303" r:id="rId29"/>
    <p:sldId id="693" r:id="rId30"/>
    <p:sldId id="259" r:id="rId31"/>
    <p:sldId id="311" r:id="rId32"/>
    <p:sldId id="312" r:id="rId33"/>
    <p:sldId id="305" r:id="rId34"/>
    <p:sldId id="310" r:id="rId35"/>
    <p:sldId id="694" r:id="rId36"/>
    <p:sldId id="695" r:id="rId37"/>
    <p:sldId id="696" r:id="rId38"/>
    <p:sldId id="704" r:id="rId39"/>
    <p:sldId id="705" r:id="rId40"/>
    <p:sldId id="706" r:id="rId41"/>
    <p:sldId id="707" r:id="rId42"/>
    <p:sldId id="708" r:id="rId4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DC1F9B8-B1AA-4633-B627-1B11B1947A63}">
          <p14:sldIdLst>
            <p14:sldId id="256"/>
            <p14:sldId id="548"/>
          </p14:sldIdLst>
        </p14:section>
        <p14:section name="David Triska" id="{C80F0736-1E3E-4AB1-A041-01C34189EA98}">
          <p14:sldIdLst>
            <p14:sldId id="697"/>
            <p14:sldId id="698"/>
            <p14:sldId id="699"/>
            <p14:sldId id="300"/>
            <p14:sldId id="700"/>
            <p14:sldId id="299"/>
            <p14:sldId id="304"/>
            <p14:sldId id="701"/>
            <p14:sldId id="702"/>
            <p14:sldId id="703"/>
          </p14:sldIdLst>
        </p14:section>
        <p14:section name="Katherine Church" id="{699C8B7E-806C-4178-8009-4D7BEDCA9D54}">
          <p14:sldIdLst>
            <p14:sldId id="258"/>
            <p14:sldId id="278"/>
            <p14:sldId id="292"/>
            <p14:sldId id="284"/>
            <p14:sldId id="294"/>
            <p14:sldId id="295"/>
            <p14:sldId id="302"/>
            <p14:sldId id="297"/>
            <p14:sldId id="296"/>
            <p14:sldId id="298"/>
            <p14:sldId id="303"/>
          </p14:sldIdLst>
        </p14:section>
        <p14:section name="Jo Hillier" id="{33D8CE5D-A3DF-4A6B-8B74-198B84BE20DB}">
          <p14:sldIdLst>
            <p14:sldId id="693"/>
            <p14:sldId id="259"/>
            <p14:sldId id="311"/>
            <p14:sldId id="312"/>
            <p14:sldId id="305"/>
            <p14:sldId id="310"/>
            <p14:sldId id="694"/>
            <p14:sldId id="695"/>
            <p14:sldId id="696"/>
          </p14:sldIdLst>
        </p14:section>
        <p14:section name="Adrian Byrne" id="{F1F78548-EF0F-453E-9D78-EDAF893CA362}">
          <p14:sldIdLst>
            <p14:sldId id="704"/>
            <p14:sldId id="705"/>
            <p14:sldId id="706"/>
            <p14:sldId id="707"/>
            <p14:sldId id="7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9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DB9"/>
    <a:srgbClr val="98D7DE"/>
    <a:srgbClr val="5B97DF"/>
    <a:srgbClr val="2872CE"/>
    <a:srgbClr val="112F87"/>
    <a:srgbClr val="38A9CF"/>
    <a:srgbClr val="41B6E6"/>
    <a:srgbClr val="37A8CE"/>
    <a:srgbClr val="1F3977"/>
    <a:srgbClr val="246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3D21C-4E68-5B0D-7A97-0695521A359E}" v="20" dt="2020-05-14T06:35:51.370"/>
    <p1510:client id="{0D84B21B-AAEE-412A-B960-E243D4C534FA}" v="38" dt="2020-05-14T09:40:20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>
        <p:guide orient="horz" pos="25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FC432-27D7-4D50-8F92-BB815372F7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1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29">
            <a:extLst>
              <a:ext uri="{FF2B5EF4-FFF2-40B4-BE49-F238E27FC236}">
                <a16:creationId xmlns:a16="http://schemas.microsoft.com/office/drawing/2014/main" id="{5EA4BD6A-B0CA-5546-9B06-FC95F6386E7B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262B33-9461-084B-9362-743EF6EF1D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867" y="2176464"/>
            <a:ext cx="7458269" cy="8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40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5" userDrawn="1">
          <p15:clr>
            <a:srgbClr val="FBAE40"/>
          </p15:clr>
        </p15:guide>
        <p15:guide id="3" orient="horz" pos="1779" userDrawn="1">
          <p15:clr>
            <a:srgbClr val="FBAE40"/>
          </p15:clr>
        </p15:guide>
        <p15:guide id="4" pos="2177" userDrawn="1">
          <p15:clr>
            <a:srgbClr val="FBAE40"/>
          </p15:clr>
        </p15:guide>
        <p15:guide id="5" pos="2041" userDrawn="1">
          <p15:clr>
            <a:srgbClr val="FBAE40"/>
          </p15:clr>
        </p15:guide>
        <p15:guide id="6" orient="horz" pos="137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40EE8-F770-044C-951C-95EE274BC87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2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383138" y="1999050"/>
            <a:ext cx="685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comes here</a:t>
            </a:r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5FD2B45-4407-B848-A19F-E524035609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626" y="2636548"/>
            <a:ext cx="6858000" cy="375230"/>
          </a:xfrm>
        </p:spPr>
        <p:txBody>
          <a:bodyPr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comes under the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C1EF3-7906-B446-A1FC-AAABF50FC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585" y="351729"/>
            <a:ext cx="740673" cy="298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2708A-F5A9-5743-A788-689160F5C9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7833" y="353390"/>
            <a:ext cx="1240536" cy="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53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41" userDrawn="1">
          <p15:clr>
            <a:srgbClr val="FBAE40"/>
          </p15:clr>
        </p15:guide>
        <p15:guide id="2" pos="5556" userDrawn="1">
          <p15:clr>
            <a:srgbClr val="FBAE40"/>
          </p15:clr>
        </p15:guide>
        <p15:guide id="3" orient="horz" pos="214" userDrawn="1">
          <p15:clr>
            <a:srgbClr val="FBAE40"/>
          </p15:clr>
        </p15:guide>
        <p15:guide id="4" pos="4127" userDrawn="1">
          <p15:clr>
            <a:srgbClr val="FBAE40"/>
          </p15:clr>
        </p15:guide>
        <p15:guide id="5" pos="5057" userDrawn="1">
          <p15:clr>
            <a:srgbClr val="FBAE40"/>
          </p15:clr>
        </p15:guide>
        <p15:guide id="6" orient="horz" pos="735" userDrawn="1">
          <p15:clr>
            <a:srgbClr val="FBAE40"/>
          </p15:clr>
        </p15:guide>
        <p15:guide id="7" pos="492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40EE8-F770-044C-951C-95EE274BC87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383138" y="1999050"/>
            <a:ext cx="685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comes here</a:t>
            </a:r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C35A485-358F-F848-99F4-1840232AB3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626" y="2636548"/>
            <a:ext cx="6858000" cy="375230"/>
          </a:xfrm>
        </p:spPr>
        <p:txBody>
          <a:bodyPr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comes under the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3445E-E8EF-4A42-AAEF-0D0BB8329B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585" y="351729"/>
            <a:ext cx="740673" cy="298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395E69-708F-A241-8F1A-3EDE45EE09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7833" y="353390"/>
            <a:ext cx="1240536" cy="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7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779" userDrawn="1">
          <p15:clr>
            <a:srgbClr val="FBAE40"/>
          </p15:clr>
        </p15:guide>
        <p15:guide id="4" pos="2177" userDrawn="1">
          <p15:clr>
            <a:srgbClr val="FBAE40"/>
          </p15:clr>
        </p15:guide>
        <p15:guide id="5" pos="170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40EE8-F770-044C-951C-95EE274BC87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383138" y="1999050"/>
            <a:ext cx="685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comes here</a:t>
            </a:r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0723746-597B-6840-A954-C66047BCE5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626" y="2636548"/>
            <a:ext cx="6858000" cy="375230"/>
          </a:xfrm>
        </p:spPr>
        <p:txBody>
          <a:bodyPr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comes under the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F5E8B3-4500-8748-9FF8-FF295C7A1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585" y="351729"/>
            <a:ext cx="740673" cy="298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E04032-3E9B-174E-A5DD-B8639B1F7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7833" y="353390"/>
            <a:ext cx="1240536" cy="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38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779" userDrawn="1">
          <p15:clr>
            <a:srgbClr val="FBAE40"/>
          </p15:clr>
        </p15:guide>
        <p15:guide id="4" pos="2177" userDrawn="1">
          <p15:clr>
            <a:srgbClr val="FBAE40"/>
          </p15:clr>
        </p15:guide>
        <p15:guide id="5" pos="170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40EE8-F770-044C-951C-95EE274BC87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8A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383138" y="1999050"/>
            <a:ext cx="685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comes here</a:t>
            </a:r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5380769-42CF-A947-96B0-D5A3F29EE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626" y="2636548"/>
            <a:ext cx="6858000" cy="375230"/>
          </a:xfrm>
        </p:spPr>
        <p:txBody>
          <a:bodyPr/>
          <a:lstStyle>
            <a:lvl1pPr marL="0" indent="0" algn="l">
              <a:buNone/>
              <a:defRPr sz="130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comes under the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AA6109-D6A4-EB4E-9C97-7FA469EA9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585" y="351729"/>
            <a:ext cx="740673" cy="298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36975B-5646-C340-AE0F-A6454C309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7833" y="353390"/>
            <a:ext cx="1240536" cy="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46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779" userDrawn="1">
          <p15:clr>
            <a:srgbClr val="FBAE40"/>
          </p15:clr>
        </p15:guide>
        <p15:guide id="4" pos="2177" userDrawn="1">
          <p15:clr>
            <a:srgbClr val="FBAE40"/>
          </p15:clr>
        </p15:guide>
        <p15:guide id="5" pos="17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40EE8-F770-044C-951C-95EE274BC87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399685" y="480789"/>
            <a:ext cx="5612178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This is an image slide with caption</a:t>
            </a:r>
            <a:endParaRPr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2EC98E3-4ED5-FF43-8CB9-27D8089D01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528" y="922602"/>
            <a:ext cx="3850420" cy="814319"/>
          </a:xfrm>
        </p:spPr>
        <p:txBody>
          <a:bodyPr/>
          <a:lstStyle>
            <a:lvl1pPr marL="0" indent="0" algn="l">
              <a:buNone/>
              <a:defRPr sz="90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  <a:endParaRPr lang="en-US" spc="4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2BFBB1-0F49-7F4C-922E-76A0F6794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585" y="351729"/>
            <a:ext cx="740673" cy="298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70AC14-E83E-0E4E-BB71-056B7A1CA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7833" y="353390"/>
            <a:ext cx="1240536" cy="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02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07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3787" userDrawn="1">
          <p15:clr>
            <a:srgbClr val="FBAE40"/>
          </p15:clr>
        </p15:guide>
        <p15:guide id="6" orient="horz" pos="395" userDrawn="1">
          <p15:clr>
            <a:srgbClr val="FBAE40"/>
          </p15:clr>
        </p15:guide>
        <p15:guide id="7" orient="horz" pos="66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40EE8-F770-044C-951C-95EE274BC87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2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399685" y="474570"/>
            <a:ext cx="5612178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This is an image slide with caption</a:t>
            </a:r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4EF1051-354E-B24E-A3AC-86328726A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528" y="922602"/>
            <a:ext cx="3850420" cy="814319"/>
          </a:xfrm>
        </p:spPr>
        <p:txBody>
          <a:bodyPr/>
          <a:lstStyle>
            <a:lvl1pPr marL="0" indent="0" algn="l">
              <a:buNone/>
              <a:defRPr sz="90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  <a:endParaRPr lang="en-US" spc="4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71D2E3-83F5-FE4E-9150-111BC98EB0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585" y="351729"/>
            <a:ext cx="740673" cy="298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9EA8A6-FA2B-0B44-8682-D20495299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7833" y="353390"/>
            <a:ext cx="1240536" cy="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9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07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3787" userDrawn="1">
          <p15:clr>
            <a:srgbClr val="FBAE40"/>
          </p15:clr>
        </p15:guide>
        <p15:guide id="6" orient="horz" pos="373" userDrawn="1">
          <p15:clr>
            <a:srgbClr val="FBAE40"/>
          </p15:clr>
        </p15:guide>
        <p15:guide id="7" orient="horz" pos="66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40EE8-F770-044C-951C-95EE274BC87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399685" y="474570"/>
            <a:ext cx="5612178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This is an image slide with caption</a:t>
            </a:r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8FC944-C468-4F40-9532-6AB94E86AE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528" y="922602"/>
            <a:ext cx="3850420" cy="814319"/>
          </a:xfrm>
        </p:spPr>
        <p:txBody>
          <a:bodyPr/>
          <a:lstStyle>
            <a:lvl1pPr marL="0" indent="0" algn="l">
              <a:buNone/>
              <a:defRPr sz="90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  <a:endParaRPr lang="en-US" spc="4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E40547-527F-F64F-92BA-D82E89ACE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585" y="351729"/>
            <a:ext cx="740673" cy="298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7994E5-467F-4A4D-AA56-36504B0170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7833" y="353390"/>
            <a:ext cx="1240536" cy="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03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07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3787" userDrawn="1">
          <p15:clr>
            <a:srgbClr val="FBAE40"/>
          </p15:clr>
        </p15:guide>
        <p15:guide id="6" orient="horz" pos="373" userDrawn="1">
          <p15:clr>
            <a:srgbClr val="FBAE40"/>
          </p15:clr>
        </p15:guide>
        <p15:guide id="7" orient="horz" pos="66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40EE8-F770-044C-951C-95EE274BC87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399685" y="474570"/>
            <a:ext cx="5612178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This is an image slide with caption</a:t>
            </a:r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352FA1-36A9-124B-87B9-8684C9A372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528" y="922602"/>
            <a:ext cx="3850420" cy="814319"/>
          </a:xfrm>
        </p:spPr>
        <p:txBody>
          <a:bodyPr/>
          <a:lstStyle>
            <a:lvl1pPr marL="0" indent="0" algn="l">
              <a:buNone/>
              <a:defRPr sz="90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  <a:endParaRPr lang="en-US" spc="4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1AFA2B-967A-804A-8C6E-F2710A512A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585" y="351729"/>
            <a:ext cx="740673" cy="298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DF5F31-C38F-854D-8DC2-EC25246E39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7833" y="353390"/>
            <a:ext cx="1240536" cy="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54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07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3787" userDrawn="1">
          <p15:clr>
            <a:srgbClr val="FBAE40"/>
          </p15:clr>
        </p15:guide>
        <p15:guide id="6" orient="horz" pos="373" userDrawn="1">
          <p15:clr>
            <a:srgbClr val="FBAE40"/>
          </p15:clr>
        </p15:guide>
        <p15:guide id="7" orient="horz" pos="66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40EE8-F770-044C-951C-95EE274BC87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8A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399685" y="474570"/>
            <a:ext cx="5612178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This is an image slide with caption</a:t>
            </a:r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FB321AC-4C74-544E-8A98-D760B57A09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528" y="922602"/>
            <a:ext cx="3850420" cy="814319"/>
          </a:xfrm>
        </p:spPr>
        <p:txBody>
          <a:bodyPr/>
          <a:lstStyle>
            <a:lvl1pPr marL="0" indent="0" algn="l">
              <a:buNone/>
              <a:defRPr sz="90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  <a:endParaRPr lang="en-US" spc="4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636619-2941-BC4F-8958-C384591BA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585" y="351729"/>
            <a:ext cx="740673" cy="298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AC9E34-AAFC-7B4D-B2BB-B18F6F868E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7833" y="353390"/>
            <a:ext cx="1240536" cy="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03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07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3787" userDrawn="1">
          <p15:clr>
            <a:srgbClr val="FBAE40"/>
          </p15:clr>
        </p15:guide>
        <p15:guide id="6" orient="horz" pos="373" userDrawn="1">
          <p15:clr>
            <a:srgbClr val="FBAE40"/>
          </p15:clr>
        </p15:guide>
        <p15:guide id="7" orient="horz" pos="66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40EE8-F770-044C-951C-95EE274BC87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399685" y="474570"/>
            <a:ext cx="5612178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Text page</a:t>
            </a:r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1D3B46A-F910-884B-B677-26B052D7A6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703" y="2099395"/>
            <a:ext cx="5916584" cy="186830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110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CA526B-90F0-2443-9D43-945F865BD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585" y="351729"/>
            <a:ext cx="740673" cy="298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C91836-BE1F-044E-8969-83F4E07FFF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7833" y="353390"/>
            <a:ext cx="1240536" cy="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10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07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3787" userDrawn="1">
          <p15:clr>
            <a:srgbClr val="FBAE40"/>
          </p15:clr>
        </p15:guide>
        <p15:guide id="6" orient="horz" pos="373" userDrawn="1">
          <p15:clr>
            <a:srgbClr val="FBAE40"/>
          </p15:clr>
        </p15:guide>
        <p15:guide id="7" orient="horz" pos="6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29">
            <a:extLst>
              <a:ext uri="{FF2B5EF4-FFF2-40B4-BE49-F238E27FC236}">
                <a16:creationId xmlns:a16="http://schemas.microsoft.com/office/drawing/2014/main" id="{5EA4BD6A-B0CA-5546-9B06-FC95F6386E7B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A7655B-B1A0-4D4F-B966-58A109A3D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9486" y="884377"/>
            <a:ext cx="6465028" cy="33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33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779" userDrawn="1">
          <p15:clr>
            <a:srgbClr val="FBAE40"/>
          </p15:clr>
        </p15:guide>
        <p15:guide id="4" pos="2177" userDrawn="1">
          <p15:clr>
            <a:srgbClr val="FBAE40"/>
          </p15:clr>
        </p15:guide>
        <p15:guide id="5" pos="1701" userDrawn="1">
          <p15:clr>
            <a:srgbClr val="FBAE40"/>
          </p15:clr>
        </p15:guide>
        <p15:guide id="6" orient="horz" pos="9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40EE8-F770-044C-951C-95EE274BC87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2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399685" y="474570"/>
            <a:ext cx="5612178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Text page</a:t>
            </a:r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B566FB9-C551-9C42-B905-FBD0838EE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703" y="2099395"/>
            <a:ext cx="5916584" cy="186830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110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5761FD-9B22-4145-A7DC-B6C96460F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585" y="351729"/>
            <a:ext cx="740673" cy="298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4E3E4F-D726-044F-B799-423E01426D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7833" y="353390"/>
            <a:ext cx="1240536" cy="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7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07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3787" userDrawn="1">
          <p15:clr>
            <a:srgbClr val="FBAE40"/>
          </p15:clr>
        </p15:guide>
        <p15:guide id="6" orient="horz" pos="373" userDrawn="1">
          <p15:clr>
            <a:srgbClr val="FBAE40"/>
          </p15:clr>
        </p15:guide>
        <p15:guide id="7" orient="horz" pos="66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40EE8-F770-044C-951C-95EE274BC87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399685" y="474570"/>
            <a:ext cx="5612178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Text page</a:t>
            </a:r>
            <a:endParaRPr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E81BECE-E2C4-C341-8194-09D0C354CC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703" y="2099395"/>
            <a:ext cx="5916584" cy="186830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110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DF9A14-83DF-FA4A-948D-A5FDEA2DA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585" y="351729"/>
            <a:ext cx="740673" cy="298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72321E-C5E0-6147-BB5E-6B6FAE0FA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7833" y="353390"/>
            <a:ext cx="1240536" cy="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39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07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3787" userDrawn="1">
          <p15:clr>
            <a:srgbClr val="FBAE40"/>
          </p15:clr>
        </p15:guide>
        <p15:guide id="6" orient="horz" pos="373" userDrawn="1">
          <p15:clr>
            <a:srgbClr val="FBAE40"/>
          </p15:clr>
        </p15:guide>
        <p15:guide id="7" orient="horz" pos="66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40EE8-F770-044C-951C-95EE274BC87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399685" y="474570"/>
            <a:ext cx="5612178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Text page</a:t>
            </a:r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E424692-9929-7247-8D21-249606F70B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703" y="2099395"/>
            <a:ext cx="5916584" cy="186830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110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9486EE-9E1F-154E-9435-C9265CD7D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585" y="351729"/>
            <a:ext cx="740673" cy="298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2114BE-384B-674F-96FB-E8AB08A191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7833" y="353390"/>
            <a:ext cx="1240536" cy="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90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07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3787" userDrawn="1">
          <p15:clr>
            <a:srgbClr val="FBAE40"/>
          </p15:clr>
        </p15:guide>
        <p15:guide id="6" orient="horz" pos="373" userDrawn="1">
          <p15:clr>
            <a:srgbClr val="FBAE40"/>
          </p15:clr>
        </p15:guide>
        <p15:guide id="7" orient="horz" pos="66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40EE8-F770-044C-951C-95EE274BC87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8A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399687" y="474570"/>
            <a:ext cx="4812517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Text page</a:t>
            </a:r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BCFB6B-F2E1-E747-AB25-BEDDCA4616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703" y="2099395"/>
            <a:ext cx="5916584" cy="186830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110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15289E-4BD4-4C44-A8DC-3B146CA44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585" y="351729"/>
            <a:ext cx="740673" cy="298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C416-C82A-804E-B990-8A37336B80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7833" y="353390"/>
            <a:ext cx="1240536" cy="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4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076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3787" userDrawn="1">
          <p15:clr>
            <a:srgbClr val="FBAE40"/>
          </p15:clr>
        </p15:guide>
        <p15:guide id="6" orient="horz" pos="373" userDrawn="1">
          <p15:clr>
            <a:srgbClr val="FBAE40"/>
          </p15:clr>
        </p15:guide>
        <p15:guide id="7" orient="horz" pos="66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0003CFC-15FD-634C-B03D-C4C8F9CFF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Google Shape;105;p23">
            <a:extLst>
              <a:ext uri="{FF2B5EF4-FFF2-40B4-BE49-F238E27FC236}">
                <a16:creationId xmlns:a16="http://schemas.microsoft.com/office/drawing/2014/main" id="{2D2E829C-1F1D-504E-B0D2-D3C2012799AD}"/>
              </a:ext>
            </a:extLst>
          </p:cNvPr>
          <p:cNvSpPr/>
          <p:nvPr userDrawn="1"/>
        </p:nvSpPr>
        <p:spPr>
          <a:xfrm>
            <a:off x="0" y="0"/>
            <a:ext cx="105300" cy="51435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9FEC234-992A-E249-B626-571DB0497B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529" y="2535334"/>
            <a:ext cx="6858000" cy="375230"/>
          </a:xfrm>
        </p:spPr>
        <p:txBody>
          <a:bodyPr/>
          <a:lstStyle>
            <a:lvl1pPr marL="0" indent="0" algn="l">
              <a:buNone/>
              <a:defRPr sz="1300" b="0" i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comes under the title</a:t>
            </a:r>
          </a:p>
        </p:txBody>
      </p:sp>
      <p:sp>
        <p:nvSpPr>
          <p:cNvPr id="10" name="Google Shape;17;p4">
            <a:extLst>
              <a:ext uri="{FF2B5EF4-FFF2-40B4-BE49-F238E27FC236}">
                <a16:creationId xmlns:a16="http://schemas.microsoft.com/office/drawing/2014/main" id="{6D082134-9D28-9042-833B-22962021BBD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94361" y="1927613"/>
            <a:ext cx="68671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comes here</a:t>
            </a: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C854EA-3F2A-8D44-A84F-DDD3C0917A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5911F8-C549-354F-A552-7584DF2E08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05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ter, white&#10;&#10;Description automatically generated">
            <a:extLst>
              <a:ext uri="{FF2B5EF4-FFF2-40B4-BE49-F238E27FC236}">
                <a16:creationId xmlns:a16="http://schemas.microsoft.com/office/drawing/2014/main" id="{0AAA3CB7-D0ED-724B-A5F8-FD8D9D4C4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Google Shape;105;p23">
            <a:extLst>
              <a:ext uri="{FF2B5EF4-FFF2-40B4-BE49-F238E27FC236}">
                <a16:creationId xmlns:a16="http://schemas.microsoft.com/office/drawing/2014/main" id="{2D2E829C-1F1D-504E-B0D2-D3C2012799AD}"/>
              </a:ext>
            </a:extLst>
          </p:cNvPr>
          <p:cNvSpPr/>
          <p:nvPr userDrawn="1"/>
        </p:nvSpPr>
        <p:spPr>
          <a:xfrm>
            <a:off x="0" y="0"/>
            <a:ext cx="105300" cy="51435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9FEC234-992A-E249-B626-571DB0497B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529" y="2535334"/>
            <a:ext cx="6858000" cy="375230"/>
          </a:xfrm>
        </p:spPr>
        <p:txBody>
          <a:bodyPr/>
          <a:lstStyle>
            <a:lvl1pPr marL="0" indent="0" algn="l">
              <a:buNone/>
              <a:defRPr sz="1300" b="0" i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comes under the title</a:t>
            </a:r>
          </a:p>
        </p:txBody>
      </p:sp>
      <p:sp>
        <p:nvSpPr>
          <p:cNvPr id="10" name="Google Shape;17;p4">
            <a:extLst>
              <a:ext uri="{FF2B5EF4-FFF2-40B4-BE49-F238E27FC236}">
                <a16:creationId xmlns:a16="http://schemas.microsoft.com/office/drawing/2014/main" id="{6D082134-9D28-9042-833B-22962021BBD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94361" y="1927613"/>
            <a:ext cx="68671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comes here</a:t>
            </a: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78E9CB-69BF-AD4B-8BBF-F4B29E9620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9D8E23-7834-E040-85E8-EC88D4314D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83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49F0B1A-AA47-EB48-AB07-6E18F24C5C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529" y="2535334"/>
            <a:ext cx="6858000" cy="375230"/>
          </a:xfrm>
        </p:spPr>
        <p:txBody>
          <a:bodyPr/>
          <a:lstStyle>
            <a:lvl1pPr marL="0" indent="0" algn="l">
              <a:buNone/>
              <a:defRPr sz="1300" b="0" i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comes under the title</a:t>
            </a:r>
          </a:p>
        </p:txBody>
      </p:sp>
      <p:sp>
        <p:nvSpPr>
          <p:cNvPr id="9" name="Google Shape;17;p4">
            <a:extLst>
              <a:ext uri="{FF2B5EF4-FFF2-40B4-BE49-F238E27FC236}">
                <a16:creationId xmlns:a16="http://schemas.microsoft.com/office/drawing/2014/main" id="{17BB1236-5A91-214C-865C-5FF561DAA64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94361" y="1927613"/>
            <a:ext cx="68671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comes here</a:t>
            </a:r>
            <a:endParaRPr/>
          </a:p>
        </p:txBody>
      </p:sp>
      <p:sp>
        <p:nvSpPr>
          <p:cNvPr id="6" name="Google Shape;105;p23">
            <a:extLst>
              <a:ext uri="{FF2B5EF4-FFF2-40B4-BE49-F238E27FC236}">
                <a16:creationId xmlns:a16="http://schemas.microsoft.com/office/drawing/2014/main" id="{FE32269E-35E6-B84E-914E-2AF375C9F0BC}"/>
              </a:ext>
            </a:extLst>
          </p:cNvPr>
          <p:cNvSpPr/>
          <p:nvPr userDrawn="1"/>
        </p:nvSpPr>
        <p:spPr>
          <a:xfrm>
            <a:off x="0" y="0"/>
            <a:ext cx="105300" cy="51435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4B386-26FF-854D-80E1-94C72A6DB5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E445CA-88B4-264C-BCDB-7B01DF30B8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60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2803D47-E2A5-9445-8EBD-FD4BB92A01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9CB927-AC79-5941-A89D-6CB4A15FF4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529" y="2535334"/>
            <a:ext cx="6858000" cy="375230"/>
          </a:xfrm>
        </p:spPr>
        <p:txBody>
          <a:bodyPr/>
          <a:lstStyle>
            <a:lvl1pPr marL="0" indent="0" algn="l">
              <a:buNone/>
              <a:defRPr sz="1300" b="0" i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comes under the title</a:t>
            </a:r>
          </a:p>
        </p:txBody>
      </p:sp>
      <p:sp>
        <p:nvSpPr>
          <p:cNvPr id="11" name="Google Shape;17;p4">
            <a:extLst>
              <a:ext uri="{FF2B5EF4-FFF2-40B4-BE49-F238E27FC236}">
                <a16:creationId xmlns:a16="http://schemas.microsoft.com/office/drawing/2014/main" id="{C24DACEB-2D7D-C847-A33F-C07E6C6E23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94361" y="1927613"/>
            <a:ext cx="68671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comes here</a:t>
            </a:r>
            <a:endParaRPr/>
          </a:p>
        </p:txBody>
      </p:sp>
      <p:sp>
        <p:nvSpPr>
          <p:cNvPr id="8" name="Google Shape;105;p23">
            <a:extLst>
              <a:ext uri="{FF2B5EF4-FFF2-40B4-BE49-F238E27FC236}">
                <a16:creationId xmlns:a16="http://schemas.microsoft.com/office/drawing/2014/main" id="{855562ED-5A22-8E40-8553-19F817F89B7E}"/>
              </a:ext>
            </a:extLst>
          </p:cNvPr>
          <p:cNvSpPr/>
          <p:nvPr userDrawn="1"/>
        </p:nvSpPr>
        <p:spPr>
          <a:xfrm>
            <a:off x="0" y="0"/>
            <a:ext cx="105300" cy="5143500"/>
          </a:xfrm>
          <a:prstGeom prst="rect">
            <a:avLst/>
          </a:prstGeom>
          <a:solidFill>
            <a:srgbClr val="112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58C8D-52E8-824D-8016-2429F1EE3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67ABB0-4270-764A-BB2C-555B6EA34F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39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ter, white&#10;&#10;Description automatically generated">
            <a:extLst>
              <a:ext uri="{FF2B5EF4-FFF2-40B4-BE49-F238E27FC236}">
                <a16:creationId xmlns:a16="http://schemas.microsoft.com/office/drawing/2014/main" id="{0AAA3CB7-D0ED-724B-A5F8-FD8D9D4C4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50" y="0"/>
            <a:ext cx="9144000" cy="51435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4B3C213-442A-8540-8319-C0029166A2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529" y="2535334"/>
            <a:ext cx="6858000" cy="375230"/>
          </a:xfrm>
        </p:spPr>
        <p:txBody>
          <a:bodyPr/>
          <a:lstStyle>
            <a:lvl1pPr marL="0" indent="0" algn="l">
              <a:buNone/>
              <a:defRPr sz="1300" b="0" i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comes under the title</a:t>
            </a:r>
          </a:p>
        </p:txBody>
      </p:sp>
      <p:sp>
        <p:nvSpPr>
          <p:cNvPr id="11" name="Google Shape;17;p4">
            <a:extLst>
              <a:ext uri="{FF2B5EF4-FFF2-40B4-BE49-F238E27FC236}">
                <a16:creationId xmlns:a16="http://schemas.microsoft.com/office/drawing/2014/main" id="{13C3345A-AE4F-5740-AC41-EACCCD4C50F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94361" y="1927613"/>
            <a:ext cx="68671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comes here</a:t>
            </a:r>
            <a:endParaRPr/>
          </a:p>
        </p:txBody>
      </p:sp>
      <p:sp>
        <p:nvSpPr>
          <p:cNvPr id="9" name="Google Shape;105;p23">
            <a:extLst>
              <a:ext uri="{FF2B5EF4-FFF2-40B4-BE49-F238E27FC236}">
                <a16:creationId xmlns:a16="http://schemas.microsoft.com/office/drawing/2014/main" id="{84C3471B-AF1A-8B49-B013-FC0BFBBEEC51}"/>
              </a:ext>
            </a:extLst>
          </p:cNvPr>
          <p:cNvSpPr/>
          <p:nvPr userDrawn="1"/>
        </p:nvSpPr>
        <p:spPr>
          <a:xfrm>
            <a:off x="0" y="0"/>
            <a:ext cx="105300" cy="5143500"/>
          </a:xfrm>
          <a:prstGeom prst="rect">
            <a:avLst/>
          </a:prstGeom>
          <a:solidFill>
            <a:srgbClr val="112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4B44F8-0037-7246-B26C-9F4D24A10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AD3E06-8339-1F4C-BBC7-6587F9A9E8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5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05;p23">
            <a:extLst>
              <a:ext uri="{FF2B5EF4-FFF2-40B4-BE49-F238E27FC236}">
                <a16:creationId xmlns:a16="http://schemas.microsoft.com/office/drawing/2014/main" id="{2D2E829C-1F1D-504E-B0D2-D3C2012799AD}"/>
              </a:ext>
            </a:extLst>
          </p:cNvPr>
          <p:cNvSpPr/>
          <p:nvPr userDrawn="1"/>
        </p:nvSpPr>
        <p:spPr>
          <a:xfrm>
            <a:off x="0" y="0"/>
            <a:ext cx="105300" cy="5143500"/>
          </a:xfrm>
          <a:prstGeom prst="rect">
            <a:avLst/>
          </a:prstGeom>
          <a:solidFill>
            <a:srgbClr val="112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6B3C25-CAE6-8545-8B7A-2CFA38064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529" y="2535334"/>
            <a:ext cx="6858000" cy="375230"/>
          </a:xfrm>
        </p:spPr>
        <p:txBody>
          <a:bodyPr/>
          <a:lstStyle>
            <a:lvl1pPr marL="0" indent="0" algn="l">
              <a:buNone/>
              <a:defRPr sz="1300" b="0" i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comes under the title</a:t>
            </a:r>
          </a:p>
        </p:txBody>
      </p:sp>
      <p:sp>
        <p:nvSpPr>
          <p:cNvPr id="8" name="Google Shape;17;p4">
            <a:extLst>
              <a:ext uri="{FF2B5EF4-FFF2-40B4-BE49-F238E27FC236}">
                <a16:creationId xmlns:a16="http://schemas.microsoft.com/office/drawing/2014/main" id="{669FE231-E220-B149-895F-13542FA5DC4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94361" y="1927613"/>
            <a:ext cx="685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comes here</a:t>
            </a: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EE311-145B-0943-BD26-0E075ED8F0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20BF04-882E-6A4C-B700-C183183009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4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1;p29">
            <a:extLst>
              <a:ext uri="{FF2B5EF4-FFF2-40B4-BE49-F238E27FC236}">
                <a16:creationId xmlns:a16="http://schemas.microsoft.com/office/drawing/2014/main" id="{7EA2FD87-496B-394B-A58A-6CF5D773350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AA43DA-F797-CF45-A461-455C11FC5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5841" y="2044341"/>
            <a:ext cx="4692318" cy="105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73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779" userDrawn="1">
          <p15:clr>
            <a:srgbClr val="FBAE40"/>
          </p15:clr>
        </p15:guide>
        <p15:guide id="4" pos="2177" userDrawn="1">
          <p15:clr>
            <a:srgbClr val="FBAE40"/>
          </p15:clr>
        </p15:guide>
        <p15:guide id="5" pos="1701" userDrawn="1">
          <p15:clr>
            <a:srgbClr val="FBAE40"/>
          </p15:clr>
        </p15:guide>
        <p15:guide id="6" orient="horz" pos="9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237A35E-A3B3-9D4B-9549-E1C573392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Google Shape;105;p23">
            <a:extLst>
              <a:ext uri="{FF2B5EF4-FFF2-40B4-BE49-F238E27FC236}">
                <a16:creationId xmlns:a16="http://schemas.microsoft.com/office/drawing/2014/main" id="{2D2E829C-1F1D-504E-B0D2-D3C2012799AD}"/>
              </a:ext>
            </a:extLst>
          </p:cNvPr>
          <p:cNvSpPr/>
          <p:nvPr userDrawn="1"/>
        </p:nvSpPr>
        <p:spPr>
          <a:xfrm>
            <a:off x="0" y="0"/>
            <a:ext cx="105300" cy="51435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99685" y="474570"/>
            <a:ext cx="4462938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Text page</a:t>
            </a:r>
            <a:endParaRPr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E09234A-B8DC-C04F-A924-3AD393EA74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703" y="2099396"/>
            <a:ext cx="5916584" cy="155820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E90BA6-A3B6-D744-BFE2-8B548566A1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C33B57-37BB-354F-ACBF-323B28BC2F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ater, white&#10;&#10;Description automatically generated">
            <a:extLst>
              <a:ext uri="{FF2B5EF4-FFF2-40B4-BE49-F238E27FC236}">
                <a16:creationId xmlns:a16="http://schemas.microsoft.com/office/drawing/2014/main" id="{FE6A2D7B-782F-5444-BE07-0DD57CA94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99685" y="474570"/>
            <a:ext cx="4762210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Text page</a:t>
            </a:r>
            <a:endParaRPr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0E50E5E-E5A7-9243-A2A7-F35DEC5A91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703" y="2099396"/>
            <a:ext cx="5916584" cy="155820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sp>
        <p:nvSpPr>
          <p:cNvPr id="8" name="Google Shape;105;p23">
            <a:extLst>
              <a:ext uri="{FF2B5EF4-FFF2-40B4-BE49-F238E27FC236}">
                <a16:creationId xmlns:a16="http://schemas.microsoft.com/office/drawing/2014/main" id="{BC442033-695B-674F-BC13-8BC36944D64A}"/>
              </a:ext>
            </a:extLst>
          </p:cNvPr>
          <p:cNvSpPr/>
          <p:nvPr userDrawn="1"/>
        </p:nvSpPr>
        <p:spPr>
          <a:xfrm>
            <a:off x="0" y="0"/>
            <a:ext cx="105300" cy="51435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40DE9E-41D0-6144-A0D5-276B75F38B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7D116A-E5BB-9449-AF05-CD6DA847E9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71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99687" y="474570"/>
            <a:ext cx="5589989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Text page</a:t>
            </a:r>
            <a:endParaRPr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956C419-5B70-784E-A717-163A532F7A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703" y="2099396"/>
            <a:ext cx="5916584" cy="155820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sp>
        <p:nvSpPr>
          <p:cNvPr id="8" name="Google Shape;105;p23">
            <a:extLst>
              <a:ext uri="{FF2B5EF4-FFF2-40B4-BE49-F238E27FC236}">
                <a16:creationId xmlns:a16="http://schemas.microsoft.com/office/drawing/2014/main" id="{7651EA9D-8BB7-FA4A-8B20-FAA990A69A2D}"/>
              </a:ext>
            </a:extLst>
          </p:cNvPr>
          <p:cNvSpPr/>
          <p:nvPr userDrawn="1"/>
        </p:nvSpPr>
        <p:spPr>
          <a:xfrm>
            <a:off x="0" y="0"/>
            <a:ext cx="105300" cy="51435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809DDD-E377-C94E-8D77-46618EA03A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9E0310-EA58-C44C-9832-F6BF23D4C0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92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237A35E-A3B3-9D4B-9549-E1C573392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Google Shape;105;p23">
            <a:extLst>
              <a:ext uri="{FF2B5EF4-FFF2-40B4-BE49-F238E27FC236}">
                <a16:creationId xmlns:a16="http://schemas.microsoft.com/office/drawing/2014/main" id="{2D2E829C-1F1D-504E-B0D2-D3C2012799AD}"/>
              </a:ext>
            </a:extLst>
          </p:cNvPr>
          <p:cNvSpPr/>
          <p:nvPr userDrawn="1"/>
        </p:nvSpPr>
        <p:spPr>
          <a:xfrm>
            <a:off x="0" y="0"/>
            <a:ext cx="105300" cy="5143500"/>
          </a:xfrm>
          <a:prstGeom prst="rect">
            <a:avLst/>
          </a:prstGeom>
          <a:solidFill>
            <a:srgbClr val="112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99685" y="474570"/>
            <a:ext cx="4762210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Text page</a:t>
            </a:r>
            <a:endParaRPr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162CE1E-41B0-2345-9D92-2BF5405F5D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703" y="2099396"/>
            <a:ext cx="5916584" cy="155820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729D8D-96EA-634A-935E-86D99B1AB4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DF312-ADC8-1F4A-8578-886272D9B1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49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ater, white&#10;&#10;Description automatically generated">
            <a:extLst>
              <a:ext uri="{FF2B5EF4-FFF2-40B4-BE49-F238E27FC236}">
                <a16:creationId xmlns:a16="http://schemas.microsoft.com/office/drawing/2014/main" id="{0CDEC147-CB11-F14D-8DE0-51D2749FD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99687" y="474570"/>
            <a:ext cx="4292817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Text page</a:t>
            </a:r>
            <a:endParaRPr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5F545C-11FE-834C-8251-B30A109026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703" y="2099396"/>
            <a:ext cx="5916584" cy="155820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sp>
        <p:nvSpPr>
          <p:cNvPr id="8" name="Google Shape;105;p23">
            <a:extLst>
              <a:ext uri="{FF2B5EF4-FFF2-40B4-BE49-F238E27FC236}">
                <a16:creationId xmlns:a16="http://schemas.microsoft.com/office/drawing/2014/main" id="{ED332629-3F26-BF44-9ED0-504997DA9E7A}"/>
              </a:ext>
            </a:extLst>
          </p:cNvPr>
          <p:cNvSpPr/>
          <p:nvPr userDrawn="1"/>
        </p:nvSpPr>
        <p:spPr>
          <a:xfrm>
            <a:off x="0" y="0"/>
            <a:ext cx="105300" cy="5143500"/>
          </a:xfrm>
          <a:prstGeom prst="rect">
            <a:avLst/>
          </a:prstGeom>
          <a:solidFill>
            <a:srgbClr val="112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14F388-6DC8-F14E-BA21-72D92B58F3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E352D3-7465-7944-908B-4D67054902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62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99685" y="474570"/>
            <a:ext cx="4924984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Text page</a:t>
            </a:r>
            <a:endParaRPr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1352CA-9B74-8743-B50B-68014F9980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703" y="2099396"/>
            <a:ext cx="5916584" cy="155820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sp>
        <p:nvSpPr>
          <p:cNvPr id="8" name="Google Shape;105;p23">
            <a:extLst>
              <a:ext uri="{FF2B5EF4-FFF2-40B4-BE49-F238E27FC236}">
                <a16:creationId xmlns:a16="http://schemas.microsoft.com/office/drawing/2014/main" id="{005FAC45-ED84-1448-A18E-DDFDF269D81E}"/>
              </a:ext>
            </a:extLst>
          </p:cNvPr>
          <p:cNvSpPr/>
          <p:nvPr userDrawn="1"/>
        </p:nvSpPr>
        <p:spPr>
          <a:xfrm>
            <a:off x="0" y="0"/>
            <a:ext cx="105300" cy="5143500"/>
          </a:xfrm>
          <a:prstGeom prst="rect">
            <a:avLst/>
          </a:prstGeom>
          <a:solidFill>
            <a:srgbClr val="112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4146B-8A08-1845-BF76-187554292E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D893AD-05B0-B74C-ADEA-A59134EE4A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93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72C7041-CD92-034A-9B2E-4A414AB64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Google Shape;141;p29">
            <a:extLst>
              <a:ext uri="{FF2B5EF4-FFF2-40B4-BE49-F238E27FC236}">
                <a16:creationId xmlns:a16="http://schemas.microsoft.com/office/drawing/2014/main" id="{360D5439-72DF-1949-987C-6371A57EB146}"/>
              </a:ext>
            </a:extLst>
          </p:cNvPr>
          <p:cNvSpPr/>
          <p:nvPr userDrawn="1"/>
        </p:nvSpPr>
        <p:spPr>
          <a:xfrm>
            <a:off x="0" y="0"/>
            <a:ext cx="2584200" cy="51435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8774" y="489560"/>
            <a:ext cx="1736413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here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F3D2430-154E-3244-BE27-9F22688E8C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903" y="1120569"/>
            <a:ext cx="1800225" cy="31755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85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41E4B5-70BC-794E-BF2C-39FC77DB51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DD1AD0-E18D-2B47-A08F-A9C64BE85F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58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  <p15:guide id="9" pos="226" userDrawn="1">
          <p15:clr>
            <a:srgbClr val="FBAE40"/>
          </p15:clr>
        </p15:guide>
        <p15:guide id="10" pos="1429" userDrawn="1">
          <p15:clr>
            <a:srgbClr val="FBAE40"/>
          </p15:clr>
        </p15:guide>
        <p15:guide id="11" orient="horz" pos="781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white&#10;&#10;Description automatically generated">
            <a:extLst>
              <a:ext uri="{FF2B5EF4-FFF2-40B4-BE49-F238E27FC236}">
                <a16:creationId xmlns:a16="http://schemas.microsoft.com/office/drawing/2014/main" id="{A064B9EA-CC0F-7449-968C-7A5DB5516F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oogle Shape;141;p29">
            <a:extLst>
              <a:ext uri="{FF2B5EF4-FFF2-40B4-BE49-F238E27FC236}">
                <a16:creationId xmlns:a16="http://schemas.microsoft.com/office/drawing/2014/main" id="{6B418722-5D7C-E948-B042-19639AC7EF08}"/>
              </a:ext>
            </a:extLst>
          </p:cNvPr>
          <p:cNvSpPr/>
          <p:nvPr userDrawn="1"/>
        </p:nvSpPr>
        <p:spPr>
          <a:xfrm>
            <a:off x="0" y="0"/>
            <a:ext cx="2584200" cy="51435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8774" y="489560"/>
            <a:ext cx="1736413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here</a:t>
            </a:r>
            <a:endParaRPr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417D85B-231F-2C42-B698-8523A31B55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903" y="1120569"/>
            <a:ext cx="1800225" cy="31755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85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8CAE56-93D1-8E47-9CF7-71BF3D1476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CC4DA9-6714-8A40-9407-E184F56A6B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  <p15:guide id="9" pos="226" userDrawn="1">
          <p15:clr>
            <a:srgbClr val="FBAE40"/>
          </p15:clr>
        </p15:guide>
        <p15:guide id="10" pos="1429" userDrawn="1">
          <p15:clr>
            <a:srgbClr val="FBAE40"/>
          </p15:clr>
        </p15:guide>
        <p15:guide id="11" orient="horz" pos="781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1;p29">
            <a:extLst>
              <a:ext uri="{FF2B5EF4-FFF2-40B4-BE49-F238E27FC236}">
                <a16:creationId xmlns:a16="http://schemas.microsoft.com/office/drawing/2014/main" id="{891C1791-57C2-7F42-9510-E6A41826736F}"/>
              </a:ext>
            </a:extLst>
          </p:cNvPr>
          <p:cNvSpPr/>
          <p:nvPr userDrawn="1"/>
        </p:nvSpPr>
        <p:spPr>
          <a:xfrm>
            <a:off x="0" y="0"/>
            <a:ext cx="2584200" cy="51435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8774" y="489560"/>
            <a:ext cx="1736413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here</a:t>
            </a:r>
            <a:endParaRPr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38FE14-0D6D-0A40-93B4-59299CB07E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903" y="1120569"/>
            <a:ext cx="1800225" cy="31755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85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45B04D-BE51-604E-AA53-D050FB7A5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7F8D1B-EF96-FE40-883C-2651F7C622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13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  <p15:guide id="9" pos="226" userDrawn="1">
          <p15:clr>
            <a:srgbClr val="FBAE40"/>
          </p15:clr>
        </p15:guide>
        <p15:guide id="10" pos="1429" userDrawn="1">
          <p15:clr>
            <a:srgbClr val="FBAE40"/>
          </p15:clr>
        </p15:guide>
        <p15:guide id="11" orient="horz" pos="781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72C7041-CD92-034A-9B2E-4A414AB64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Google Shape;141;p29">
            <a:extLst>
              <a:ext uri="{FF2B5EF4-FFF2-40B4-BE49-F238E27FC236}">
                <a16:creationId xmlns:a16="http://schemas.microsoft.com/office/drawing/2014/main" id="{360D5439-72DF-1949-987C-6371A57EB146}"/>
              </a:ext>
            </a:extLst>
          </p:cNvPr>
          <p:cNvSpPr/>
          <p:nvPr userDrawn="1"/>
        </p:nvSpPr>
        <p:spPr>
          <a:xfrm>
            <a:off x="0" y="0"/>
            <a:ext cx="2584200" cy="5143500"/>
          </a:xfrm>
          <a:prstGeom prst="rect">
            <a:avLst/>
          </a:prstGeom>
          <a:solidFill>
            <a:srgbClr val="112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8774" y="489560"/>
            <a:ext cx="1736413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here</a:t>
            </a:r>
            <a:endParaRPr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46EB00A-B67A-A84B-B8CD-5CDE31502C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903" y="1120569"/>
            <a:ext cx="1800225" cy="31755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85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0E0931-9FE0-BD46-A046-E3D696CCF4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70EE2B-F41E-E84B-8411-6985D7FFE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38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  <p15:guide id="9" pos="226" userDrawn="1">
          <p15:clr>
            <a:srgbClr val="FBAE40"/>
          </p15:clr>
        </p15:guide>
        <p15:guide id="10" pos="1429" userDrawn="1">
          <p15:clr>
            <a:srgbClr val="FBAE40"/>
          </p15:clr>
        </p15:guide>
        <p15:guide id="11" orient="horz" pos="78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573067-F3B8-694C-88C7-01480F9D2A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5841" y="2044341"/>
            <a:ext cx="4692318" cy="105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53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779" userDrawn="1">
          <p15:clr>
            <a:srgbClr val="FBAE40"/>
          </p15:clr>
        </p15:guide>
        <p15:guide id="4" pos="2177" userDrawn="1">
          <p15:clr>
            <a:srgbClr val="FBAE40"/>
          </p15:clr>
        </p15:guide>
        <p15:guide id="5" pos="1701" userDrawn="1">
          <p15:clr>
            <a:srgbClr val="FBAE40"/>
          </p15:clr>
        </p15:guide>
        <p15:guide id="6" orient="horz" pos="9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white&#10;&#10;Description automatically generated">
            <a:extLst>
              <a:ext uri="{FF2B5EF4-FFF2-40B4-BE49-F238E27FC236}">
                <a16:creationId xmlns:a16="http://schemas.microsoft.com/office/drawing/2014/main" id="{A064B9EA-CC0F-7449-968C-7A5DB5516F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oogle Shape;141;p29">
            <a:extLst>
              <a:ext uri="{FF2B5EF4-FFF2-40B4-BE49-F238E27FC236}">
                <a16:creationId xmlns:a16="http://schemas.microsoft.com/office/drawing/2014/main" id="{7031384E-12E1-F447-BAD5-266479E42582}"/>
              </a:ext>
            </a:extLst>
          </p:cNvPr>
          <p:cNvSpPr/>
          <p:nvPr userDrawn="1"/>
        </p:nvSpPr>
        <p:spPr>
          <a:xfrm>
            <a:off x="0" y="0"/>
            <a:ext cx="2584200" cy="5143500"/>
          </a:xfrm>
          <a:prstGeom prst="rect">
            <a:avLst/>
          </a:prstGeom>
          <a:solidFill>
            <a:srgbClr val="112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8774" y="489560"/>
            <a:ext cx="1736413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here</a:t>
            </a:r>
            <a:endParaRPr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1D0EF19-067E-B348-8584-1653041F63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903" y="1120569"/>
            <a:ext cx="1800225" cy="31755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85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63CBA0-4DF5-5541-8577-4A652A24D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D0C84C-6D9D-6046-8D46-576C9E619C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5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  <p15:guide id="9" pos="226" userDrawn="1">
          <p15:clr>
            <a:srgbClr val="FBAE40"/>
          </p15:clr>
        </p15:guide>
        <p15:guide id="10" pos="1429" userDrawn="1">
          <p15:clr>
            <a:srgbClr val="FBAE40"/>
          </p15:clr>
        </p15:guide>
        <p15:guide id="11" orient="horz" pos="781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1;p29">
            <a:extLst>
              <a:ext uri="{FF2B5EF4-FFF2-40B4-BE49-F238E27FC236}">
                <a16:creationId xmlns:a16="http://schemas.microsoft.com/office/drawing/2014/main" id="{756E794A-ECA5-9540-93F6-74A6C1023447}"/>
              </a:ext>
            </a:extLst>
          </p:cNvPr>
          <p:cNvSpPr/>
          <p:nvPr userDrawn="1"/>
        </p:nvSpPr>
        <p:spPr>
          <a:xfrm>
            <a:off x="0" y="0"/>
            <a:ext cx="2584200" cy="5143500"/>
          </a:xfrm>
          <a:prstGeom prst="rect">
            <a:avLst/>
          </a:prstGeom>
          <a:solidFill>
            <a:srgbClr val="112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8774" y="489560"/>
            <a:ext cx="1736413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chemeClr val="bg1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here</a:t>
            </a:r>
            <a:endParaRPr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7BBA926-EE01-9E47-8202-5EB89EF69A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903" y="1120569"/>
            <a:ext cx="1800225" cy="31755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85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677D9F-C8C0-7C4C-B34F-42BE2DFBB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D80A32-9AD7-E54A-807C-908690DC44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97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  <p15:guide id="9" pos="226" userDrawn="1">
          <p15:clr>
            <a:srgbClr val="FBAE40"/>
          </p15:clr>
        </p15:guide>
        <p15:guide id="10" pos="1429" userDrawn="1">
          <p15:clr>
            <a:srgbClr val="FBAE40"/>
          </p15:clr>
        </p15:guide>
        <p15:guide id="11" orient="horz" pos="78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72C7041-CD92-034A-9B2E-4A414AB64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8774" y="489560"/>
            <a:ext cx="1736413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here</a:t>
            </a:r>
            <a:endParaRPr/>
          </a:p>
        </p:txBody>
      </p:sp>
      <p:sp>
        <p:nvSpPr>
          <p:cNvPr id="11" name="Google Shape;177;p35">
            <a:extLst>
              <a:ext uri="{FF2B5EF4-FFF2-40B4-BE49-F238E27FC236}">
                <a16:creationId xmlns:a16="http://schemas.microsoft.com/office/drawing/2014/main" id="{9C21784D-8E0D-1E4A-B535-8FBE284AB9F6}"/>
              </a:ext>
            </a:extLst>
          </p:cNvPr>
          <p:cNvSpPr/>
          <p:nvPr userDrawn="1"/>
        </p:nvSpPr>
        <p:spPr>
          <a:xfrm>
            <a:off x="0" y="3916900"/>
            <a:ext cx="9144000" cy="12267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B82E53D-C99A-1945-A745-E92CF1BD88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2630" y="4107249"/>
            <a:ext cx="7740649" cy="792162"/>
          </a:xfrm>
        </p:spPr>
        <p:txBody>
          <a:bodyPr numCol="2" spcCol="360000"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85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E05816-F264-CD42-8052-246FE5DA04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546F50-6122-5549-8DBE-18C987BE35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04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  <p15:guide id="9" pos="226" userDrawn="1">
          <p15:clr>
            <a:srgbClr val="FBAE40"/>
          </p15:clr>
        </p15:guide>
        <p15:guide id="10" pos="1429" userDrawn="1">
          <p15:clr>
            <a:srgbClr val="FBAE40"/>
          </p15:clr>
        </p15:guide>
        <p15:guide id="11" orient="horz" pos="781" userDrawn="1">
          <p15:clr>
            <a:srgbClr val="FBAE40"/>
          </p15:clr>
        </p15:guide>
        <p15:guide id="12" orient="horz" pos="2663" userDrawn="1">
          <p15:clr>
            <a:srgbClr val="FBAE40"/>
          </p15:clr>
        </p15:guide>
        <p15:guide id="13" orient="horz" pos="3162" userDrawn="1">
          <p15:clr>
            <a:srgbClr val="FBAE40"/>
          </p15:clr>
        </p15:guide>
        <p15:guide id="14" pos="5171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ter, white&#10;&#10;Description automatically generated">
            <a:extLst>
              <a:ext uri="{FF2B5EF4-FFF2-40B4-BE49-F238E27FC236}">
                <a16:creationId xmlns:a16="http://schemas.microsoft.com/office/drawing/2014/main" id="{6CE1E7B8-9577-424D-88A4-3BED1DD6C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8774" y="489560"/>
            <a:ext cx="1736413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here</a:t>
            </a:r>
            <a:endParaRPr/>
          </a:p>
        </p:txBody>
      </p:sp>
      <p:sp>
        <p:nvSpPr>
          <p:cNvPr id="11" name="Google Shape;177;p35">
            <a:extLst>
              <a:ext uri="{FF2B5EF4-FFF2-40B4-BE49-F238E27FC236}">
                <a16:creationId xmlns:a16="http://schemas.microsoft.com/office/drawing/2014/main" id="{9C21784D-8E0D-1E4A-B535-8FBE284AB9F6}"/>
              </a:ext>
            </a:extLst>
          </p:cNvPr>
          <p:cNvSpPr/>
          <p:nvPr userDrawn="1"/>
        </p:nvSpPr>
        <p:spPr>
          <a:xfrm>
            <a:off x="0" y="3916900"/>
            <a:ext cx="9144000" cy="12267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2655F86-FE41-AE44-AE7F-7837226B52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2630" y="4107249"/>
            <a:ext cx="7740649" cy="792162"/>
          </a:xfrm>
        </p:spPr>
        <p:txBody>
          <a:bodyPr numCol="2" spcCol="360000"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85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54A913-7958-6C42-826C-A1D8559F0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25056B-1195-FA4E-8096-0D415D4D23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  <p15:guide id="9" pos="226" userDrawn="1">
          <p15:clr>
            <a:srgbClr val="FBAE40"/>
          </p15:clr>
        </p15:guide>
        <p15:guide id="10" pos="1429" userDrawn="1">
          <p15:clr>
            <a:srgbClr val="FBAE40"/>
          </p15:clr>
        </p15:guide>
        <p15:guide id="11" orient="horz" pos="781" userDrawn="1">
          <p15:clr>
            <a:srgbClr val="FBAE40"/>
          </p15:clr>
        </p15:guide>
        <p15:guide id="12" orient="horz" pos="2663" userDrawn="1">
          <p15:clr>
            <a:srgbClr val="FBAE40"/>
          </p15:clr>
        </p15:guide>
        <p15:guide id="13" orient="horz" pos="3162" userDrawn="1">
          <p15:clr>
            <a:srgbClr val="FBAE40"/>
          </p15:clr>
        </p15:guide>
        <p15:guide id="14" pos="5171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8774" y="489560"/>
            <a:ext cx="1736413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here</a:t>
            </a:r>
            <a:endParaRPr/>
          </a:p>
        </p:txBody>
      </p:sp>
      <p:sp>
        <p:nvSpPr>
          <p:cNvPr id="11" name="Google Shape;177;p35">
            <a:extLst>
              <a:ext uri="{FF2B5EF4-FFF2-40B4-BE49-F238E27FC236}">
                <a16:creationId xmlns:a16="http://schemas.microsoft.com/office/drawing/2014/main" id="{9C21784D-8E0D-1E4A-B535-8FBE284AB9F6}"/>
              </a:ext>
            </a:extLst>
          </p:cNvPr>
          <p:cNvSpPr/>
          <p:nvPr userDrawn="1"/>
        </p:nvSpPr>
        <p:spPr>
          <a:xfrm>
            <a:off x="0" y="3916900"/>
            <a:ext cx="9144000" cy="1226700"/>
          </a:xfrm>
          <a:prstGeom prst="rect">
            <a:avLst/>
          </a:prstGeom>
          <a:solidFill>
            <a:srgbClr val="215D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0AC6FAF-855B-9247-ADD9-2290BBD456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2630" y="4107249"/>
            <a:ext cx="7740649" cy="792162"/>
          </a:xfrm>
        </p:spPr>
        <p:txBody>
          <a:bodyPr numCol="2" spcCol="360000"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85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FB170A-4F6F-6A46-8261-885824586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2B3C9B-0495-3741-9D8F-A6E934B007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88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  <p15:guide id="9" pos="226" userDrawn="1">
          <p15:clr>
            <a:srgbClr val="FBAE40"/>
          </p15:clr>
        </p15:guide>
        <p15:guide id="10" pos="1429" userDrawn="1">
          <p15:clr>
            <a:srgbClr val="FBAE40"/>
          </p15:clr>
        </p15:guide>
        <p15:guide id="11" orient="horz" pos="781" userDrawn="1">
          <p15:clr>
            <a:srgbClr val="FBAE40"/>
          </p15:clr>
        </p15:guide>
        <p15:guide id="12" orient="horz" pos="2663" userDrawn="1">
          <p15:clr>
            <a:srgbClr val="FBAE40"/>
          </p15:clr>
        </p15:guide>
        <p15:guide id="13" orient="horz" pos="3162" userDrawn="1">
          <p15:clr>
            <a:srgbClr val="FBAE40"/>
          </p15:clr>
        </p15:guide>
        <p15:guide id="14" pos="5171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72C7041-CD92-034A-9B2E-4A414AB64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8774" y="489560"/>
            <a:ext cx="1736413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here</a:t>
            </a:r>
            <a:endParaRPr/>
          </a:p>
        </p:txBody>
      </p:sp>
      <p:sp>
        <p:nvSpPr>
          <p:cNvPr id="11" name="Google Shape;177;p35">
            <a:extLst>
              <a:ext uri="{FF2B5EF4-FFF2-40B4-BE49-F238E27FC236}">
                <a16:creationId xmlns:a16="http://schemas.microsoft.com/office/drawing/2014/main" id="{9C21784D-8E0D-1E4A-B535-8FBE284AB9F6}"/>
              </a:ext>
            </a:extLst>
          </p:cNvPr>
          <p:cNvSpPr/>
          <p:nvPr userDrawn="1"/>
        </p:nvSpPr>
        <p:spPr>
          <a:xfrm>
            <a:off x="0" y="3916900"/>
            <a:ext cx="9144000" cy="1226700"/>
          </a:xfrm>
          <a:prstGeom prst="rect">
            <a:avLst/>
          </a:prstGeom>
          <a:solidFill>
            <a:srgbClr val="112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B21EAF2-4437-B54F-AA2C-3B412B775A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2630" y="4107249"/>
            <a:ext cx="7740649" cy="792162"/>
          </a:xfrm>
        </p:spPr>
        <p:txBody>
          <a:bodyPr numCol="2" spcCol="360000"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85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DFAEBA-4786-5043-AAC0-EBF760D4C3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A86B6D-6346-8F40-B89A-77AF4C57E2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1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  <p15:guide id="9" pos="226" userDrawn="1">
          <p15:clr>
            <a:srgbClr val="FBAE40"/>
          </p15:clr>
        </p15:guide>
        <p15:guide id="10" pos="1429" userDrawn="1">
          <p15:clr>
            <a:srgbClr val="FBAE40"/>
          </p15:clr>
        </p15:guide>
        <p15:guide id="11" orient="horz" pos="781" userDrawn="1">
          <p15:clr>
            <a:srgbClr val="FBAE40"/>
          </p15:clr>
        </p15:guide>
        <p15:guide id="12" orient="horz" pos="2663" userDrawn="1">
          <p15:clr>
            <a:srgbClr val="FBAE40"/>
          </p15:clr>
        </p15:guide>
        <p15:guide id="13" orient="horz" pos="3162" userDrawn="1">
          <p15:clr>
            <a:srgbClr val="FBAE40"/>
          </p15:clr>
        </p15:guide>
        <p15:guide id="14" pos="5171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ter, white&#10;&#10;Description automatically generated">
            <a:extLst>
              <a:ext uri="{FF2B5EF4-FFF2-40B4-BE49-F238E27FC236}">
                <a16:creationId xmlns:a16="http://schemas.microsoft.com/office/drawing/2014/main" id="{6CE1E7B8-9577-424D-88A4-3BED1DD6C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8774" y="489560"/>
            <a:ext cx="1736413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here</a:t>
            </a:r>
            <a:endParaRPr/>
          </a:p>
        </p:txBody>
      </p:sp>
      <p:sp>
        <p:nvSpPr>
          <p:cNvPr id="11" name="Google Shape;177;p35">
            <a:extLst>
              <a:ext uri="{FF2B5EF4-FFF2-40B4-BE49-F238E27FC236}">
                <a16:creationId xmlns:a16="http://schemas.microsoft.com/office/drawing/2014/main" id="{9C21784D-8E0D-1E4A-B535-8FBE284AB9F6}"/>
              </a:ext>
            </a:extLst>
          </p:cNvPr>
          <p:cNvSpPr/>
          <p:nvPr userDrawn="1"/>
        </p:nvSpPr>
        <p:spPr>
          <a:xfrm>
            <a:off x="0" y="3916900"/>
            <a:ext cx="9144000" cy="1226700"/>
          </a:xfrm>
          <a:prstGeom prst="rect">
            <a:avLst/>
          </a:prstGeom>
          <a:solidFill>
            <a:srgbClr val="112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C0650D5-78F0-1941-848A-FF46B10892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2630" y="4107249"/>
            <a:ext cx="7740649" cy="792162"/>
          </a:xfrm>
        </p:spPr>
        <p:txBody>
          <a:bodyPr numCol="2" spcCol="360000"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85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735038-EBC9-734A-836E-8DBBD7A828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D60D7A-6630-924C-BC4C-CFFE7ADE14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08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  <p15:guide id="9" pos="226" userDrawn="1">
          <p15:clr>
            <a:srgbClr val="FBAE40"/>
          </p15:clr>
        </p15:guide>
        <p15:guide id="10" pos="1429" userDrawn="1">
          <p15:clr>
            <a:srgbClr val="FBAE40"/>
          </p15:clr>
        </p15:guide>
        <p15:guide id="11" orient="horz" pos="781" userDrawn="1">
          <p15:clr>
            <a:srgbClr val="FBAE40"/>
          </p15:clr>
        </p15:guide>
        <p15:guide id="12" orient="horz" pos="2663" userDrawn="1">
          <p15:clr>
            <a:srgbClr val="FBAE40"/>
          </p15:clr>
        </p15:guide>
        <p15:guide id="13" orient="horz" pos="3162" userDrawn="1">
          <p15:clr>
            <a:srgbClr val="FBAE40"/>
          </p15:clr>
        </p15:guide>
        <p15:guide id="14" pos="5171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;p4">
            <a:extLst>
              <a:ext uri="{FF2B5EF4-FFF2-40B4-BE49-F238E27FC236}">
                <a16:creationId xmlns:a16="http://schemas.microsoft.com/office/drawing/2014/main" id="{6880BFC2-9E91-344A-928C-D2A7E581BC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8774" y="489560"/>
            <a:ext cx="1736413" cy="41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1" i="0">
                <a:solidFill>
                  <a:srgbClr val="112F87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here</a:t>
            </a:r>
            <a:endParaRPr/>
          </a:p>
        </p:txBody>
      </p:sp>
      <p:sp>
        <p:nvSpPr>
          <p:cNvPr id="11" name="Google Shape;177;p35">
            <a:extLst>
              <a:ext uri="{FF2B5EF4-FFF2-40B4-BE49-F238E27FC236}">
                <a16:creationId xmlns:a16="http://schemas.microsoft.com/office/drawing/2014/main" id="{9C21784D-8E0D-1E4A-B535-8FBE284AB9F6}"/>
              </a:ext>
            </a:extLst>
          </p:cNvPr>
          <p:cNvSpPr/>
          <p:nvPr userDrawn="1"/>
        </p:nvSpPr>
        <p:spPr>
          <a:xfrm>
            <a:off x="0" y="3916900"/>
            <a:ext cx="9144000" cy="1226700"/>
          </a:xfrm>
          <a:prstGeom prst="rect">
            <a:avLst/>
          </a:prstGeom>
          <a:solidFill>
            <a:srgbClr val="112F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5147805-3BB2-FE40-86D8-216112F989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2630" y="4107249"/>
            <a:ext cx="7740649" cy="792162"/>
          </a:xfrm>
        </p:spPr>
        <p:txBody>
          <a:bodyPr numCol="2" spcCol="360000"/>
          <a:lstStyle>
            <a:lvl1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 sz="850" b="0" i="0">
                <a:solidFill>
                  <a:schemeClr val="bg1"/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 </a:t>
            </a:r>
            <a:r>
              <a:rPr lang="en-GB" spc="40" err="1"/>
              <a:t>volutpat</a:t>
            </a:r>
            <a:r>
              <a:rPr lang="en-GB" spc="40"/>
              <a:t> </a:t>
            </a:r>
            <a:r>
              <a:rPr lang="en-GB" spc="40" err="1"/>
              <a:t>malesuada</a:t>
            </a:r>
            <a:r>
              <a:rPr lang="en-GB" spc="40"/>
              <a:t>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 Nam a </a:t>
            </a:r>
            <a:r>
              <a:rPr lang="en-GB" spc="40" err="1"/>
              <a:t>mauris</a:t>
            </a:r>
            <a:r>
              <a:rPr lang="en-GB" spc="40"/>
              <a:t> </a:t>
            </a:r>
            <a:r>
              <a:rPr lang="en-GB" spc="40" err="1"/>
              <a:t>quis</a:t>
            </a:r>
            <a:r>
              <a:rPr lang="en-GB" spc="40"/>
              <a:t> </a:t>
            </a:r>
            <a:r>
              <a:rPr lang="en-GB" spc="40" err="1"/>
              <a:t>tellus</a:t>
            </a:r>
            <a:r>
              <a:rPr lang="en-GB" spc="40"/>
              <a:t> </a:t>
            </a:r>
            <a:r>
              <a:rPr lang="en-GB" spc="40" err="1"/>
              <a:t>mollis</a:t>
            </a:r>
            <a:r>
              <a:rPr lang="en-GB" spc="40"/>
              <a:t> </a:t>
            </a:r>
            <a:r>
              <a:rPr lang="en-GB" spc="40" err="1"/>
              <a:t>feugiat</a:t>
            </a:r>
            <a:r>
              <a:rPr lang="en-GB" spc="40"/>
              <a:t> ac </a:t>
            </a:r>
            <a:r>
              <a:rPr lang="en-GB" spc="40" err="1"/>
              <a:t>nec</a:t>
            </a:r>
            <a:r>
              <a:rPr lang="en-GB" spc="40"/>
              <a:t> </a:t>
            </a:r>
            <a:r>
              <a:rPr lang="en-GB" spc="40" err="1"/>
              <a:t>metus</a:t>
            </a:r>
            <a:r>
              <a:rPr lang="en-GB" spc="4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lang="en-GB" spc="4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GB" spc="40"/>
              <a:t>Lorem ipsum </a:t>
            </a:r>
            <a:r>
              <a:rPr lang="en-GB" spc="40" err="1"/>
              <a:t>dolor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consectetur</a:t>
            </a:r>
            <a:r>
              <a:rPr lang="en-GB" spc="40"/>
              <a:t> </a:t>
            </a:r>
            <a:r>
              <a:rPr lang="en-GB" spc="40" err="1"/>
              <a:t>adipiscing</a:t>
            </a:r>
            <a:r>
              <a:rPr lang="en-GB" spc="40"/>
              <a:t> </a:t>
            </a:r>
            <a:r>
              <a:rPr lang="en-GB" spc="40" err="1"/>
              <a:t>elit</a:t>
            </a:r>
            <a:r>
              <a:rPr lang="en-GB" spc="40"/>
              <a:t>. Vestibulum </a:t>
            </a:r>
            <a:r>
              <a:rPr lang="en-GB" spc="40" err="1"/>
              <a:t>odio</a:t>
            </a:r>
            <a:r>
              <a:rPr lang="en-GB" spc="40"/>
              <a:t> </a:t>
            </a:r>
            <a:r>
              <a:rPr lang="en-GB" spc="40" err="1"/>
              <a:t>arcu</a:t>
            </a:r>
            <a:r>
              <a:rPr lang="en-GB" spc="40"/>
              <a:t>, </a:t>
            </a:r>
            <a:r>
              <a:rPr lang="en-GB" spc="40" err="1"/>
              <a:t>scelerisque</a:t>
            </a:r>
            <a:r>
              <a:rPr lang="en-GB" spc="40"/>
              <a:t> ac </a:t>
            </a:r>
            <a:r>
              <a:rPr lang="en-GB" spc="40" err="1"/>
              <a:t>rhoncus</a:t>
            </a:r>
            <a:r>
              <a:rPr lang="en-GB" spc="40"/>
              <a:t> sit </a:t>
            </a:r>
            <a:r>
              <a:rPr lang="en-GB" spc="40" err="1"/>
              <a:t>amet</a:t>
            </a:r>
            <a:r>
              <a:rPr lang="en-GB" spc="40"/>
              <a:t>, </a:t>
            </a:r>
            <a:r>
              <a:rPr lang="en-GB" spc="40" err="1"/>
              <a:t>efficitur</a:t>
            </a:r>
            <a:r>
              <a:rPr lang="en-GB" spc="40"/>
              <a:t> a </a:t>
            </a:r>
            <a:r>
              <a:rPr lang="en-GB" spc="40" err="1"/>
              <a:t>nulla</a:t>
            </a:r>
            <a:r>
              <a:rPr lang="en-GB" spc="40"/>
              <a:t>. </a:t>
            </a:r>
            <a:r>
              <a:rPr lang="en-GB" spc="40" err="1"/>
              <a:t>Sed</a:t>
            </a:r>
            <a:r>
              <a:rPr lang="en-GB" spc="40"/>
              <a:t> fermentum. Duis </a:t>
            </a:r>
            <a:r>
              <a:rPr lang="en-GB" spc="40" err="1"/>
              <a:t>viverra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</a:t>
            </a:r>
            <a:r>
              <a:rPr lang="en-GB" spc="40" err="1"/>
              <a:t>nulla</a:t>
            </a:r>
            <a:r>
              <a:rPr lang="en-GB" spc="40"/>
              <a:t> </a:t>
            </a:r>
            <a:r>
              <a:rPr lang="en-GB" spc="40" err="1"/>
              <a:t>ut</a:t>
            </a:r>
            <a:r>
              <a:rPr lang="en-GB" spc="40"/>
              <a:t> fermentum.</a:t>
            </a:r>
            <a:endParaRPr lang="en-US" spc="40"/>
          </a:p>
          <a:p>
            <a:endParaRPr lang="en-US" spc="4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CBD0B9-EA6B-514F-992E-5DE5009E0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D1D234-33E7-E94E-A925-78E7D2448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4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393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  <p15:guide id="5" orient="horz" pos="1756" userDrawn="1">
          <p15:clr>
            <a:srgbClr val="FBAE40"/>
          </p15:clr>
        </p15:guide>
        <p15:guide id="6" pos="68" userDrawn="1">
          <p15:clr>
            <a:srgbClr val="FBAE40"/>
          </p15:clr>
        </p15:guide>
        <p15:guide id="7" orient="horz" pos="395" userDrawn="1">
          <p15:clr>
            <a:srgbClr val="FBAE40"/>
          </p15:clr>
        </p15:guide>
        <p15:guide id="8" pos="5511" userDrawn="1">
          <p15:clr>
            <a:srgbClr val="FBAE40"/>
          </p15:clr>
        </p15:guide>
        <p15:guide id="9" pos="226" userDrawn="1">
          <p15:clr>
            <a:srgbClr val="FBAE40"/>
          </p15:clr>
        </p15:guide>
        <p15:guide id="10" pos="1429" userDrawn="1">
          <p15:clr>
            <a:srgbClr val="FBAE40"/>
          </p15:clr>
        </p15:guide>
        <p15:guide id="11" orient="horz" pos="781" userDrawn="1">
          <p15:clr>
            <a:srgbClr val="FBAE40"/>
          </p15:clr>
        </p15:guide>
        <p15:guide id="12" orient="horz" pos="2663" userDrawn="1">
          <p15:clr>
            <a:srgbClr val="FBAE40"/>
          </p15:clr>
        </p15:guide>
        <p15:guide id="13" orient="horz" pos="3162" userDrawn="1">
          <p15:clr>
            <a:srgbClr val="FBAE40"/>
          </p15:clr>
        </p15:guide>
        <p15:guide id="14" pos="5171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7DCF-F8F8-48DA-A0C6-DA671A2F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385EB-AECA-4646-8802-A1BF259A8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5D133-26DE-43DF-9C48-D41B5C52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DA66-5DB0-4BBB-953C-A223D5D9E082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D29D-712F-4F09-A782-CC9A66DF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81AF2-5E2D-4926-956E-057EBE80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E74C-CB41-412B-8701-CA5A9B102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048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18485" y="4779402"/>
            <a:ext cx="4855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9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778486"/>
            <a:ext cx="7981124" cy="458737"/>
          </a:xfrm>
          <a:prstGeom prst="rect">
            <a:avLst/>
          </a:prstGeom>
        </p:spPr>
        <p:txBody>
          <a:bodyPr/>
          <a:lstStyle>
            <a:lvl1pPr>
              <a:defRPr sz="27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1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6408" y="1374857"/>
            <a:ext cx="7981124" cy="1683096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84323AA-9573-44A2-B321-13F3CEFFC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1814" y="274434"/>
            <a:ext cx="981707" cy="396458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009" y="4750080"/>
            <a:ext cx="42923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7150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5337-9B51-C143-91AA-8576B73FB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5841" y="1916057"/>
            <a:ext cx="4692318" cy="13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1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779" userDrawn="1">
          <p15:clr>
            <a:srgbClr val="FBAE40"/>
          </p15:clr>
        </p15:guide>
        <p15:guide id="4" pos="2177" userDrawn="1">
          <p15:clr>
            <a:srgbClr val="FBAE40"/>
          </p15:clr>
        </p15:guide>
        <p15:guide id="5" pos="1701" userDrawn="1">
          <p15:clr>
            <a:srgbClr val="FBAE40"/>
          </p15:clr>
        </p15:guide>
        <p15:guide id="6" orient="horz" pos="9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27C17-4500-0D4F-8ABB-E1C3EC7AFDF0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68AD-32EC-D946-B19F-E8DACEEF1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8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0400-DB4D-5242-9502-744FB25ADC22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F0C4A-4D07-414D-A8A0-81D2F0BC4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77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CC8C-287D-014E-BCF9-4A45397304BA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8E725-EECA-094D-B6DB-0CC828034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893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0C04-3B7A-4B45-97C9-05CDE53AE525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9C7AD-F1BE-3C4D-9793-22E17B38C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32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CB72-821E-044B-9F59-891554C8983D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B1C2-C39B-2041-A1E0-401270EF9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768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8ED0-3065-FA45-90BF-DDF854C4A801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DA5D-6886-5E42-B478-7A5AC8D11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747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CA8C-05A5-694D-8868-383B1D9B0DB0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1153-189B-0A40-8C2B-9E8611879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12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57DF-21D7-E74F-A3C3-96AB78C5FA18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93023-1649-E443-BD53-2B634097B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216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6BFD-E8A2-6A46-99F1-32C8CE339F89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A32F-D11E-2F43-85B6-E1002909D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925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9862-9F00-FE43-82A9-6E1CD42714D7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CCEB-DEC2-6B4D-9E11-C125960ED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C417C9-C369-5346-B865-96AFD366D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5841" y="1916464"/>
            <a:ext cx="4692318" cy="131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34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688" userDrawn="1">
          <p15:clr>
            <a:srgbClr val="FBAE40"/>
          </p15:clr>
        </p15:guide>
        <p15:guide id="4" pos="2177" userDrawn="1">
          <p15:clr>
            <a:srgbClr val="FBAE40"/>
          </p15:clr>
        </p15:guide>
        <p15:guide id="5" pos="1701" userDrawn="1">
          <p15:clr>
            <a:srgbClr val="FBAE40"/>
          </p15:clr>
        </p15:guide>
        <p15:guide id="6" orient="horz" pos="9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84C3B-88F0-A84C-8355-7295F9E70858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8533F-D6A2-7C4C-B967-C8CA2AEF2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989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81BC3-AB47-4981-9141-8D4D9980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D6770B8-3501-4008-AC82-3DC9E1D2211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B08F6-B306-4E45-8640-AB40F9A0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D61AC-CBE2-4AB9-ACEF-33DF4C98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12033E8-E0DB-43B0-BF2E-CF9F0E9DECA4}" type="datetimeFigureOut">
              <a:rPr lang="en-GB" smtClean="0"/>
              <a:t>14/05/2020</a:t>
            </a:fld>
            <a:endParaRPr lang="en-GB"/>
          </a:p>
        </p:txBody>
      </p:sp>
      <p:pic>
        <p:nvPicPr>
          <p:cNvPr id="9" name="Picture 8" descr="CURVE 16-9 RGB.jpg">
            <a:extLst>
              <a:ext uri="{FF2B5EF4-FFF2-40B4-BE49-F238E27FC236}">
                <a16:creationId xmlns:a16="http://schemas.microsoft.com/office/drawing/2014/main" id="{879404B9-9195-42DE-9963-2D43470122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DA7178-DEFB-4574-B13C-225BE82256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" y="120894"/>
            <a:ext cx="2430018" cy="148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F6F283-BFD4-4FDA-83F4-B18867C9D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8CCE9-A09C-4020-9673-1106A0899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25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5532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2503-1594-4589-8545-01865E07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B58FB-F7EE-49D0-B9C9-AD22B4D3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solidFill>
                  <a:srgbClr val="0070C0"/>
                </a:solidFill>
              </a:defRPr>
            </a:lvl1pPr>
            <a:lvl2pPr marL="771525" indent="-428625">
              <a:buFont typeface="Calibri" panose="020F0502020204030204" pitchFamily="34" charset="0"/>
              <a:buChar char="-"/>
              <a:defRPr sz="2700">
                <a:solidFill>
                  <a:srgbClr val="0070C0"/>
                </a:solidFill>
              </a:defRPr>
            </a:lvl2pPr>
            <a:lvl3pPr marL="942975" indent="-257175">
              <a:buFont typeface="Calibri" panose="020F0502020204030204" pitchFamily="34" charset="0"/>
              <a:buChar char="-"/>
              <a:defRPr sz="2100">
                <a:solidFill>
                  <a:srgbClr val="0070C0"/>
                </a:solidFill>
              </a:defRPr>
            </a:lvl3pPr>
            <a:lvl4pPr marL="1200030" indent="-171434">
              <a:buFont typeface="Calibri" panose="020F0502020204030204" pitchFamily="34" charset="0"/>
              <a:buChar char="-"/>
              <a:defRPr>
                <a:solidFill>
                  <a:srgbClr val="0070C0"/>
                </a:solidFill>
              </a:defRPr>
            </a:lvl4pPr>
            <a:lvl5pPr marL="1542896" indent="-171434">
              <a:buFont typeface="Calibri" panose="020F0502020204030204" pitchFamily="34" charset="0"/>
              <a:buChar char="-"/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7B3-0EB7-491C-87A5-D1F303C8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12033E8-E0DB-43B0-BF2E-CF9F0E9DECA4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C198B-4210-4BE9-86E9-FDC6EAFE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8184C-B76E-4232-9E8C-60D30E14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D6770B8-3501-4008-AC82-3DC9E1D2211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B75D46-40D6-4F95-84FF-AC494B269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9079" y="3024398"/>
            <a:ext cx="2795332" cy="1514789"/>
          </a:xfrm>
          <a:prstGeom prst="rect">
            <a:avLst/>
          </a:prstGeom>
        </p:spPr>
      </p:pic>
      <p:pic>
        <p:nvPicPr>
          <p:cNvPr id="8" name="Picture 7" descr="footer standard.jpg">
            <a:extLst>
              <a:ext uri="{FF2B5EF4-FFF2-40B4-BE49-F238E27FC236}">
                <a16:creationId xmlns:a16="http://schemas.microsoft.com/office/drawing/2014/main" id="{8100FACF-4E99-4685-85C7-AFEC8DD6F7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576"/>
            <a:ext cx="9144000" cy="5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84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2784-DA80-4F78-BF6D-8DF18E2F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52F27-4F0F-4A8D-90F1-907C4587B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F4616-9498-4F0B-8DB0-854618BEA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9C67B7-1F2E-44A5-B085-D56A3358F3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9079" y="3024398"/>
            <a:ext cx="2795332" cy="1514789"/>
          </a:xfrm>
          <a:prstGeom prst="rect">
            <a:avLst/>
          </a:prstGeom>
        </p:spPr>
      </p:pic>
      <p:pic>
        <p:nvPicPr>
          <p:cNvPr id="9" name="Picture 8" descr="footer standard.jpg">
            <a:extLst>
              <a:ext uri="{FF2B5EF4-FFF2-40B4-BE49-F238E27FC236}">
                <a16:creationId xmlns:a16="http://schemas.microsoft.com/office/drawing/2014/main" id="{F8AD30AA-36BC-41F8-ACE4-E234FBAA0B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576"/>
            <a:ext cx="9144000" cy="5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148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F798A-87E0-41F0-9D43-8573190C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09047-F092-4F36-8E4B-5233CB584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425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44132-2E6D-45FA-A517-224F78A14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43B4D-2589-4BA6-9ABA-8364A9643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425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D4175-3B49-4B53-B9EE-D5DE05E81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0275B5-179E-4659-8D52-AE32C44E8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9079" y="3024398"/>
            <a:ext cx="2795332" cy="1514789"/>
          </a:xfrm>
          <a:prstGeom prst="rect">
            <a:avLst/>
          </a:prstGeom>
        </p:spPr>
      </p:pic>
      <p:pic>
        <p:nvPicPr>
          <p:cNvPr id="11" name="Picture 10" descr="footer standard.jpg">
            <a:extLst>
              <a:ext uri="{FF2B5EF4-FFF2-40B4-BE49-F238E27FC236}">
                <a16:creationId xmlns:a16="http://schemas.microsoft.com/office/drawing/2014/main" id="{2084F7FD-390C-4861-9858-324D69C1EF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576"/>
            <a:ext cx="9144000" cy="5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833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7D89-571D-4E52-9E8B-EB2C5982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1280FF-5166-4C70-8F19-779CDBC18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9079" y="3024398"/>
            <a:ext cx="2795332" cy="1514789"/>
          </a:xfrm>
          <a:prstGeom prst="rect">
            <a:avLst/>
          </a:prstGeom>
        </p:spPr>
      </p:pic>
      <p:pic>
        <p:nvPicPr>
          <p:cNvPr id="7" name="Picture 6" descr="footer standard.jpg">
            <a:extLst>
              <a:ext uri="{FF2B5EF4-FFF2-40B4-BE49-F238E27FC236}">
                <a16:creationId xmlns:a16="http://schemas.microsoft.com/office/drawing/2014/main" id="{49F473AB-F36B-4853-9E3F-74F5941C65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576"/>
            <a:ext cx="9144000" cy="5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762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7D89-571D-4E52-9E8B-EB2C5982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9768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D62F39-F662-4DF2-BDDA-D3439B80C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9079" y="3024398"/>
            <a:ext cx="2795332" cy="1514789"/>
          </a:xfrm>
          <a:prstGeom prst="rect">
            <a:avLst/>
          </a:prstGeom>
        </p:spPr>
      </p:pic>
      <p:pic>
        <p:nvPicPr>
          <p:cNvPr id="6" name="Picture 5" descr="footer standard.jpg">
            <a:extLst>
              <a:ext uri="{FF2B5EF4-FFF2-40B4-BE49-F238E27FC236}">
                <a16:creationId xmlns:a16="http://schemas.microsoft.com/office/drawing/2014/main" id="{FFBB1125-D0A3-48C8-AB3F-77265DF47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576"/>
            <a:ext cx="9144000" cy="5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950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606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43F1-4E0E-4646-A913-4893D3E5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D6E84-C3EB-4A1C-916E-FC0748C4A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B16EC-0F7C-4B58-9289-BCFC6FF30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25"/>
            </a:lvl2pPr>
            <a:lvl3pPr marL="685732" indent="0">
              <a:buNone/>
              <a:defRPr sz="900"/>
            </a:lvl3pPr>
            <a:lvl4pPr marL="1028598" indent="0">
              <a:buNone/>
              <a:defRPr sz="825"/>
            </a:lvl4pPr>
            <a:lvl5pPr marL="1371464" indent="0">
              <a:buNone/>
              <a:defRPr sz="825"/>
            </a:lvl5pPr>
            <a:lvl6pPr marL="1714331" indent="0">
              <a:buNone/>
              <a:defRPr sz="825"/>
            </a:lvl6pPr>
            <a:lvl7pPr marL="2057195" indent="0">
              <a:buNone/>
              <a:defRPr sz="825"/>
            </a:lvl7pPr>
            <a:lvl8pPr marL="2400060" indent="0">
              <a:buNone/>
              <a:defRPr sz="825"/>
            </a:lvl8pPr>
            <a:lvl9pPr marL="2742926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E70D9-D33E-4B20-8252-5DFD19304B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9079" y="3024398"/>
            <a:ext cx="2795332" cy="1514789"/>
          </a:xfrm>
          <a:prstGeom prst="rect">
            <a:avLst/>
          </a:prstGeom>
        </p:spPr>
      </p:pic>
      <p:pic>
        <p:nvPicPr>
          <p:cNvPr id="9" name="Picture 8" descr="footer standard.jpg">
            <a:extLst>
              <a:ext uri="{FF2B5EF4-FFF2-40B4-BE49-F238E27FC236}">
                <a16:creationId xmlns:a16="http://schemas.microsoft.com/office/drawing/2014/main" id="{DB8AB025-2162-493F-A477-0F233D6AD4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576"/>
            <a:ext cx="9144000" cy="5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5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1407-58E1-B544-A653-8E3B3394D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5841" y="1916699"/>
            <a:ext cx="4692318" cy="12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76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779" userDrawn="1">
          <p15:clr>
            <a:srgbClr val="FBAE40"/>
          </p15:clr>
        </p15:guide>
        <p15:guide id="4" pos="2177" userDrawn="1">
          <p15:clr>
            <a:srgbClr val="FBAE40"/>
          </p15:clr>
        </p15:guide>
        <p15:guide id="5" pos="1701" userDrawn="1">
          <p15:clr>
            <a:srgbClr val="FBAE40"/>
          </p15:clr>
        </p15:guide>
        <p15:guide id="6" orient="horz" pos="9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18C19-3F8E-7A46-9FA6-A3D60FCB05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5841" y="1916312"/>
            <a:ext cx="4692318" cy="12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41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1779" userDrawn="1">
          <p15:clr>
            <a:srgbClr val="FBAE40"/>
          </p15:clr>
        </p15:guide>
        <p15:guide id="4" pos="2177" userDrawn="1">
          <p15:clr>
            <a:srgbClr val="FBAE40"/>
          </p15:clr>
        </p15:guide>
        <p15:guide id="5" pos="1701" userDrawn="1">
          <p15:clr>
            <a:srgbClr val="FBAE40"/>
          </p15:clr>
        </p15:guide>
        <p15:guide id="6" orient="horz" pos="9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383138" y="1999050"/>
            <a:ext cx="685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 i="0">
                <a:solidFill>
                  <a:srgbClr val="215DB9"/>
                </a:solidFill>
                <a:latin typeface="Frutiger LT Std 65" panose="020B0602020204020204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Title comes here</a:t>
            </a:r>
            <a:endParaRPr/>
          </a:p>
        </p:txBody>
      </p:sp>
      <p:pic>
        <p:nvPicPr>
          <p:cNvPr id="7" name="Content Placeholder 16">
            <a:extLst>
              <a:ext uri="{FF2B5EF4-FFF2-40B4-BE49-F238E27FC236}">
                <a16:creationId xmlns:a16="http://schemas.microsoft.com/office/drawing/2014/main" id="{4742F32A-4AA5-1F43-8928-CA9463015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03247"/>
            <a:ext cx="9144000" cy="309465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5A89A4E3-C695-594A-B20C-9F6775B7A68A}"/>
              </a:ext>
            </a:extLst>
          </p:cNvPr>
          <p:cNvSpPr txBox="1"/>
          <p:nvPr userDrawn="1"/>
        </p:nvSpPr>
        <p:spPr>
          <a:xfrm>
            <a:off x="2934280" y="4208321"/>
            <a:ext cx="3275443" cy="3094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utiger LT Std 55 Roman" panose="020B0602020204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9D4B7E-0D4E-7946-A563-1D850BF39B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626" y="2636548"/>
            <a:ext cx="6858000" cy="375230"/>
          </a:xfrm>
        </p:spPr>
        <p:txBody>
          <a:bodyPr/>
          <a:lstStyle>
            <a:lvl1pPr marL="0" indent="0" algn="l">
              <a:buNone/>
              <a:defRPr sz="1300" b="0" i="0">
                <a:solidFill>
                  <a:schemeClr val="tx1">
                    <a:lumMod val="85000"/>
                    <a:lumOff val="15000"/>
                  </a:schemeClr>
                </a:solidFill>
                <a:latin typeface="Frutiger LT Std 45 Light" panose="020B04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comes under the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61CCF0-C762-8A44-9C65-89ED5308BD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615" y="343061"/>
            <a:ext cx="1202669" cy="336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FFCB18-B5CC-7D4C-8E73-D939F9DA09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7844" y="345946"/>
            <a:ext cx="731107" cy="2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32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" userDrawn="1">
          <p15:clr>
            <a:srgbClr val="FBAE40"/>
          </p15:clr>
        </p15:guide>
        <p15:guide id="2" pos="5556" userDrawn="1">
          <p15:clr>
            <a:srgbClr val="FBAE40"/>
          </p15:clr>
        </p15:guide>
        <p15:guide id="3" orient="horz" pos="214" userDrawn="1">
          <p15:clr>
            <a:srgbClr val="FBAE40"/>
          </p15:clr>
        </p15:guide>
        <p15:guide id="4" pos="4127" userDrawn="1">
          <p15:clr>
            <a:srgbClr val="FBAE40"/>
          </p15:clr>
        </p15:guide>
        <p15:guide id="5" pos="5057" userDrawn="1">
          <p15:clr>
            <a:srgbClr val="FBAE40"/>
          </p15:clr>
        </p15:guide>
        <p15:guide id="6" pos="489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7" r:id="rId3"/>
    <p:sldLayoutId id="2147483718" r:id="rId4"/>
    <p:sldLayoutId id="2147483713" r:id="rId5"/>
    <p:sldLayoutId id="2147483714" r:id="rId6"/>
    <p:sldLayoutId id="2147483715" r:id="rId7"/>
    <p:sldLayoutId id="2147483716" r:id="rId8"/>
    <p:sldLayoutId id="214748371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712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19" r:id="rId48"/>
    <p:sldLayoutId id="2147483720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3615BA-4752-764C-B2B5-78C61572A16A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206A03-8730-4845-8297-4A69C02BD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0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55D9CE-8833-4D4A-B274-AF8F0362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581"/>
            <a:ext cx="7886700" cy="994172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5B8EC-548C-4A32-9522-E9E2EFBE4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91940"/>
            <a:ext cx="7886700" cy="3263504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05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lang="en-GB" sz="33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0272" indent="-270272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3000" kern="1200">
          <a:solidFill>
            <a:srgbClr val="0070C0"/>
          </a:solidFill>
          <a:latin typeface="+mn-lt"/>
          <a:ea typeface="+mn-ea"/>
          <a:cs typeface="+mn-cs"/>
        </a:defRPr>
      </a:lvl1pPr>
      <a:lvl2pPr marL="606029" indent="-263129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2700" kern="1200">
          <a:solidFill>
            <a:srgbClr val="0070C0"/>
          </a:solidFill>
          <a:latin typeface="+mn-lt"/>
          <a:ea typeface="+mn-ea"/>
          <a:cs typeface="+mn-cs"/>
        </a:defRPr>
      </a:lvl2pPr>
      <a:lvl3pPr marL="942975" indent="-257175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2100" kern="1200">
          <a:solidFill>
            <a:srgbClr val="0070C0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425" kern="1200">
          <a:solidFill>
            <a:srgbClr val="0070C0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GB" sz="1425" kern="1200">
          <a:solidFill>
            <a:srgbClr val="0070C0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o.hillier@sussexpartnership.nhs.uk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379309" y="920521"/>
            <a:ext cx="7815608" cy="233693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sz="2700" b="1" u="sng">
                <a:latin typeface="Arial"/>
                <a:cs typeface="Arial"/>
              </a:rPr>
              <a:t>Digital Responses to COVID</a:t>
            </a:r>
            <a:r>
              <a:rPr lang="en-US" sz="2700" b="1" u="sng">
                <a:latin typeface="Arial"/>
                <a:cs typeface="Arial"/>
              </a:rPr>
              <a:t>-19</a:t>
            </a:r>
            <a:endParaRPr lang="en-US" sz="2700"/>
          </a:p>
          <a:p>
            <a:pPr>
              <a:defRPr/>
            </a:pPr>
            <a:endParaRPr lang="en-US" sz="2700">
              <a:latin typeface="Arial"/>
              <a:cs typeface="Arial"/>
            </a:endParaRPr>
          </a:p>
          <a:p>
            <a:pPr>
              <a:defRPr/>
            </a:pPr>
            <a:r>
              <a:rPr lang="en-US" sz="2700">
                <a:latin typeface="Arial"/>
                <a:cs typeface="Arial"/>
              </a:rPr>
              <a:t>South East Regional Focus</a:t>
            </a:r>
            <a:endParaRPr lang="en-US" sz="2700"/>
          </a:p>
          <a:p>
            <a:pPr defTabSz="685800">
              <a:buClrTx/>
              <a:defRPr/>
            </a:pPr>
            <a:endParaRPr lang="en-US" sz="2700"/>
          </a:p>
          <a:p>
            <a:pPr defTabSz="685800">
              <a:buClrTx/>
              <a:defRPr/>
            </a:pPr>
            <a:endParaRPr lang="en-US" sz="2700"/>
          </a:p>
          <a:p>
            <a:pPr>
              <a:defRPr/>
            </a:pPr>
            <a:r>
              <a:rPr lang="en-US" sz="2400">
                <a:latin typeface="Arial"/>
                <a:cs typeface="Arial"/>
              </a:rPr>
              <a:t>Chairs: </a:t>
            </a:r>
          </a:p>
          <a:p>
            <a:pPr>
              <a:defRPr/>
            </a:pPr>
            <a:r>
              <a:rPr lang="en-US" sz="2400" b="1">
                <a:latin typeface="Arial"/>
                <a:cs typeface="Arial"/>
              </a:rPr>
              <a:t>Jon Hoeksma</a:t>
            </a:r>
            <a:r>
              <a:rPr lang="en-US" sz="2400">
                <a:latin typeface="Arial"/>
                <a:cs typeface="Arial"/>
              </a:rPr>
              <a:t>, CEO Digital Health</a:t>
            </a:r>
          </a:p>
          <a:p>
            <a:pPr>
              <a:defRPr/>
            </a:pPr>
            <a:r>
              <a:rPr lang="en-US" sz="2400" b="1">
                <a:latin typeface="Arial"/>
                <a:cs typeface="Arial"/>
              </a:rPr>
              <a:t>Jane Barnacle</a:t>
            </a:r>
            <a:r>
              <a:rPr lang="en-US" sz="2400">
                <a:latin typeface="Arial"/>
                <a:cs typeface="Arial"/>
              </a:rPr>
              <a:t>, Regional Director for Digital Transformation, NHSE/I South East</a:t>
            </a:r>
          </a:p>
          <a:p>
            <a:pPr defTabSz="685800">
              <a:buClrTx/>
              <a:defRPr/>
            </a:pPr>
            <a:endParaRPr lang="en-US" sz="270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9309" y="4591486"/>
            <a:ext cx="1481072" cy="42039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50">
                <a:latin typeface="Arial"/>
                <a:cs typeface="Arial"/>
              </a:rPr>
              <a:t>15 May 2020</a:t>
            </a:r>
            <a:endParaRPr lang="en-US" sz="1350">
              <a:latin typeface="Arial"/>
            </a:endParaRPr>
          </a:p>
        </p:txBody>
      </p:sp>
      <p:pic>
        <p:nvPicPr>
          <p:cNvPr id="6" name="Picture 2" descr="C:\Users\TAdenle\AppData\Local\Microsoft\Windows\Temporary Internet Files\Content.Outlook\SA11Y8ZZ\stp-two-side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43" y="2824767"/>
            <a:ext cx="2187469" cy="163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5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F1C6-911C-A541-AAE1-A78C8B18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Engagement of GPs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90111-6187-EF47-8B77-33D63B968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Flexible working for future generations</a:t>
            </a:r>
          </a:p>
        </p:txBody>
      </p:sp>
    </p:spTree>
    <p:extLst>
      <p:ext uri="{BB962C8B-B14F-4D97-AF65-F5344CB8AC3E}">
        <p14:creationId xmlns:p14="http://schemas.microsoft.com/office/powerpoint/2010/main" val="193938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C520-5341-F847-B304-FE53A8F4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Future-GP working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7362A-F2A4-624E-B4D9-6C0DBB18AE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00">
                <a:latin typeface="Frutiger LT Std 65" panose="020B0602020204020204"/>
              </a:rPr>
              <a:t>Unbound by location when needed to be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00">
                <a:latin typeface="Frutiger LT Std 65" panose="020B0602020204020204"/>
              </a:rPr>
              <a:t>Offering  variety and tailored to the person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00">
                <a:latin typeface="Frutiger LT Std 65" panose="020B0602020204020204"/>
              </a:rPr>
              <a:t>Supporting families and retention of staff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00">
                <a:latin typeface="Frutiger LT Std 65" panose="020B0602020204020204"/>
              </a:rPr>
              <a:t>Cementing continuity of care as the cornerstone of General Practice</a:t>
            </a:r>
          </a:p>
          <a:p>
            <a:endParaRPr lang="en-US"/>
          </a:p>
        </p:txBody>
      </p:sp>
      <p:pic>
        <p:nvPicPr>
          <p:cNvPr id="1026" name="Picture 2" descr="General Practitioner Images, Stock Photos &amp; Vectors | Shutterstock">
            <a:extLst>
              <a:ext uri="{FF2B5EF4-FFF2-40B4-BE49-F238E27FC236}">
                <a16:creationId xmlns:a16="http://schemas.microsoft.com/office/drawing/2014/main" id="{14CEDAD4-D92D-47A0-8BC9-D25D4CEC0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 bwMode="auto">
          <a:xfrm>
            <a:off x="2874143" y="1120568"/>
            <a:ext cx="2776102" cy="155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ven reasons why home working is the future">
            <a:extLst>
              <a:ext uri="{FF2B5EF4-FFF2-40B4-BE49-F238E27FC236}">
                <a16:creationId xmlns:a16="http://schemas.microsoft.com/office/drawing/2014/main" id="{8A557D80-9A40-48A6-9D00-71461ED22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45" y="2893924"/>
            <a:ext cx="3165230" cy="19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25DBD2-16A5-4E17-BAC9-8A5100F06951}"/>
              </a:ext>
            </a:extLst>
          </p:cNvPr>
          <p:cNvSpPr txBox="1"/>
          <p:nvPr/>
        </p:nvSpPr>
        <p:spPr>
          <a:xfrm>
            <a:off x="5818871" y="858958"/>
            <a:ext cx="2951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>
                <a:latin typeface="Frutiger LT Std 65" panose="020B0602020204020204"/>
              </a:rPr>
              <a:t>“I couldn’t see a future for me in General Practice. I can now.”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9F554-1DB2-4C84-A727-333D75AD7FF8}"/>
              </a:ext>
            </a:extLst>
          </p:cNvPr>
          <p:cNvSpPr txBox="1"/>
          <p:nvPr/>
        </p:nvSpPr>
        <p:spPr>
          <a:xfrm>
            <a:off x="2786621" y="3621448"/>
            <a:ext cx="2951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>
                <a:latin typeface="Frutiger LT Std 65" panose="020B0602020204020204"/>
              </a:rPr>
              <a:t>“My team feels like we are ‘proper’ family doctors again – traditional values of GP which we can deliver thanks to digital.”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87B5-4F31-4293-8E9B-70E0AA69C572}"/>
              </a:ext>
            </a:extLst>
          </p:cNvPr>
          <p:cNvSpPr txBox="1"/>
          <p:nvPr/>
        </p:nvSpPr>
        <p:spPr>
          <a:xfrm>
            <a:off x="5864330" y="1876441"/>
            <a:ext cx="2951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>
                <a:latin typeface="Frutiger LT Std 65" panose="020B0602020204020204"/>
              </a:rPr>
              <a:t>“The time and space I’ve got means we can tackle complex problems well- not just squeezing it all in.”</a:t>
            </a:r>
          </a:p>
        </p:txBody>
      </p:sp>
    </p:spTree>
    <p:extLst>
      <p:ext uri="{BB962C8B-B14F-4D97-AF65-F5344CB8AC3E}">
        <p14:creationId xmlns:p14="http://schemas.microsoft.com/office/powerpoint/2010/main" val="330954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8478373-1552-4D0D-AC7B-8FE901E7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85" y="474569"/>
            <a:ext cx="4462938" cy="411256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F6E52E-BF3F-4FE8-B61B-18F02ADCA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685" y="1593088"/>
            <a:ext cx="8567582" cy="3434080"/>
          </a:xfrm>
        </p:spPr>
        <p:txBody>
          <a:bodyPr/>
          <a:lstStyle/>
          <a:p>
            <a:pPr lvl="0"/>
            <a:r>
              <a:rPr lang="en-GB" sz="1400"/>
              <a:t>Reimagining the structure of general practice to provide stability with the core values of primary care retained</a:t>
            </a:r>
          </a:p>
          <a:p>
            <a:r>
              <a:rPr lang="en-GB"/>
              <a:t> </a:t>
            </a:r>
          </a:p>
          <a:p>
            <a:pPr algn="ctr">
              <a:lnSpc>
                <a:spcPct val="100000"/>
              </a:lnSpc>
            </a:pPr>
            <a:endParaRPr lang="en-GB" sz="1100" b="1">
              <a:latin typeface="Frutiger LT Std 65" panose="020B0602020204020204"/>
            </a:endParaRPr>
          </a:p>
          <a:p>
            <a:pPr algn="ctr">
              <a:lnSpc>
                <a:spcPct val="100000"/>
              </a:lnSpc>
            </a:pPr>
            <a:r>
              <a:rPr lang="en-GB" sz="2000" b="1">
                <a:latin typeface="Frutiger LT Std 65" panose="020B0602020204020204"/>
              </a:rPr>
              <a:t>Continuity of Care</a:t>
            </a:r>
          </a:p>
          <a:p>
            <a:pPr algn="ctr">
              <a:lnSpc>
                <a:spcPct val="100000"/>
              </a:lnSpc>
            </a:pPr>
            <a:endParaRPr lang="en-GB" sz="2000" b="1">
              <a:latin typeface="Frutiger LT Std 65" panose="020B0602020204020204"/>
            </a:endParaRPr>
          </a:p>
          <a:p>
            <a:pPr algn="ctr">
              <a:lnSpc>
                <a:spcPct val="100000"/>
              </a:lnSpc>
            </a:pPr>
            <a:r>
              <a:rPr lang="en-GB" sz="2000" b="1"/>
              <a:t>Patient Orientated</a:t>
            </a:r>
          </a:p>
          <a:p>
            <a:pPr algn="ctr">
              <a:lnSpc>
                <a:spcPct val="100000"/>
              </a:lnSpc>
            </a:pPr>
            <a:endParaRPr lang="en-GB" sz="2000" b="1"/>
          </a:p>
          <a:p>
            <a:pPr algn="ctr">
              <a:lnSpc>
                <a:spcPct val="100000"/>
              </a:lnSpc>
            </a:pPr>
            <a:r>
              <a:rPr lang="en-GB" sz="2000" b="1"/>
              <a:t>Generalist</a:t>
            </a:r>
            <a:endParaRPr lang="en-GB" sz="2000">
              <a:latin typeface="Frutiger LT Std 65" panose="020B0602020204020204"/>
            </a:endParaRPr>
          </a:p>
          <a:p>
            <a:pPr algn="ctr">
              <a:lnSpc>
                <a:spcPct val="100000"/>
              </a:lnSpc>
            </a:pPr>
            <a:endParaRPr lang="en-US" sz="2000"/>
          </a:p>
          <a:p>
            <a:pPr algn="ctr">
              <a:lnSpc>
                <a:spcPct val="100000"/>
              </a:lnSpc>
            </a:pPr>
            <a:r>
              <a:rPr lang="en-GB" sz="2000" b="1"/>
              <a:t>Adaptive and responsive</a:t>
            </a:r>
            <a:endParaRPr lang="en-GB" sz="2000">
              <a:latin typeface="Frutiger LT Std 65" panose="020B0602020204020204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7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C135-F48F-0749-BC0E-56220067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 Homes and Social Isolation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D460B-3DFC-854B-9E94-574CB459E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/>
              <a:t>Katherine Church</a:t>
            </a:r>
          </a:p>
          <a:p>
            <a:r>
              <a:rPr lang="en-GB" sz="1100"/>
              <a:t>Joint Strategic Chief Digital Officer,</a:t>
            </a:r>
          </a:p>
          <a:p>
            <a:r>
              <a:rPr lang="en-GB" sz="1100"/>
              <a:t>Surrey Heartlands Partnership</a:t>
            </a:r>
          </a:p>
          <a:p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4AA2C8-A754-4118-B5F1-3DFA2B9C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141" y="263572"/>
            <a:ext cx="1839747" cy="4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16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6EC1-06BB-524D-87CA-8BB8411D9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Themes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51264-1833-6749-BDE4-C63E1CAF7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32" y="1593088"/>
            <a:ext cx="7333397" cy="3434080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215DB9"/>
                </a:solidFill>
                <a:latin typeface="Frutiger LT Std 65" panose="020B0602020204020204"/>
              </a:rPr>
              <a:t>Working as an integrated system: </a:t>
            </a:r>
            <a:r>
              <a:rPr lang="en-GB" sz="1400">
                <a:latin typeface="Frutiger LT Std 65" panose="020B0602020204020204"/>
              </a:rPr>
              <a:t>Working across care and health boundaries to respond fast to Covid 19 and make sure no one fell through inter-organisational gaps</a:t>
            </a:r>
            <a:endParaRPr lang="en-GB" sz="1400" b="1">
              <a:solidFill>
                <a:srgbClr val="215DB9"/>
              </a:solidFill>
              <a:latin typeface="Frutiger LT Std 65" panose="020B0602020204020204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215DB9"/>
                </a:solidFill>
                <a:latin typeface="Frutiger LT Std 65" panose="020B0602020204020204"/>
              </a:rPr>
              <a:t>Accelerated digital solution design: </a:t>
            </a:r>
            <a:r>
              <a:rPr lang="en-GB" sz="1400">
                <a:latin typeface="Frutiger LT Std 65" panose="020B0602020204020204"/>
              </a:rPr>
              <a:t>rapid  user centred design and development to reach out and wrap digital health and care around some of the most vulnerable people in Surrey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215DB9"/>
                </a:solidFill>
                <a:latin typeface="Frutiger LT Std 65" panose="020B0602020204020204"/>
              </a:rPr>
              <a:t>Digitising Care Homes:</a:t>
            </a:r>
            <a:r>
              <a:rPr lang="en-GB" sz="1400">
                <a:solidFill>
                  <a:srgbClr val="215DB9"/>
                </a:solidFill>
                <a:latin typeface="Frutiger LT Std 65" panose="020B0602020204020204"/>
              </a:rPr>
              <a:t> </a:t>
            </a:r>
            <a:r>
              <a:rPr lang="en-GB" sz="1400">
                <a:latin typeface="Frutiger LT Std 65" panose="020B0602020204020204"/>
              </a:rPr>
              <a:t>wrapping care homes into the health and care ecosystem to overcome the physical boundaries of lockdown - interpersonal and clinical. </a:t>
            </a:r>
          </a:p>
          <a:p>
            <a:endParaRPr lang="en-GB" b="1"/>
          </a:p>
          <a:p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2342BA-F1CA-40E3-9362-02FA9773F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141" y="263572"/>
            <a:ext cx="1839747" cy="4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66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F1C6-911C-A541-AAE1-A78C8B18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38" y="1999050"/>
            <a:ext cx="7416156" cy="572700"/>
          </a:xfrm>
        </p:spPr>
        <p:txBody>
          <a:bodyPr/>
          <a:lstStyle/>
          <a:p>
            <a:r>
              <a:rPr lang="en-US"/>
              <a:t>Vulnerable Populations and Social Isolation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90111-6187-EF47-8B77-33D63B968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Using digital to overcome the physical barriers of lockdown and isolation </a:t>
            </a:r>
          </a:p>
        </p:txBody>
      </p:sp>
    </p:spTree>
    <p:extLst>
      <p:ext uri="{BB962C8B-B14F-4D97-AF65-F5344CB8AC3E}">
        <p14:creationId xmlns:p14="http://schemas.microsoft.com/office/powerpoint/2010/main" val="2613267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3C8628-9C17-4595-8E39-34F5205AE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9" t="9495" r="2145" b="5626"/>
          <a:stretch/>
        </p:blipFill>
        <p:spPr>
          <a:xfrm>
            <a:off x="3181190" y="1013700"/>
            <a:ext cx="4743610" cy="3478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4C520-5341-F847-B304-FE53A8F4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11" y="534263"/>
            <a:ext cx="2065761" cy="411256"/>
          </a:xfrm>
        </p:spPr>
        <p:txBody>
          <a:bodyPr/>
          <a:lstStyle/>
          <a:p>
            <a:r>
              <a:rPr lang="en-GB">
                <a:latin typeface="Frutiger LT Std 65" panose="020B0602020204020204"/>
              </a:rPr>
              <a:t>1. Digital wellbeing platform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7362A-F2A4-624E-B4D9-6C0DBB18A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067" y="1264973"/>
            <a:ext cx="2065761" cy="2976176"/>
          </a:xfrm>
        </p:spPr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400">
                <a:latin typeface="Frutiger LT Std 65" panose="020B0602020204020204"/>
              </a:rPr>
              <a:t>Inter- agency collaboration to deliver an online platform for live courses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400">
              <a:latin typeface="Frutiger LT Std 65" panose="020B0602020204020204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400">
                <a:latin typeface="Frutiger LT Std 65" panose="020B0602020204020204"/>
              </a:rPr>
              <a:t>Deployed in 4 weeks </a:t>
            </a:r>
          </a:p>
          <a:p>
            <a:endParaRPr lang="en-US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257AAB-0CAD-4FDC-80C4-58AD02C91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41" y="263572"/>
            <a:ext cx="1839747" cy="4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62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C520-5341-F847-B304-FE53A8F4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10" y="534263"/>
            <a:ext cx="1921130" cy="411256"/>
          </a:xfrm>
        </p:spPr>
        <p:txBody>
          <a:bodyPr/>
          <a:lstStyle/>
          <a:p>
            <a:r>
              <a:rPr lang="en-GB">
                <a:latin typeface="Frutiger LT Std 65" panose="020B0602020204020204"/>
              </a:rPr>
              <a:t>2. Remote monitoring  </a:t>
            </a:r>
            <a:r>
              <a:rPr lang="en-GB" err="1">
                <a:latin typeface="Frutiger LT Std 65" panose="020B0602020204020204"/>
              </a:rPr>
              <a:t>smartmeter</a:t>
            </a:r>
            <a:r>
              <a:rPr lang="en-GB">
                <a:latin typeface="Frutiger LT Std 65" panose="020B0602020204020204"/>
              </a:rPr>
              <a:t> &amp; AI  platform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7362A-F2A4-624E-B4D9-6C0DBB18A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164" y="1840994"/>
            <a:ext cx="2051413" cy="2178801"/>
          </a:xfrm>
        </p:spPr>
        <p:txBody>
          <a:bodyPr/>
          <a:lstStyle/>
          <a:p>
            <a:pPr marL="285750" lvl="1" indent="-285750" algn="l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Frutiger LT Std 65" panose="020B0602020204020204"/>
              </a:rPr>
              <a:t>Using digital to overcome physical boundaries of lockdown</a:t>
            </a:r>
          </a:p>
          <a:p>
            <a:pPr marL="0" lvl="1" algn="l">
              <a:spcBef>
                <a:spcPts val="300"/>
              </a:spcBef>
              <a:buClr>
                <a:schemeClr val="bg1"/>
              </a:buClr>
            </a:pPr>
            <a:endParaRPr lang="en-GB" sz="1400">
              <a:solidFill>
                <a:schemeClr val="bg1"/>
              </a:solidFill>
              <a:latin typeface="Frutiger LT Std 65" panose="020B0602020204020204"/>
            </a:endParaRPr>
          </a:p>
          <a:p>
            <a:pPr marL="179388" lvl="1" indent="-179388" algn="l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Frutiger LT Std 65" panose="020B0602020204020204"/>
              </a:rPr>
              <a:t>Alerts to families if their loved ones haven’t moved or used any electricity in the home </a:t>
            </a:r>
          </a:p>
          <a:p>
            <a:pPr marL="179388" lvl="1" indent="-179388" algn="l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Frutiger LT Std 65" panose="020B0602020204020204"/>
            </a:endParaRPr>
          </a:p>
          <a:p>
            <a:pPr marL="179388" lvl="1" indent="-179388" algn="l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100">
              <a:solidFill>
                <a:schemeClr val="bg1"/>
              </a:solidFill>
              <a:latin typeface="Frutiger LT Std 65" panose="020B0602020204020204"/>
            </a:endParaRPr>
          </a:p>
          <a:p>
            <a:pPr marL="179388" indent="-179388"/>
            <a:endParaRPr lang="en-US"/>
          </a:p>
        </p:txBody>
      </p:sp>
      <p:pic>
        <p:nvPicPr>
          <p:cNvPr id="5" name="Picture 4" descr="A picture containing indoor, table, sitting, black&#10;&#10;Description automatically generated">
            <a:extLst>
              <a:ext uri="{FF2B5EF4-FFF2-40B4-BE49-F238E27FC236}">
                <a16:creationId xmlns:a16="http://schemas.microsoft.com/office/drawing/2014/main" id="{C33C1963-E638-4963-9AF4-52CE6661E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109" y="1325577"/>
            <a:ext cx="5098051" cy="3396577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E55F3A-E0C6-4453-8B01-E6B63AD1D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41" y="263572"/>
            <a:ext cx="1839747" cy="4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3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C520-5341-F847-B304-FE53A8F4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10" y="534263"/>
            <a:ext cx="2043050" cy="411256"/>
          </a:xfrm>
        </p:spPr>
        <p:txBody>
          <a:bodyPr/>
          <a:lstStyle/>
          <a:p>
            <a:r>
              <a:rPr lang="en-GB">
                <a:latin typeface="Frutiger LT Std 65" panose="020B0602020204020204"/>
              </a:rPr>
              <a:t>3. Integrated AI and clinical monitoring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7362A-F2A4-624E-B4D9-6C0DBB18A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839" y="1597154"/>
            <a:ext cx="1800225" cy="2743697"/>
          </a:xfrm>
        </p:spPr>
        <p:txBody>
          <a:bodyPr/>
          <a:lstStyle/>
          <a:p>
            <a:pPr marL="179388" lvl="1" indent="-179388" algn="l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Frutiger LT Std 65" panose="020B0602020204020204"/>
              </a:rPr>
              <a:t>Covid19 adaptation of our dementia platform </a:t>
            </a:r>
          </a:p>
          <a:p>
            <a:pPr marL="0" lvl="1" algn="l">
              <a:spcBef>
                <a:spcPts val="300"/>
              </a:spcBef>
              <a:buClr>
                <a:schemeClr val="bg1"/>
              </a:buClr>
            </a:pPr>
            <a:endParaRPr lang="en-GB" sz="1400">
              <a:solidFill>
                <a:schemeClr val="bg1"/>
              </a:solidFill>
              <a:latin typeface="Frutiger LT Std 65" panose="020B0602020204020204"/>
            </a:endParaRPr>
          </a:p>
          <a:p>
            <a:pPr marL="179388" lvl="1" indent="-179388" algn="l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Frutiger LT Std 65" panose="020B0602020204020204"/>
              </a:rPr>
              <a:t>Cross system product aimed at shielded and super shielded vulnerable population </a:t>
            </a:r>
          </a:p>
          <a:p>
            <a:pPr marL="0" lvl="1" algn="l">
              <a:spcBef>
                <a:spcPts val="300"/>
              </a:spcBef>
              <a:buClr>
                <a:schemeClr val="bg1"/>
              </a:buClr>
            </a:pPr>
            <a:endParaRPr lang="en-GB" sz="1100">
              <a:solidFill>
                <a:schemeClr val="bg1"/>
              </a:solidFill>
              <a:latin typeface="Frutiger LT Std 65" panose="020B0602020204020204"/>
            </a:endParaRPr>
          </a:p>
          <a:p>
            <a:pPr marL="0" lvl="1" algn="l">
              <a:spcBef>
                <a:spcPts val="300"/>
              </a:spcBef>
              <a:buClr>
                <a:schemeClr val="bg1"/>
              </a:buClr>
            </a:pPr>
            <a:endParaRPr lang="en-GB">
              <a:solidFill>
                <a:schemeClr val="bg1"/>
              </a:solidFill>
            </a:endParaRP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5ADAC20-740D-45F7-8630-615C37D66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53" y="1977264"/>
            <a:ext cx="4904793" cy="1846961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195527F1-C7CB-47C0-890A-DE8C36AD1072}"/>
              </a:ext>
            </a:extLst>
          </p:cNvPr>
          <p:cNvSpPr/>
          <p:nvPr/>
        </p:nvSpPr>
        <p:spPr>
          <a:xfrm>
            <a:off x="2725120" y="3818127"/>
            <a:ext cx="1174496" cy="1174496"/>
          </a:xfrm>
          <a:prstGeom prst="teardrop">
            <a:avLst/>
          </a:prstGeom>
          <a:solidFill>
            <a:srgbClr val="28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>
                <a:latin typeface="Frutiger LT Std 65" panose="020B0602020204020204"/>
              </a:rPr>
              <a:t>environmental &amp; physiological devices installed in care homes and used daily alongside questionnaire app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A94BF768-1B89-412A-9E9A-6557CC281915}"/>
              </a:ext>
            </a:extLst>
          </p:cNvPr>
          <p:cNvSpPr/>
          <p:nvPr/>
        </p:nvSpPr>
        <p:spPr>
          <a:xfrm rot="16200000">
            <a:off x="5352496" y="3738879"/>
            <a:ext cx="1174496" cy="1174496"/>
          </a:xfrm>
          <a:prstGeom prst="teardrop">
            <a:avLst/>
          </a:prstGeom>
          <a:solidFill>
            <a:srgbClr val="28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800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028B8DB3-3F09-4CA3-A74B-C3D33DC1A3A1}"/>
              </a:ext>
            </a:extLst>
          </p:cNvPr>
          <p:cNvSpPr/>
          <p:nvPr/>
        </p:nvSpPr>
        <p:spPr>
          <a:xfrm rot="10800000">
            <a:off x="6837888" y="924560"/>
            <a:ext cx="1174496" cy="1174496"/>
          </a:xfrm>
          <a:prstGeom prst="teardrop">
            <a:avLst/>
          </a:prstGeom>
          <a:solidFill>
            <a:srgbClr val="28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7FA5F5-095F-4394-BEB1-6F3018F9C53D}"/>
              </a:ext>
            </a:extLst>
          </p:cNvPr>
          <p:cNvSpPr/>
          <p:nvPr/>
        </p:nvSpPr>
        <p:spPr>
          <a:xfrm>
            <a:off x="6831792" y="937767"/>
            <a:ext cx="1162304" cy="11623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700"/>
              <a:t>Monitoring team receive alerts plus daily questionnaire responses in dashboard – actioning using agreed </a:t>
            </a:r>
            <a:r>
              <a:rPr lang="en-GB" sz="700" err="1"/>
              <a:t>protools</a:t>
            </a:r>
            <a:endParaRPr lang="en-GB" sz="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0AC952-9944-4844-82F4-943632530795}"/>
              </a:ext>
            </a:extLst>
          </p:cNvPr>
          <p:cNvSpPr/>
          <p:nvPr/>
        </p:nvSpPr>
        <p:spPr>
          <a:xfrm>
            <a:off x="5342336" y="3726813"/>
            <a:ext cx="1162304" cy="11623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700"/>
              <a:t>Reassurance at a glance, family can see appropriate alerts, monitor activity &amp; review questionnaire responses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53E39C4-5A89-454C-B8CF-45979607ECB0}"/>
              </a:ext>
            </a:extLst>
          </p:cNvPr>
          <p:cNvSpPr/>
          <p:nvPr/>
        </p:nvSpPr>
        <p:spPr>
          <a:xfrm rot="5400000">
            <a:off x="3964640" y="886078"/>
            <a:ext cx="1174496" cy="1174496"/>
          </a:xfrm>
          <a:prstGeom prst="teardrop">
            <a:avLst/>
          </a:prstGeom>
          <a:solidFill>
            <a:srgbClr val="28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8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53E948-00C9-45AC-99F0-20256DA79045}"/>
              </a:ext>
            </a:extLst>
          </p:cNvPr>
          <p:cNvSpPr/>
          <p:nvPr/>
        </p:nvSpPr>
        <p:spPr>
          <a:xfrm>
            <a:off x="3978864" y="890268"/>
            <a:ext cx="1162304" cy="11623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700"/>
              <a:t>Behind the scenes data analytics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D10B67-D092-435B-ACFE-F51418918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41" y="263572"/>
            <a:ext cx="1839747" cy="41288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2514CE-D4CA-4A3C-992C-7BBDE36D0F31}"/>
              </a:ext>
            </a:extLst>
          </p:cNvPr>
          <p:cNvSpPr/>
          <p:nvPr/>
        </p:nvSpPr>
        <p:spPr>
          <a:xfrm>
            <a:off x="7001298" y="3448336"/>
            <a:ext cx="1800060" cy="356127"/>
          </a:xfrm>
          <a:prstGeom prst="roundRect">
            <a:avLst/>
          </a:prstGeom>
          <a:solidFill>
            <a:srgbClr val="5B9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/>
              <a:t>Reduce need for GP calls and 111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254F37-C899-4E41-B223-ABF167DC6D35}"/>
              </a:ext>
            </a:extLst>
          </p:cNvPr>
          <p:cNvSpPr/>
          <p:nvPr/>
        </p:nvSpPr>
        <p:spPr>
          <a:xfrm>
            <a:off x="7001298" y="4263688"/>
            <a:ext cx="1800060" cy="356127"/>
          </a:xfrm>
          <a:prstGeom prst="roundRect">
            <a:avLst/>
          </a:prstGeom>
          <a:solidFill>
            <a:srgbClr val="5B9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/>
              <a:t>Reduce ambulance </a:t>
            </a:r>
          </a:p>
          <a:p>
            <a:pPr algn="ctr"/>
            <a:r>
              <a:rPr lang="en-GB" sz="1100"/>
              <a:t>call-out and attendance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7005D43-C9D5-4909-A0A0-4DC56377AEDE}"/>
              </a:ext>
            </a:extLst>
          </p:cNvPr>
          <p:cNvSpPr/>
          <p:nvPr/>
        </p:nvSpPr>
        <p:spPr>
          <a:xfrm>
            <a:off x="7001298" y="4671365"/>
            <a:ext cx="1800060" cy="356127"/>
          </a:xfrm>
          <a:prstGeom prst="roundRect">
            <a:avLst/>
          </a:prstGeom>
          <a:solidFill>
            <a:srgbClr val="5B9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/>
              <a:t>Reduction in depression, agitation and anxiety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A87E037-4E1C-4FDF-AB07-15CBAE0B5E68}"/>
              </a:ext>
            </a:extLst>
          </p:cNvPr>
          <p:cNvSpPr/>
          <p:nvPr/>
        </p:nvSpPr>
        <p:spPr>
          <a:xfrm>
            <a:off x="7001298" y="3856012"/>
            <a:ext cx="1800060" cy="356127"/>
          </a:xfrm>
          <a:prstGeom prst="roundRect">
            <a:avLst/>
          </a:prstGeom>
          <a:solidFill>
            <a:srgbClr val="5B9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/>
              <a:t>Reduce A&amp;E and hospital admissions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69D527A-4A11-484E-8A36-E0BFCDE8F427}"/>
              </a:ext>
            </a:extLst>
          </p:cNvPr>
          <p:cNvSpPr/>
          <p:nvPr/>
        </p:nvSpPr>
        <p:spPr>
          <a:xfrm>
            <a:off x="7426140" y="3184479"/>
            <a:ext cx="945551" cy="2510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</a:rPr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64999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F1C6-911C-A541-AAE1-A78C8B18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38" y="1999050"/>
            <a:ext cx="7416156" cy="572700"/>
          </a:xfrm>
        </p:spPr>
        <p:txBody>
          <a:bodyPr/>
          <a:lstStyle/>
          <a:p>
            <a:r>
              <a:rPr lang="en-US"/>
              <a:t>Digitising Care Homes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90111-6187-EF47-8B77-33D63B968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Extending digital tools and devices to enable remote health and care </a:t>
            </a:r>
          </a:p>
        </p:txBody>
      </p:sp>
    </p:spTree>
    <p:extLst>
      <p:ext uri="{BB962C8B-B14F-4D97-AF65-F5344CB8AC3E}">
        <p14:creationId xmlns:p14="http://schemas.microsoft.com/office/powerpoint/2010/main" val="65199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8D4B7-998B-4000-AE54-7E75ADFA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82" y="264137"/>
            <a:ext cx="7981124" cy="458737"/>
          </a:xfrm>
        </p:spPr>
        <p:txBody>
          <a:bodyPr/>
          <a:lstStyle/>
          <a:p>
            <a:r>
              <a:rPr lang="en-GB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BA946-930B-4EF1-9E49-84D75E711D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8147" y="1234676"/>
            <a:ext cx="5868203" cy="3362243"/>
          </a:xfrm>
        </p:spPr>
        <p:txBody>
          <a:bodyPr anchor="ctr">
            <a:normAutofit/>
          </a:bodyPr>
          <a:lstStyle/>
          <a:p>
            <a:pPr defTabSz="371464">
              <a:lnSpc>
                <a:spcPct val="100000"/>
              </a:lnSpc>
              <a:spcBef>
                <a:spcPts val="450"/>
              </a:spcBef>
              <a:defRPr/>
            </a:pPr>
            <a:endParaRPr lang="en-GB" sz="1200"/>
          </a:p>
          <a:p>
            <a:pPr defTabSz="371464">
              <a:lnSpc>
                <a:spcPct val="100000"/>
              </a:lnSpc>
              <a:spcBef>
                <a:spcPts val="450"/>
              </a:spcBef>
              <a:defRPr/>
            </a:pPr>
            <a:endParaRPr lang="en-GB" sz="1200"/>
          </a:p>
          <a:p>
            <a:pPr defTabSz="371464">
              <a:lnSpc>
                <a:spcPct val="100000"/>
              </a:lnSpc>
              <a:spcBef>
                <a:spcPts val="450"/>
              </a:spcBef>
              <a:defRPr/>
            </a:pPr>
            <a:endParaRPr lang="en-GB" sz="1200"/>
          </a:p>
          <a:p>
            <a:pPr marL="0" indent="0">
              <a:buNone/>
            </a:pPr>
            <a:r>
              <a:rPr lang="en-GB" sz="1200"/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C34C0C-A928-44C4-905A-70EF4E86EE5A}"/>
              </a:ext>
            </a:extLst>
          </p:cNvPr>
          <p:cNvSpPr txBox="1">
            <a:spLocks/>
          </p:cNvSpPr>
          <p:nvPr/>
        </p:nvSpPr>
        <p:spPr>
          <a:xfrm>
            <a:off x="628650" y="872125"/>
            <a:ext cx="7886700" cy="2127227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/>
              <a:t>Adrian Byrne,</a:t>
            </a:r>
            <a:r>
              <a:rPr lang="en-GB" sz="1800"/>
              <a:t> CIO, University Hospital Southampton NHS Foundation Trust</a:t>
            </a:r>
          </a:p>
          <a:p>
            <a:r>
              <a:rPr lang="en-GB" sz="1800" b="1"/>
              <a:t>Jo Hillier,</a:t>
            </a:r>
            <a:r>
              <a:rPr lang="en-GB" sz="1800"/>
              <a:t> Digital Clinical Lead, Sussex Partnership NHS Foundation Trust</a:t>
            </a:r>
            <a:endParaRPr lang="en-GB" sz="1800">
              <a:cs typeface="Arial"/>
            </a:endParaRPr>
          </a:p>
          <a:p>
            <a:r>
              <a:rPr lang="en-GB" sz="1800" b="1"/>
              <a:t>Dr David Triska,</a:t>
            </a:r>
            <a:r>
              <a:rPr lang="en-GB" sz="1800"/>
              <a:t> GP in </a:t>
            </a:r>
            <a:r>
              <a:rPr lang="en-GB" sz="1800" err="1"/>
              <a:t>Witley</a:t>
            </a:r>
            <a:r>
              <a:rPr lang="en-GB" sz="1800"/>
              <a:t> Surgery, Clinical Director West of Waverley Primary Care Network, Professional Director of Primary Care at The Royal Surrey NHS Foundation Trust</a:t>
            </a:r>
            <a:endParaRPr lang="en-GB" sz="1800">
              <a:cs typeface="Arial"/>
            </a:endParaRPr>
          </a:p>
          <a:p>
            <a:r>
              <a:rPr lang="en-GB" sz="1800" b="1"/>
              <a:t>Katherine Church,</a:t>
            </a:r>
            <a:r>
              <a:rPr lang="en-GB" sz="1800"/>
              <a:t> Joint Strategic Chief Digital Officer, Surrey Heartlands Partnership</a:t>
            </a:r>
            <a:endParaRPr lang="en-GB" sz="1800">
              <a:cs typeface="Arial"/>
            </a:endParaRPr>
          </a:p>
          <a:p>
            <a:endParaRPr lang="en-GB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FED23D-2EBE-407C-91D7-B50AF4E9701E}"/>
              </a:ext>
            </a:extLst>
          </p:cNvPr>
          <p:cNvSpPr txBox="1">
            <a:spLocks/>
          </p:cNvSpPr>
          <p:nvPr/>
        </p:nvSpPr>
        <p:spPr>
          <a:xfrm>
            <a:off x="246682" y="3063577"/>
            <a:ext cx="7886700" cy="68339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Panellists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E65A2E-EC45-40EF-B3D2-A7568A245776}"/>
              </a:ext>
            </a:extLst>
          </p:cNvPr>
          <p:cNvSpPr txBox="1">
            <a:spLocks/>
          </p:cNvSpPr>
          <p:nvPr/>
        </p:nvSpPr>
        <p:spPr>
          <a:xfrm>
            <a:off x="628650" y="3747133"/>
            <a:ext cx="7886700" cy="10484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b="1"/>
              <a:t>Jane Barnacle,</a:t>
            </a:r>
            <a:r>
              <a:rPr lang="en-GB" sz="1700"/>
              <a:t> Regional Director for Digital Transformation</a:t>
            </a:r>
          </a:p>
          <a:p>
            <a:r>
              <a:rPr lang="en-GB" sz="1700" b="1"/>
              <a:t>Natasha Walton,</a:t>
            </a:r>
            <a:r>
              <a:rPr lang="en-GB" sz="1700"/>
              <a:t> Regional Head of Digital Strategy and Transformation</a:t>
            </a:r>
          </a:p>
          <a:p>
            <a:r>
              <a:rPr lang="en-GB" sz="1700" b="1"/>
              <a:t>James </a:t>
            </a:r>
            <a:r>
              <a:rPr lang="en-GB" sz="1700" b="1" err="1"/>
              <a:t>Hempsted-Kingham</a:t>
            </a:r>
            <a:r>
              <a:rPr lang="en-GB" sz="1700"/>
              <a:t>, Director – Digital First</a:t>
            </a:r>
          </a:p>
          <a:p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412523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C520-5341-F847-B304-FE53A8F4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10" y="534263"/>
            <a:ext cx="2043050" cy="411256"/>
          </a:xfrm>
        </p:spPr>
        <p:txBody>
          <a:bodyPr/>
          <a:lstStyle/>
          <a:p>
            <a:r>
              <a:rPr lang="en-GB">
                <a:latin typeface="Frutiger LT Std 65" panose="020B0602020204020204"/>
              </a:rPr>
              <a:t>4. Facebook portal for care homes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7362A-F2A4-624E-B4D9-6C0DBB18A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839" y="1597154"/>
            <a:ext cx="1951741" cy="2743697"/>
          </a:xfrm>
        </p:spPr>
        <p:txBody>
          <a:bodyPr/>
          <a:lstStyle/>
          <a:p>
            <a:pPr marL="179388" lvl="1" indent="-179388" algn="l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Frutiger LT Std 65" panose="020B0602020204020204"/>
              </a:rPr>
              <a:t>Free of charge for care homes (70 care homes)</a:t>
            </a:r>
          </a:p>
          <a:p>
            <a:pPr marL="179388" lvl="1" indent="-179388" algn="l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Frutiger LT Std 65" panose="020B0602020204020204"/>
            </a:endParaRPr>
          </a:p>
          <a:p>
            <a:pPr marL="179388" lvl="1" indent="-179388" algn="l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Frutiger LT Std 65" panose="020B0602020204020204"/>
              </a:rPr>
              <a:t>Intuitive and easy to use for residents and families </a:t>
            </a:r>
          </a:p>
          <a:p>
            <a:pPr marL="0" lvl="1" algn="l">
              <a:spcBef>
                <a:spcPts val="300"/>
              </a:spcBef>
              <a:buClr>
                <a:schemeClr val="bg1"/>
              </a:buClr>
            </a:pPr>
            <a:endParaRPr lang="en-GB" sz="1400">
              <a:solidFill>
                <a:schemeClr val="bg1"/>
              </a:solidFill>
              <a:latin typeface="Frutiger LT Std 65" panose="020B0602020204020204"/>
            </a:endParaRPr>
          </a:p>
          <a:p>
            <a:pPr marL="179388" lvl="1" indent="-179388" algn="l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Frutiger LT Std 65" panose="020B0602020204020204"/>
              </a:rPr>
              <a:t>Supports end of life conversations for patients and their loved ones</a:t>
            </a:r>
          </a:p>
          <a:p>
            <a:pPr marL="0" lvl="1" algn="l">
              <a:spcBef>
                <a:spcPts val="300"/>
              </a:spcBef>
              <a:buClr>
                <a:schemeClr val="bg1"/>
              </a:buClr>
            </a:pPr>
            <a:endParaRPr lang="en-GB" sz="1100">
              <a:solidFill>
                <a:schemeClr val="bg1"/>
              </a:solidFill>
            </a:endParaRPr>
          </a:p>
        </p:txBody>
      </p:sp>
      <p:pic>
        <p:nvPicPr>
          <p:cNvPr id="10" name="Picture 9" descr="A screen shot of a person&#10;&#10;Description automatically generated">
            <a:extLst>
              <a:ext uri="{FF2B5EF4-FFF2-40B4-BE49-F238E27FC236}">
                <a16:creationId xmlns:a16="http://schemas.microsoft.com/office/drawing/2014/main" id="{50DBCFA9-E876-4000-8330-17CD63CFD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055" y="1601772"/>
            <a:ext cx="4661408" cy="34960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3738C8-1A7B-4132-B2A9-234563B5FB3A}"/>
              </a:ext>
            </a:extLst>
          </p:cNvPr>
          <p:cNvSpPr/>
          <p:nvPr/>
        </p:nvSpPr>
        <p:spPr>
          <a:xfrm>
            <a:off x="2650993" y="676451"/>
            <a:ext cx="563239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>
                <a:solidFill>
                  <a:schemeClr val="tx1"/>
                </a:solidFill>
              </a:rPr>
              <a:t>“</a:t>
            </a:r>
            <a:r>
              <a:rPr lang="en-GB" sz="1100">
                <a:solidFill>
                  <a:schemeClr val="tx1"/>
                </a:solidFill>
              </a:rPr>
              <a:t>Our residents may not fully understand the what effect Covid-19 is having on the world but they can tell something is different and that can be unsettling. Being able to see and hear their relatives is incredibly comforting at this time</a:t>
            </a:r>
          </a:p>
          <a:p>
            <a:r>
              <a:rPr lang="en-GB" sz="1100" i="1">
                <a:solidFill>
                  <a:schemeClr val="tx1"/>
                </a:solidFill>
              </a:rPr>
              <a:t>We see huge benefits in using the Facebook’s Portal, especially with residents who have dementia.                      </a:t>
            </a:r>
          </a:p>
          <a:p>
            <a:pPr algn="r"/>
            <a:r>
              <a:rPr lang="en-GB" sz="1100" b="1" err="1"/>
              <a:t>Yasheen</a:t>
            </a:r>
            <a:r>
              <a:rPr lang="en-GB" sz="1100" b="1"/>
              <a:t> </a:t>
            </a:r>
            <a:r>
              <a:rPr lang="en-GB" sz="1100" b="1" err="1"/>
              <a:t>Rajan</a:t>
            </a:r>
            <a:r>
              <a:rPr lang="en-GB" sz="1100" b="1"/>
              <a:t>, Director, Kindred Care</a:t>
            </a:r>
            <a:endParaRPr lang="en-GB" sz="1100" b="1" i="1">
              <a:solidFill>
                <a:schemeClr val="tx1"/>
              </a:solidFill>
            </a:endParaRP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8C3C69-B3DB-4C10-8C61-D57704738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41" y="263572"/>
            <a:ext cx="1839747" cy="4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83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C520-5341-F847-B304-FE53A8F4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10" y="534263"/>
            <a:ext cx="2043050" cy="411256"/>
          </a:xfrm>
        </p:spPr>
        <p:txBody>
          <a:bodyPr/>
          <a:lstStyle/>
          <a:p>
            <a:r>
              <a:rPr lang="en-GB">
                <a:latin typeface="Frutiger LT Std 65" panose="020B0602020204020204"/>
              </a:rPr>
              <a:t>5. Bringing care homes into the NHS systems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7362A-F2A4-624E-B4D9-6C0DBB18A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1597154"/>
            <a:ext cx="2150630" cy="2743697"/>
          </a:xfrm>
        </p:spPr>
        <p:txBody>
          <a:bodyPr/>
          <a:lstStyle/>
          <a:p>
            <a:pPr marL="179388" lvl="1" indent="-179388" algn="l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Frutiger LT Std 65" panose="020B0602020204020204"/>
              </a:rPr>
              <a:t>Secure connectivity and communication for health professionals (75% signed up)</a:t>
            </a:r>
          </a:p>
          <a:p>
            <a:pPr marL="0" lvl="1" algn="l">
              <a:spcBef>
                <a:spcPts val="300"/>
              </a:spcBef>
              <a:buClr>
                <a:schemeClr val="bg1"/>
              </a:buClr>
            </a:pPr>
            <a:endParaRPr lang="en-GB" sz="1400">
              <a:solidFill>
                <a:schemeClr val="bg1"/>
              </a:solidFill>
              <a:latin typeface="Frutiger LT Std 65" panose="020B0602020204020204"/>
            </a:endParaRPr>
          </a:p>
          <a:p>
            <a:pPr marL="179388" lvl="1" indent="-179388" algn="l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Frutiger LT Std 65" panose="020B0602020204020204"/>
              </a:rPr>
              <a:t>Rapid deployment &amp; training for Teams to support virtual MDTs (all practices signed up)</a:t>
            </a:r>
          </a:p>
          <a:p>
            <a:pPr marL="179388" lvl="1" indent="-179388" algn="l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Frutiger LT Std 65" panose="020B0602020204020204"/>
            </a:endParaRPr>
          </a:p>
          <a:p>
            <a:pPr marL="179388" lvl="1" indent="-179388" algn="l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Frutiger LT Std 65" panose="020B0602020204020204"/>
              </a:rPr>
              <a:t>Platform for virtual consultations (90% GPs)</a:t>
            </a:r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4034E-A4DD-495B-BEEF-E1CF6D2C5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3" t="7347" r="44666" b="66737"/>
          <a:stretch/>
        </p:blipFill>
        <p:spPr>
          <a:xfrm>
            <a:off x="2889932" y="1051787"/>
            <a:ext cx="4892930" cy="3623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89479D-4003-413A-88D5-A570D67BC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41" y="263572"/>
            <a:ext cx="1839747" cy="4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26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C520-5341-F847-B304-FE53A8F4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10" y="534263"/>
            <a:ext cx="2043050" cy="411256"/>
          </a:xfrm>
        </p:spPr>
        <p:txBody>
          <a:bodyPr/>
          <a:lstStyle/>
          <a:p>
            <a:r>
              <a:rPr lang="en-GB">
                <a:latin typeface="Frutiger LT Std 65" panose="020B0602020204020204"/>
              </a:rPr>
              <a:t>6. Online training platform for care home staff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7362A-F2A4-624E-B4D9-6C0DBB18A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710" y="1520313"/>
            <a:ext cx="2043050" cy="2743697"/>
          </a:xfrm>
        </p:spPr>
        <p:txBody>
          <a:bodyPr/>
          <a:lstStyle/>
          <a:p>
            <a:pPr>
              <a:spcBef>
                <a:spcPts val="300"/>
              </a:spcBef>
              <a:buClr>
                <a:schemeClr val="bg1"/>
              </a:buClr>
            </a:pPr>
            <a:endParaRPr lang="en-GB" sz="1100">
              <a:latin typeface="Frutiger LT Std 65" panose="020B0602020204020204"/>
            </a:endParaRPr>
          </a:p>
          <a:p>
            <a:pPr marL="171450" indent="-17145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400">
                <a:latin typeface="Frutiger LT Std 65" panose="020B0602020204020204"/>
              </a:rPr>
              <a:t>12 different courses around difficult conversations, end of life infection control, verification of death </a:t>
            </a:r>
          </a:p>
          <a:p>
            <a:pPr marL="171450" indent="-17145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400">
              <a:latin typeface="Frutiger LT Std 65" panose="020B0602020204020204"/>
            </a:endParaRPr>
          </a:p>
          <a:p>
            <a:pPr marL="171450" indent="-17145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400">
                <a:latin typeface="Frutiger LT Std 65" panose="020B0602020204020204"/>
              </a:rPr>
              <a:t>Over  90  homes signed up  in 5 weeks – capacity for all care homes in Surrey</a:t>
            </a:r>
          </a:p>
          <a:p>
            <a:pPr marL="171450" indent="-17145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100">
              <a:latin typeface="Frutiger LT Std 65" panose="020B0602020204020204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F959F5-4DB9-48C5-937B-37B7A9328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141" y="263572"/>
            <a:ext cx="1839747" cy="412881"/>
          </a:xfrm>
          <a:prstGeom prst="rect">
            <a:avLst/>
          </a:prstGeom>
        </p:spPr>
      </p:pic>
      <p:pic>
        <p:nvPicPr>
          <p:cNvPr id="1026" name="Picture 2" descr="image002">
            <a:extLst>
              <a:ext uri="{FF2B5EF4-FFF2-40B4-BE49-F238E27FC236}">
                <a16:creationId xmlns:a16="http://schemas.microsoft.com/office/drawing/2014/main" id="{B651D1AF-68A2-48BB-B3BF-2720FA1C0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69" y="1014293"/>
            <a:ext cx="6089262" cy="361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659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6EC1-06BB-524D-87CA-8BB8411D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69" y="848419"/>
            <a:ext cx="6867168" cy="572700"/>
          </a:xfrm>
        </p:spPr>
        <p:txBody>
          <a:bodyPr/>
          <a:lstStyle/>
          <a:p>
            <a:r>
              <a:rPr lang="en-US" sz="1800"/>
              <a:t>Final Thoughts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51264-1833-6749-BDE4-C63E1CAF7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32" y="1593088"/>
            <a:ext cx="8150313" cy="3434080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rgbClr val="215DB9"/>
                </a:solidFill>
                <a:latin typeface="Frutiger LT Std 65" panose="020B0602020204020204"/>
              </a:rPr>
              <a:t>Working as an integrated system to accelerate and integrate responses</a:t>
            </a:r>
          </a:p>
          <a:p>
            <a:pPr lvl="1" algn="l"/>
            <a:endParaRPr lang="en-GB" sz="1600" b="1">
              <a:solidFill>
                <a:srgbClr val="215DB9"/>
              </a:solidFill>
              <a:latin typeface="Frutiger LT Std 65" panose="020B0602020204020204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rgbClr val="215DB9"/>
                </a:solidFill>
                <a:latin typeface="Frutiger LT Std 65" panose="020B0602020204020204"/>
              </a:rPr>
              <a:t>Accelerated digital solution design – Covid has made us work at pace and scale</a:t>
            </a:r>
          </a:p>
          <a:p>
            <a:pPr lvl="1" algn="l"/>
            <a:endParaRPr lang="en-GB" sz="1600" b="1">
              <a:solidFill>
                <a:srgbClr val="215DB9"/>
              </a:solidFill>
              <a:latin typeface="Frutiger LT Std 65" panose="020B0602020204020204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rgbClr val="215DB9"/>
                </a:solidFill>
                <a:latin typeface="Frutiger LT Std 65" panose="020B0602020204020204"/>
              </a:rPr>
              <a:t>Wrapping care homes into the health and social care system: A KEY PRIORITY</a:t>
            </a:r>
            <a:endParaRPr lang="en-GB" sz="1600">
              <a:latin typeface="Frutiger LT Std 65" panose="020B0602020204020204"/>
            </a:endParaRPr>
          </a:p>
          <a:p>
            <a:endParaRPr lang="en-GB" b="1"/>
          </a:p>
          <a:p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2342BA-F1CA-40E3-9362-02FA9773F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141" y="263572"/>
            <a:ext cx="1839747" cy="4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02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Corporate templat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90675" y="1670557"/>
            <a:ext cx="5829300" cy="896540"/>
          </a:xfrm>
        </p:spPr>
        <p:txBody>
          <a:bodyPr/>
          <a:lstStyle/>
          <a:p>
            <a:r>
              <a:rPr lang="en-US" sz="3000" b="1">
                <a:solidFill>
                  <a:schemeClr val="bg1"/>
                </a:solidFill>
                <a:latin typeface="Arial"/>
                <a:cs typeface="Arial"/>
              </a:rPr>
              <a:t>Virtual Consultations in Mental Health Services 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914525" y="3900488"/>
            <a:ext cx="5314950" cy="647700"/>
          </a:xfrm>
        </p:spPr>
        <p:txBody>
          <a:bodyPr/>
          <a:lstStyle/>
          <a:p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Sussex Partnership NHS Foundation Trust </a:t>
            </a:r>
          </a:p>
          <a:p>
            <a:r>
              <a:rPr lang="en-US" sz="2100">
                <a:solidFill>
                  <a:schemeClr val="bg1"/>
                </a:solidFill>
                <a:latin typeface="Arial"/>
                <a:cs typeface="Arial"/>
              </a:rPr>
              <a:t>Jo Hillier – Digital Clinical Lead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Corporate templa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9873" y="330670"/>
            <a:ext cx="6172200" cy="857250"/>
          </a:xfrm>
        </p:spPr>
        <p:txBody>
          <a:bodyPr/>
          <a:lstStyle/>
          <a:p>
            <a:r>
              <a:rPr lang="en-GB" sz="3000"/>
              <a:t>Context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6690" y="1420090"/>
            <a:ext cx="7301346" cy="3048001"/>
          </a:xfrm>
        </p:spPr>
        <p:txBody>
          <a:bodyPr/>
          <a:lstStyle/>
          <a:p>
            <a:r>
              <a:rPr lang="en-GB"/>
              <a:t>We provide mental health and learning difficulties services across Sussex and the South East </a:t>
            </a:r>
          </a:p>
          <a:p>
            <a:r>
              <a:rPr lang="en-GB"/>
              <a:t>Prior to Covid-19 we had a handful of teams offering virtual consultations </a:t>
            </a:r>
          </a:p>
          <a:p>
            <a:r>
              <a:rPr lang="en-GB"/>
              <a:t>No virtual group intervention offer </a:t>
            </a:r>
          </a:p>
          <a:p>
            <a:r>
              <a:rPr lang="en-GB"/>
              <a:t>Other GDE sites had similar experiences with roll out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336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Corporate templa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9873" y="151104"/>
            <a:ext cx="6172200" cy="857250"/>
          </a:xfrm>
        </p:spPr>
        <p:txBody>
          <a:bodyPr/>
          <a:lstStyle/>
          <a:p>
            <a:r>
              <a:rPr lang="en-GB" sz="3000"/>
              <a:t>What are we using now?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8927" y="1274617"/>
            <a:ext cx="7571509" cy="3128209"/>
          </a:xfrm>
        </p:spPr>
        <p:txBody>
          <a:bodyPr/>
          <a:lstStyle/>
          <a:p>
            <a:r>
              <a:rPr lang="en-GB"/>
              <a:t>Attend anywhere – for consultations with service user and/or carer </a:t>
            </a:r>
          </a:p>
          <a:p>
            <a:r>
              <a:rPr lang="en-GB"/>
              <a:t>Skype for professional meetings </a:t>
            </a:r>
          </a:p>
          <a:p>
            <a:r>
              <a:rPr lang="en-GB" err="1"/>
              <a:t>Gotomeeting</a:t>
            </a:r>
            <a:r>
              <a:rPr lang="en-GB"/>
              <a:t> for group interventions </a:t>
            </a:r>
          </a:p>
          <a:p>
            <a:r>
              <a:rPr lang="en-GB"/>
              <a:t>Have used other app’s when the above solutions don’t fit clinical practice e.g. what’s app with unaccompanied asylum seekers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0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Corporate 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5900" y="1187920"/>
            <a:ext cx="6172200" cy="3394472"/>
          </a:xfrm>
        </p:spPr>
        <p:txBody>
          <a:bodyPr/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3128" y="177307"/>
            <a:ext cx="5818908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350" kern="120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Cumulative number of consultations offered across Sussex Partnership since 16</a:t>
            </a:r>
            <a:r>
              <a:rPr lang="en-GB" sz="1350" kern="1200" baseline="3000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</a:t>
            </a:r>
            <a:r>
              <a:rPr lang="en-GB" sz="1350" kern="120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March 2020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8" y="876300"/>
            <a:ext cx="8395854" cy="370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061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Corporate templa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5900" y="1187920"/>
            <a:ext cx="6172200" cy="3394472"/>
          </a:xfrm>
        </p:spPr>
        <p:txBody>
          <a:bodyPr/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70163" y="102070"/>
            <a:ext cx="65363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350" kern="1200">
                <a:solidFill>
                  <a:prstClr val="black"/>
                </a:solidFill>
                <a:latin typeface="Calibri" charset="0"/>
                <a:ea typeface="ＭＳ Ｐゴシック" charset="0"/>
              </a:rPr>
              <a:t>Using power Bi for adoption data – we can also look at role and specialty to </a:t>
            </a: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350" kern="1200">
                <a:solidFill>
                  <a:prstClr val="black"/>
                </a:solidFill>
                <a:latin typeface="Calibri" charset="0"/>
                <a:ea typeface="ＭＳ Ｐゴシック" charset="0"/>
              </a:rPr>
              <a:t>consider adoption and spread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" y="790576"/>
            <a:ext cx="8506691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2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Corporate templa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9873" y="330670"/>
            <a:ext cx="6172200" cy="857250"/>
          </a:xfrm>
        </p:spPr>
        <p:txBody>
          <a:bodyPr/>
          <a:lstStyle/>
          <a:p>
            <a:r>
              <a:rPr lang="en-GB" sz="3000"/>
              <a:t>Virtual Consultation Vision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1273" y="1343026"/>
            <a:ext cx="7342909" cy="3394472"/>
          </a:xfrm>
        </p:spPr>
        <p:txBody>
          <a:bodyPr/>
          <a:lstStyle/>
          <a:p>
            <a:r>
              <a:rPr lang="en-GB"/>
              <a:t>Every clinician should be able to offer a virtual consultation/intervention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Every service user/carer should be able to request one 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7" name="Picture 2" descr="C:\Users\hillierj003\AppData\Local\Microsoft\Windows\INetCache\IE\9F8L760Y\goa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93" y="3097358"/>
            <a:ext cx="1866900" cy="13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6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C135-F48F-0749-BC0E-56220067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Care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D460B-3DFC-854B-9E94-574CB459E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/>
              <a:t>Dr David Triska</a:t>
            </a:r>
          </a:p>
          <a:p>
            <a:r>
              <a:rPr lang="en-GB" sz="1100"/>
              <a:t>Clinical Lead for Digital First</a:t>
            </a:r>
          </a:p>
          <a:p>
            <a:r>
              <a:rPr lang="en-GB" sz="1100"/>
              <a:t>Surrey Heartlands Partnership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36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Corporate templa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9873" y="225895"/>
            <a:ext cx="6172200" cy="857250"/>
          </a:xfrm>
        </p:spPr>
        <p:txBody>
          <a:bodyPr/>
          <a:lstStyle/>
          <a:p>
            <a:r>
              <a:rPr lang="en-GB"/>
              <a:t>Recipe for success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6073" y="999044"/>
            <a:ext cx="7294417" cy="3394472"/>
          </a:xfrm>
        </p:spPr>
        <p:txBody>
          <a:bodyPr/>
          <a:lstStyle/>
          <a:p>
            <a:r>
              <a:rPr lang="en-GB"/>
              <a:t>Clinical Leadership integrated in digital team </a:t>
            </a:r>
          </a:p>
          <a:p>
            <a:r>
              <a:rPr lang="en-GB"/>
              <a:t>Endorsement from Experts by Experience </a:t>
            </a:r>
          </a:p>
          <a:p>
            <a:r>
              <a:rPr lang="en-GB"/>
              <a:t>Expected offer from all services </a:t>
            </a:r>
          </a:p>
          <a:p>
            <a:r>
              <a:rPr lang="en-GB"/>
              <a:t>Group and one to one offer </a:t>
            </a:r>
          </a:p>
          <a:p>
            <a:r>
              <a:rPr lang="en-GB"/>
              <a:t>Support to 3</a:t>
            </a:r>
            <a:r>
              <a:rPr lang="en-GB" baseline="30000"/>
              <a:t>rd</a:t>
            </a:r>
            <a:r>
              <a:rPr lang="en-GB"/>
              <a:t> sector partners – usage across pathways </a:t>
            </a:r>
          </a:p>
          <a:p>
            <a:r>
              <a:rPr lang="en-GB"/>
              <a:t>Provision of Power BI to analyse </a:t>
            </a:r>
          </a:p>
          <a:p>
            <a:pPr marL="0" indent="0">
              <a:buNone/>
            </a:pPr>
            <a:r>
              <a:rPr lang="en-GB"/>
              <a:t>   adoption data </a:t>
            </a:r>
          </a:p>
        </p:txBody>
      </p:sp>
      <p:pic>
        <p:nvPicPr>
          <p:cNvPr id="3074" name="Picture 2" descr="C:\Users\hillierj003\AppData\Local\Microsoft\Windows\INetCache\IE\8KR48I33\8931832451_9720cff219_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3" y="3319842"/>
            <a:ext cx="1590675" cy="107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98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Corporate templa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9873" y="330670"/>
            <a:ext cx="6172200" cy="857250"/>
          </a:xfrm>
        </p:spPr>
        <p:txBody>
          <a:bodyPr/>
          <a:lstStyle/>
          <a:p>
            <a:r>
              <a:rPr lang="en-GB"/>
              <a:t>What next?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5900" y="1187920"/>
            <a:ext cx="6172200" cy="3479116"/>
          </a:xfrm>
        </p:spPr>
        <p:txBody>
          <a:bodyPr/>
          <a:lstStyle/>
          <a:p>
            <a:r>
              <a:rPr lang="en-GB"/>
              <a:t>Analyse data and develop adoption </a:t>
            </a:r>
          </a:p>
          <a:p>
            <a:r>
              <a:rPr lang="en-GB"/>
              <a:t>Analysis and collection of user experience </a:t>
            </a:r>
          </a:p>
          <a:p>
            <a:r>
              <a:rPr lang="en-GB"/>
              <a:t>Clinical protocols and guidance </a:t>
            </a:r>
          </a:p>
          <a:p>
            <a:r>
              <a:rPr lang="en-GB"/>
              <a:t>Virtual group development </a:t>
            </a:r>
          </a:p>
          <a:p>
            <a:r>
              <a:rPr lang="en-GB"/>
              <a:t>Virtual front door from trust website</a:t>
            </a:r>
          </a:p>
          <a:p>
            <a:r>
              <a:rPr lang="en-GB"/>
              <a:t>Recording consultations for training purposes</a:t>
            </a:r>
          </a:p>
        </p:txBody>
      </p:sp>
      <p:pic>
        <p:nvPicPr>
          <p:cNvPr id="4098" name="Picture 2" descr="C:\Users\hillierj003\AppData\Local\Microsoft\Windows\INetCache\IE\8WF70W9R\whats-next-1462747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0207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439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Corporate templat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1666875"/>
            <a:ext cx="5114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b="1" kern="1200">
                <a:solidFill>
                  <a:prstClr val="black"/>
                </a:solidFill>
                <a:latin typeface="Calibri" charset="0"/>
                <a:ea typeface="ＭＳ Ｐゴシック" charset="0"/>
              </a:rPr>
              <a:t>Jo Hillier </a:t>
            </a: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b="1" kern="1200">
                <a:solidFill>
                  <a:prstClr val="black"/>
                </a:solidFill>
                <a:latin typeface="Calibri" charset="0"/>
                <a:ea typeface="ＭＳ Ｐゴシック" charset="0"/>
              </a:rPr>
              <a:t>Digital Clinical Lead </a:t>
            </a:r>
            <a:r>
              <a:rPr lang="en-GB" sz="1800" b="1" kern="1200">
                <a:solidFill>
                  <a:prstClr val="black"/>
                </a:solidFill>
                <a:latin typeface="Calibri" charset="0"/>
                <a:ea typeface="ＭＳ Ｐゴシック" charset="0"/>
                <a:hlinkClick r:id="rId3"/>
              </a:rPr>
              <a:t>jo.hillier@sussexpartnership.nhs.uk</a:t>
            </a:r>
            <a:endParaRPr lang="en-GB" sz="1800" b="1" kern="1200">
              <a:solidFill>
                <a:prstClr val="black"/>
              </a:solidFill>
              <a:latin typeface="Calibri" charset="0"/>
              <a:ea typeface="ＭＳ Ｐゴシック" charset="0"/>
            </a:endParaRP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buClrTx/>
            </a:pPr>
            <a:endParaRPr lang="en-GB" sz="1800" b="1" kern="1200">
              <a:solidFill>
                <a:prstClr val="black"/>
              </a:solidFill>
              <a:latin typeface="Calibri" charset="0"/>
              <a:ea typeface="ＭＳ Ｐゴシック" charset="0"/>
            </a:endParaRP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b="1" kern="1200">
                <a:solidFill>
                  <a:prstClr val="black"/>
                </a:solidFill>
                <a:latin typeface="Calibri" charset="0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848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14E2-50F9-4C00-979B-6E120629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Secondary care. What made a difference?</a:t>
            </a:r>
            <a:endParaRPr lang="en-GB" sz="3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12713F-A291-4899-B8C6-212268CB1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Outpatient rescheduling tool</a:t>
            </a:r>
          </a:p>
          <a:p>
            <a:pPr lvl="1">
              <a:lnSpc>
                <a:spcPct val="100000"/>
              </a:lnSpc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Using low code dev with Oracle Apex</a:t>
            </a:r>
          </a:p>
          <a:p>
            <a:pPr>
              <a:lnSpc>
                <a:spcPct val="100000"/>
              </a:lnSpc>
            </a:pPr>
            <a:r>
              <a:rPr lang="en-GB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MDTs</a:t>
            </a:r>
          </a:p>
          <a:p>
            <a:pPr>
              <a:lnSpc>
                <a:spcPct val="100000"/>
              </a:lnSpc>
            </a:pPr>
            <a:r>
              <a:rPr lang="en-GB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 MS Teams with the EPR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1F161E4-CA45-4657-8A6D-E8EDC205FF18}"/>
              </a:ext>
            </a:extLst>
          </p:cNvPr>
          <p:cNvSpPr txBox="1">
            <a:spLocks/>
          </p:cNvSpPr>
          <p:nvPr/>
        </p:nvSpPr>
        <p:spPr>
          <a:xfrm>
            <a:off x="3486150" y="1543050"/>
            <a:ext cx="3028950" cy="2507456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" name="Subtitle 11">
            <a:extLst>
              <a:ext uri="{FF2B5EF4-FFF2-40B4-BE49-F238E27FC236}">
                <a16:creationId xmlns:a16="http://schemas.microsoft.com/office/drawing/2014/main" id="{F9DB3A7A-5191-4745-8AFB-5DA73AE9852A}"/>
              </a:ext>
            </a:extLst>
          </p:cNvPr>
          <p:cNvSpPr>
            <a:spLocks noGrp="1"/>
          </p:cNvSpPr>
          <p:nvPr/>
        </p:nvSpPr>
        <p:spPr>
          <a:xfrm>
            <a:off x="2273576" y="3564733"/>
            <a:ext cx="6858000" cy="1241822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>
            <a:lvl1pPr marL="0" indent="0" algn="ctr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155" indent="0" algn="ctr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914309" indent="0" algn="ctr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9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371464" indent="0" algn="ctr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1828618" indent="0" algn="ctr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  <a:lvl6pPr marL="2285774" indent="0" algn="ctr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indent="0" algn="ctr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indent="0" algn="ctr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indent="0" algn="ctr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Adrian Byrne</a:t>
            </a:r>
          </a:p>
          <a:p>
            <a:pPr marL="0" marR="0" lvl="0" indent="0" algn="r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UHS CIO and Chair of Digital Health CIO Network</a:t>
            </a:r>
          </a:p>
          <a:p>
            <a:pPr marL="0" marR="0" lvl="0" indent="0" algn="r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@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uhsft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; @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uhsdigital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@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mymedrec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; @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adebyrne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  <a:p>
            <a:pPr marL="0" marR="0" lvl="0" indent="0" algn="r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728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BD4EA9-D018-4716-817D-014BCCD34EF7}"/>
              </a:ext>
            </a:extLst>
          </p:cNvPr>
          <p:cNvSpPr/>
          <p:nvPr/>
        </p:nvSpPr>
        <p:spPr>
          <a:xfrm>
            <a:off x="5705070" y="750401"/>
            <a:ext cx="2810280" cy="36426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FC2FB-355D-4230-AC8E-E4B84190BA8D}"/>
              </a:ext>
            </a:extLst>
          </p:cNvPr>
          <p:cNvSpPr txBox="1"/>
          <p:nvPr/>
        </p:nvSpPr>
        <p:spPr>
          <a:xfrm>
            <a:off x="6549776" y="750401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After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3A667-F858-4073-904B-07E3A8F6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Outpatient triage using rapid </a:t>
            </a:r>
            <a:r>
              <a:rPr lang="en-GB" u="dotted"/>
              <a:t>low code </a:t>
            </a:r>
            <a:r>
              <a:rPr lang="en-GB"/>
              <a:t>dev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770DEF-0390-4D6E-ABB0-903BC0E818E6}"/>
              </a:ext>
            </a:extLst>
          </p:cNvPr>
          <p:cNvGrpSpPr/>
          <p:nvPr/>
        </p:nvGrpSpPr>
        <p:grpSpPr>
          <a:xfrm>
            <a:off x="3900508" y="1968115"/>
            <a:ext cx="837832" cy="1113794"/>
            <a:chOff x="7862154" y="2152357"/>
            <a:chExt cx="1267778" cy="1674055"/>
          </a:xfrm>
        </p:grpSpPr>
        <p:pic>
          <p:nvPicPr>
            <p:cNvPr id="4" name="Picture 2" descr="Application Express Training: Learn to Develop Database-Centric ...">
              <a:extLst>
                <a:ext uri="{FF2B5EF4-FFF2-40B4-BE49-F238E27FC236}">
                  <a16:creationId xmlns:a16="http://schemas.microsoft.com/office/drawing/2014/main" id="{DB391ECB-8952-4407-A10C-D4D920230C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02" b="11815"/>
            <a:stretch/>
          </p:blipFill>
          <p:spPr bwMode="auto">
            <a:xfrm>
              <a:off x="7862155" y="2657475"/>
              <a:ext cx="1267777" cy="1168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Application Express Training: Learn to Develop Database-Centric ...">
              <a:extLst>
                <a:ext uri="{FF2B5EF4-FFF2-40B4-BE49-F238E27FC236}">
                  <a16:creationId xmlns:a16="http://schemas.microsoft.com/office/drawing/2014/main" id="{FB2C1031-A4BC-418B-8172-C05A81D9DC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10" t="19316" r="6293" b="30627"/>
            <a:stretch/>
          </p:blipFill>
          <p:spPr bwMode="auto">
            <a:xfrm>
              <a:off x="7862154" y="2152357"/>
              <a:ext cx="1267777" cy="772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FA8D47-EDC8-4A1F-A6E4-D40D8D1BBD4D}"/>
              </a:ext>
            </a:extLst>
          </p:cNvPr>
          <p:cNvSpPr/>
          <p:nvPr/>
        </p:nvSpPr>
        <p:spPr>
          <a:xfrm>
            <a:off x="234176" y="750401"/>
            <a:ext cx="2810280" cy="36426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A9C3F-C007-4A39-A6AD-0AD6B1F2984B}"/>
              </a:ext>
            </a:extLst>
          </p:cNvPr>
          <p:cNvSpPr txBox="1"/>
          <p:nvPr/>
        </p:nvSpPr>
        <p:spPr>
          <a:xfrm>
            <a:off x="1078882" y="750401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Before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4C98C-8601-44A6-96FF-CCF26F1CB990}"/>
              </a:ext>
            </a:extLst>
          </p:cNvPr>
          <p:cNvSpPr txBox="1"/>
          <p:nvPr/>
        </p:nvSpPr>
        <p:spPr>
          <a:xfrm>
            <a:off x="836853" y="1286937"/>
            <a:ext cx="1604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Patient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859DA-64B6-428E-8A39-4E6203FAEADB}"/>
              </a:ext>
            </a:extLst>
          </p:cNvPr>
          <p:cNvSpPr txBox="1"/>
          <p:nvPr/>
        </p:nvSpPr>
        <p:spPr>
          <a:xfrm>
            <a:off x="986894" y="2352459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Cancel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414165-392C-475D-89DD-DB7406D28D6C}"/>
              </a:ext>
            </a:extLst>
          </p:cNvPr>
          <p:cNvSpPr txBox="1"/>
          <p:nvPr/>
        </p:nvSpPr>
        <p:spPr>
          <a:xfrm>
            <a:off x="935598" y="3372780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Rebook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A727BA-B423-4236-A05B-CB1D1AED9A10}"/>
              </a:ext>
            </a:extLst>
          </p:cNvPr>
          <p:cNvSpPr txBox="1"/>
          <p:nvPr/>
        </p:nvSpPr>
        <p:spPr>
          <a:xfrm>
            <a:off x="133236" y="2862619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Backlog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6F52056-613C-4BD8-9F1F-05EEC9406C91}"/>
              </a:ext>
            </a:extLst>
          </p:cNvPr>
          <p:cNvSpPr/>
          <p:nvPr/>
        </p:nvSpPr>
        <p:spPr>
          <a:xfrm>
            <a:off x="1509145" y="1676060"/>
            <a:ext cx="100361" cy="688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A468855-1CC7-49B1-BC9E-7E580E5D90C5}"/>
              </a:ext>
            </a:extLst>
          </p:cNvPr>
          <p:cNvSpPr/>
          <p:nvPr/>
        </p:nvSpPr>
        <p:spPr>
          <a:xfrm>
            <a:off x="1509145" y="2760640"/>
            <a:ext cx="100361" cy="688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7C0492-EA2B-4BA4-B522-595C9B9F26B9}"/>
              </a:ext>
            </a:extLst>
          </p:cNvPr>
          <p:cNvSpPr txBox="1"/>
          <p:nvPr/>
        </p:nvSpPr>
        <p:spPr>
          <a:xfrm>
            <a:off x="1821873" y="2862619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D17888-0C4A-41AB-9C87-58306EF0B3CA}"/>
              </a:ext>
            </a:extLst>
          </p:cNvPr>
          <p:cNvSpPr txBox="1"/>
          <p:nvPr/>
        </p:nvSpPr>
        <p:spPr>
          <a:xfrm>
            <a:off x="3758614" y="3162825"/>
            <a:ext cx="1143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Extend</a:t>
            </a:r>
            <a:b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b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EPR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EE79C6-2DA2-49F4-B84E-C4DF1D325DB1}"/>
              </a:ext>
            </a:extLst>
          </p:cNvPr>
          <p:cNvSpPr txBox="1"/>
          <p:nvPr/>
        </p:nvSpPr>
        <p:spPr>
          <a:xfrm>
            <a:off x="6307747" y="1282143"/>
            <a:ext cx="1604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Patient list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051F420C-57DC-49E7-A5C7-D80A3C214BDC}"/>
              </a:ext>
            </a:extLst>
          </p:cNvPr>
          <p:cNvSpPr/>
          <p:nvPr/>
        </p:nvSpPr>
        <p:spPr>
          <a:xfrm>
            <a:off x="7016905" y="1671023"/>
            <a:ext cx="93305" cy="438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737379-70C1-4FAF-90F9-9CAAAA44CC20}"/>
              </a:ext>
            </a:extLst>
          </p:cNvPr>
          <p:cNvSpPr txBox="1"/>
          <p:nvPr/>
        </p:nvSpPr>
        <p:spPr>
          <a:xfrm>
            <a:off x="6534406" y="2056054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Triage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F9DF36FD-C46D-4704-B23F-32303CBD869F}"/>
              </a:ext>
            </a:extLst>
          </p:cNvPr>
          <p:cNvSpPr/>
          <p:nvPr/>
        </p:nvSpPr>
        <p:spPr>
          <a:xfrm rot="2763363">
            <a:off x="6381082" y="2450412"/>
            <a:ext cx="93305" cy="438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2B4F509-E813-4560-B9A6-F26B0A2F33BD}"/>
              </a:ext>
            </a:extLst>
          </p:cNvPr>
          <p:cNvSpPr/>
          <p:nvPr/>
        </p:nvSpPr>
        <p:spPr>
          <a:xfrm rot="1814083">
            <a:off x="6715447" y="2490272"/>
            <a:ext cx="93305" cy="438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556E7BFE-384F-49FE-8499-404FC0591B7C}"/>
              </a:ext>
            </a:extLst>
          </p:cNvPr>
          <p:cNvSpPr/>
          <p:nvPr/>
        </p:nvSpPr>
        <p:spPr>
          <a:xfrm>
            <a:off x="7013776" y="2541349"/>
            <a:ext cx="93305" cy="438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CBA8A44-36A5-4A4F-95C1-46DFA06C978C}"/>
              </a:ext>
            </a:extLst>
          </p:cNvPr>
          <p:cNvSpPr/>
          <p:nvPr/>
        </p:nvSpPr>
        <p:spPr>
          <a:xfrm rot="19785917" flipH="1">
            <a:off x="7333554" y="2488297"/>
            <a:ext cx="93305" cy="438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CC749EAC-72CC-4E05-BA1B-73C32712CA24}"/>
              </a:ext>
            </a:extLst>
          </p:cNvPr>
          <p:cNvSpPr/>
          <p:nvPr/>
        </p:nvSpPr>
        <p:spPr>
          <a:xfrm rot="18836637" flipH="1">
            <a:off x="7674552" y="2457560"/>
            <a:ext cx="93305" cy="438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3086" name="Picture 14" descr="Phone clip art image free clipart image ">
            <a:extLst>
              <a:ext uri="{FF2B5EF4-FFF2-40B4-BE49-F238E27FC236}">
                <a16:creationId xmlns:a16="http://schemas.microsoft.com/office/drawing/2014/main" id="{9661D22D-87F9-4903-904A-618B6ADC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03" y="2784062"/>
            <a:ext cx="321618" cy="3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Video Game Stock Illustrations – 51,934 Video Game Stock ...">
            <a:extLst>
              <a:ext uri="{FF2B5EF4-FFF2-40B4-BE49-F238E27FC236}">
                <a16:creationId xmlns:a16="http://schemas.microsoft.com/office/drawing/2014/main" id="{5A28D049-1B99-4570-BA3B-1B65BB7B2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9" t="16160" r="18257" b="29771"/>
          <a:stretch/>
        </p:blipFill>
        <p:spPr bwMode="auto">
          <a:xfrm>
            <a:off x="6343920" y="2953185"/>
            <a:ext cx="434939" cy="3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Smiley face black and white black and white smiley face clip art ...">
            <a:extLst>
              <a:ext uri="{FF2B5EF4-FFF2-40B4-BE49-F238E27FC236}">
                <a16:creationId xmlns:a16="http://schemas.microsoft.com/office/drawing/2014/main" id="{F9EAA7EF-9D63-4AB3-B92B-2105CC2E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60" y="2994765"/>
            <a:ext cx="434939" cy="43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CD3CDC-CCB6-4CF3-B1A7-6A5471BBF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543" y="2929662"/>
            <a:ext cx="340141" cy="37153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81D2930-B6E2-4F6B-B95E-C1AA462817D6}"/>
              </a:ext>
            </a:extLst>
          </p:cNvPr>
          <p:cNvSpPr txBox="1"/>
          <p:nvPr/>
        </p:nvSpPr>
        <p:spPr>
          <a:xfrm>
            <a:off x="7280852" y="3247199"/>
            <a:ext cx="5741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MyMR</a:t>
            </a: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92" name="Picture 20" descr="Box, Return, Returns, Shopping Icon - Return Icon Png , Free ...">
            <a:extLst>
              <a:ext uri="{FF2B5EF4-FFF2-40B4-BE49-F238E27FC236}">
                <a16:creationId xmlns:a16="http://schemas.microsoft.com/office/drawing/2014/main" id="{DC8F157F-08F4-477C-A476-838E267B3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552" y="2795653"/>
            <a:ext cx="373503" cy="3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EAAAE2A-081A-4FC2-90BF-9C9131E3A907}"/>
              </a:ext>
            </a:extLst>
          </p:cNvPr>
          <p:cNvSpPr txBox="1"/>
          <p:nvPr/>
        </p:nvSpPr>
        <p:spPr>
          <a:xfrm>
            <a:off x="5985527" y="3504791"/>
            <a:ext cx="22076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Admin and clinical staff </a:t>
            </a:r>
            <a:br>
              <a:rPr kumimoji="0" lang="en-GB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 from anywhere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“there is no going back”</a:t>
            </a:r>
          </a:p>
        </p:txBody>
      </p:sp>
    </p:spTree>
    <p:extLst>
      <p:ext uri="{BB962C8B-B14F-4D97-AF65-F5344CB8AC3E}">
        <p14:creationId xmlns:p14="http://schemas.microsoft.com/office/powerpoint/2010/main" val="3686325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edxnote | Our Companies | NDRC">
            <a:extLst>
              <a:ext uri="{FF2B5EF4-FFF2-40B4-BE49-F238E27FC236}">
                <a16:creationId xmlns:a16="http://schemas.microsoft.com/office/drawing/2014/main" id="{A1CB811D-0F76-4A5C-B584-8BEA74EE5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61" y="3163072"/>
            <a:ext cx="860814" cy="5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0253E19-4A1F-4DF2-9D8C-5DE369633F34}"/>
              </a:ext>
            </a:extLst>
          </p:cNvPr>
          <p:cNvSpPr/>
          <p:nvPr/>
        </p:nvSpPr>
        <p:spPr>
          <a:xfrm>
            <a:off x="234176" y="750401"/>
            <a:ext cx="2810280" cy="36426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A3A5B-57CD-425F-A9DB-BB1B8F16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8504"/>
            <a:ext cx="7886700" cy="994172"/>
          </a:xfrm>
        </p:spPr>
        <p:txBody>
          <a:bodyPr/>
          <a:lstStyle/>
          <a:p>
            <a:r>
              <a:rPr lang="en-GB"/>
              <a:t>Microsoft Teams, from 100 to 5,000 users</a:t>
            </a:r>
          </a:p>
        </p:txBody>
      </p:sp>
      <p:pic>
        <p:nvPicPr>
          <p:cNvPr id="2050" name="Picture 2" descr="Microsoft Teams - Wikipedia">
            <a:extLst>
              <a:ext uri="{FF2B5EF4-FFF2-40B4-BE49-F238E27FC236}">
                <a16:creationId xmlns:a16="http://schemas.microsoft.com/office/drawing/2014/main" id="{8EE4A3C4-8C44-402C-840F-ECCFDC1B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39" y="1930792"/>
            <a:ext cx="1040859" cy="9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D7F007-34E3-40D0-8521-EE70F75108C1}"/>
              </a:ext>
            </a:extLst>
          </p:cNvPr>
          <p:cNvCxnSpPr>
            <a:cxnSpLocks/>
          </p:cNvCxnSpPr>
          <p:nvPr/>
        </p:nvCxnSpPr>
        <p:spPr>
          <a:xfrm flipH="1">
            <a:off x="2368591" y="2692436"/>
            <a:ext cx="982248" cy="7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141B31-F701-4582-928B-45EC3AC0BC91}"/>
              </a:ext>
            </a:extLst>
          </p:cNvPr>
          <p:cNvCxnSpPr>
            <a:cxnSpLocks/>
          </p:cNvCxnSpPr>
          <p:nvPr/>
        </p:nvCxnSpPr>
        <p:spPr>
          <a:xfrm>
            <a:off x="2368591" y="2480541"/>
            <a:ext cx="98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D5661E-446F-49FD-BE18-E536C99780BE}"/>
              </a:ext>
            </a:extLst>
          </p:cNvPr>
          <p:cNvCxnSpPr>
            <a:cxnSpLocks/>
          </p:cNvCxnSpPr>
          <p:nvPr/>
        </p:nvCxnSpPr>
        <p:spPr>
          <a:xfrm>
            <a:off x="2252855" y="1719356"/>
            <a:ext cx="1097984" cy="436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70E5F93-5196-4E8A-BB39-05EA88364B9A}"/>
              </a:ext>
            </a:extLst>
          </p:cNvPr>
          <p:cNvSpPr txBox="1"/>
          <p:nvPr/>
        </p:nvSpPr>
        <p:spPr>
          <a:xfrm>
            <a:off x="785867" y="750400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Messaging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9C77AFD-40B4-4470-9CEA-59FB5CFC8753}"/>
              </a:ext>
            </a:extLst>
          </p:cNvPr>
          <p:cNvSpPr/>
          <p:nvPr/>
        </p:nvSpPr>
        <p:spPr>
          <a:xfrm>
            <a:off x="6100871" y="744344"/>
            <a:ext cx="2810280" cy="36426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3F3FF7-7A75-4F59-9595-AF12C96BD299}"/>
              </a:ext>
            </a:extLst>
          </p:cNvPr>
          <p:cNvSpPr txBox="1"/>
          <p:nvPr/>
        </p:nvSpPr>
        <p:spPr>
          <a:xfrm>
            <a:off x="6757620" y="750400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Integration</a:t>
            </a:r>
          </a:p>
        </p:txBody>
      </p:sp>
      <p:pic>
        <p:nvPicPr>
          <p:cNvPr id="2052" name="Picture 4" descr="Medxnote (@medxnote) | Twitter">
            <a:extLst>
              <a:ext uri="{FF2B5EF4-FFF2-40B4-BE49-F238E27FC236}">
                <a16:creationId xmlns:a16="http://schemas.microsoft.com/office/drawing/2014/main" id="{537E804E-5940-4141-B0BD-F001E8DAE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67" y="2741261"/>
            <a:ext cx="690203" cy="6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lobal Summit - 2018 by InterSystems">
            <a:extLst>
              <a:ext uri="{FF2B5EF4-FFF2-40B4-BE49-F238E27FC236}">
                <a16:creationId xmlns:a16="http://schemas.microsoft.com/office/drawing/2014/main" id="{91F89C3B-C537-4FBB-B350-5A22CDB71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36" y="990454"/>
            <a:ext cx="690203" cy="6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terSystems | LinkedIn">
            <a:extLst>
              <a:ext uri="{FF2B5EF4-FFF2-40B4-BE49-F238E27FC236}">
                <a16:creationId xmlns:a16="http://schemas.microsoft.com/office/drawing/2014/main" id="{5E921877-D93D-416B-8232-4718E43CA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4" b="21772"/>
          <a:stretch/>
        </p:blipFill>
        <p:spPr bwMode="auto">
          <a:xfrm>
            <a:off x="4770219" y="1680657"/>
            <a:ext cx="1070636" cy="2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Up-Down 21">
            <a:extLst>
              <a:ext uri="{FF2B5EF4-FFF2-40B4-BE49-F238E27FC236}">
                <a16:creationId xmlns:a16="http://schemas.microsoft.com/office/drawing/2014/main" id="{21B861EB-36BC-47B2-AC5D-71487E6D5532}"/>
              </a:ext>
            </a:extLst>
          </p:cNvPr>
          <p:cNvSpPr/>
          <p:nvPr/>
        </p:nvSpPr>
        <p:spPr>
          <a:xfrm>
            <a:off x="5273546" y="1930793"/>
            <a:ext cx="63981" cy="8038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0" name="Arrow: Up-Down 29">
            <a:extLst>
              <a:ext uri="{FF2B5EF4-FFF2-40B4-BE49-F238E27FC236}">
                <a16:creationId xmlns:a16="http://schemas.microsoft.com/office/drawing/2014/main" id="{BE2649E6-1E1D-4AFB-8CA2-719BA68566E3}"/>
              </a:ext>
            </a:extLst>
          </p:cNvPr>
          <p:cNvSpPr/>
          <p:nvPr/>
        </p:nvSpPr>
        <p:spPr>
          <a:xfrm rot="18281449">
            <a:off x="4716886" y="2525568"/>
            <a:ext cx="58158" cy="66880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1" name="Arrow: Up-Down 30">
            <a:extLst>
              <a:ext uri="{FF2B5EF4-FFF2-40B4-BE49-F238E27FC236}">
                <a16:creationId xmlns:a16="http://schemas.microsoft.com/office/drawing/2014/main" id="{3340B3FF-2F7F-462B-82DD-6A343C64088D}"/>
              </a:ext>
            </a:extLst>
          </p:cNvPr>
          <p:cNvSpPr/>
          <p:nvPr/>
        </p:nvSpPr>
        <p:spPr>
          <a:xfrm rot="16200000">
            <a:off x="6001295" y="2814834"/>
            <a:ext cx="44552" cy="4979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B0E768-ABE5-4816-B5F1-BDC1BD56D9B9}"/>
              </a:ext>
            </a:extLst>
          </p:cNvPr>
          <p:cNvSpPr txBox="1"/>
          <p:nvPr/>
        </p:nvSpPr>
        <p:spPr>
          <a:xfrm>
            <a:off x="6261986" y="1246149"/>
            <a:ext cx="1944763" cy="1658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Chat-bot technology</a:t>
            </a:r>
          </a:p>
          <a:p>
            <a:pPr marL="257175" marR="0" lvl="0" indent="-257175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Chatbot technology</a:t>
            </a:r>
          </a:p>
          <a:p>
            <a:pPr marL="257175" marR="0" lvl="0" indent="-257175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Link to integration tools</a:t>
            </a:r>
          </a:p>
          <a:p>
            <a:pPr marL="257175" marR="0" lvl="0" indent="-257175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Bring forth clinical data</a:t>
            </a:r>
          </a:p>
          <a:p>
            <a:pPr marL="257175" marR="0" lvl="0" indent="-257175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Channel e.g. results data</a:t>
            </a: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03E4C3-35D9-45BD-BA56-9D93724D1D6F}"/>
              </a:ext>
            </a:extLst>
          </p:cNvPr>
          <p:cNvSpPr txBox="1"/>
          <p:nvPr/>
        </p:nvSpPr>
        <p:spPr>
          <a:xfrm>
            <a:off x="334109" y="1246149"/>
            <a:ext cx="2113079" cy="2243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Out of the box</a:t>
            </a:r>
          </a:p>
          <a:p>
            <a:pPr marL="257175" marR="0" lvl="0" indent="-2571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Integration with MS</a:t>
            </a:r>
            <a:b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(Active Directory;</a:t>
            </a:r>
            <a:b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MS Office)</a:t>
            </a:r>
          </a:p>
          <a:p>
            <a:pPr marL="257175" marR="0" lvl="0" indent="-2571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Collaborative sharing space</a:t>
            </a:r>
          </a:p>
          <a:p>
            <a:pPr marL="257175" marR="0" lvl="0" indent="-2571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Options for:</a:t>
            </a:r>
            <a:b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Organizing chat/teams</a:t>
            </a:r>
            <a:b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Creating chaos!</a:t>
            </a:r>
          </a:p>
          <a:p>
            <a:pPr marL="257175" marR="0" lvl="0" indent="-2571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4978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edxnote | Our Companies | NDRC">
            <a:extLst>
              <a:ext uri="{FF2B5EF4-FFF2-40B4-BE49-F238E27FC236}">
                <a16:creationId xmlns:a16="http://schemas.microsoft.com/office/drawing/2014/main" id="{A1CB811D-0F76-4A5C-B584-8BEA74EE5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61" y="3163072"/>
            <a:ext cx="860814" cy="5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0253E19-4A1F-4DF2-9D8C-5DE369633F34}"/>
              </a:ext>
            </a:extLst>
          </p:cNvPr>
          <p:cNvSpPr/>
          <p:nvPr/>
        </p:nvSpPr>
        <p:spPr>
          <a:xfrm>
            <a:off x="234176" y="750401"/>
            <a:ext cx="2810280" cy="36426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A3A5B-57CD-425F-A9DB-BB1B8F16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8504"/>
            <a:ext cx="7886700" cy="994172"/>
          </a:xfrm>
        </p:spPr>
        <p:txBody>
          <a:bodyPr/>
          <a:lstStyle/>
          <a:p>
            <a:r>
              <a:rPr lang="en-GB"/>
              <a:t>Microsoft Teams, from 100 to 5,000 users</a:t>
            </a:r>
          </a:p>
        </p:txBody>
      </p:sp>
      <p:pic>
        <p:nvPicPr>
          <p:cNvPr id="2050" name="Picture 2" descr="Microsoft Teams - Wikipedia">
            <a:extLst>
              <a:ext uri="{FF2B5EF4-FFF2-40B4-BE49-F238E27FC236}">
                <a16:creationId xmlns:a16="http://schemas.microsoft.com/office/drawing/2014/main" id="{8EE4A3C4-8C44-402C-840F-ECCFDC1B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39" y="1930792"/>
            <a:ext cx="1040859" cy="9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C78A3E-EEBB-4167-98F5-A283FE1E45A1}"/>
              </a:ext>
            </a:extLst>
          </p:cNvPr>
          <p:cNvSpPr txBox="1"/>
          <p:nvPr/>
        </p:nvSpPr>
        <p:spPr>
          <a:xfrm>
            <a:off x="234178" y="1246149"/>
            <a:ext cx="1701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35-40 meetings per week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12-25 staff in each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c. 1,600 cases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132E8-2557-424B-8590-3A5CA1A60659}"/>
              </a:ext>
            </a:extLst>
          </p:cNvPr>
          <p:cNvSpPr txBox="1"/>
          <p:nvPr/>
        </p:nvSpPr>
        <p:spPr>
          <a:xfrm>
            <a:off x="234178" y="2268647"/>
            <a:ext cx="1972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Benefits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Meetings carry on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Staff work from anywhere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DCA5A-83BB-4B51-8408-B5414EF20BDA}"/>
              </a:ext>
            </a:extLst>
          </p:cNvPr>
          <p:cNvSpPr txBox="1"/>
          <p:nvPr/>
        </p:nvSpPr>
        <p:spPr>
          <a:xfrm>
            <a:off x="234177" y="3160840"/>
            <a:ext cx="2356735" cy="819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Blockers-problems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Lots of information 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If you can’t serve the information 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you cant do it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D7F007-34E3-40D0-8521-EE70F75108C1}"/>
              </a:ext>
            </a:extLst>
          </p:cNvPr>
          <p:cNvCxnSpPr>
            <a:cxnSpLocks/>
          </p:cNvCxnSpPr>
          <p:nvPr/>
        </p:nvCxnSpPr>
        <p:spPr>
          <a:xfrm flipH="1">
            <a:off x="2368591" y="2692436"/>
            <a:ext cx="982248" cy="7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141B31-F701-4582-928B-45EC3AC0BC91}"/>
              </a:ext>
            </a:extLst>
          </p:cNvPr>
          <p:cNvCxnSpPr>
            <a:cxnSpLocks/>
          </p:cNvCxnSpPr>
          <p:nvPr/>
        </p:nvCxnSpPr>
        <p:spPr>
          <a:xfrm>
            <a:off x="2368591" y="2480541"/>
            <a:ext cx="98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D5661E-446F-49FD-BE18-E536C99780BE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935285" y="1615481"/>
            <a:ext cx="1415554" cy="539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70E5F93-5196-4E8A-BB39-05EA88364B9A}"/>
              </a:ext>
            </a:extLst>
          </p:cNvPr>
          <p:cNvSpPr txBox="1"/>
          <p:nvPr/>
        </p:nvSpPr>
        <p:spPr>
          <a:xfrm>
            <a:off x="1078882" y="750401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MDTs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9C77AFD-40B4-4470-9CEA-59FB5CFC8753}"/>
              </a:ext>
            </a:extLst>
          </p:cNvPr>
          <p:cNvSpPr/>
          <p:nvPr/>
        </p:nvSpPr>
        <p:spPr>
          <a:xfrm>
            <a:off x="6100871" y="744344"/>
            <a:ext cx="2810280" cy="36426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3F3FF7-7A75-4F59-9595-AF12C96BD299}"/>
              </a:ext>
            </a:extLst>
          </p:cNvPr>
          <p:cNvSpPr txBox="1"/>
          <p:nvPr/>
        </p:nvSpPr>
        <p:spPr>
          <a:xfrm>
            <a:off x="7035173" y="7504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Results</a:t>
            </a:r>
          </a:p>
        </p:txBody>
      </p:sp>
      <p:pic>
        <p:nvPicPr>
          <p:cNvPr id="2052" name="Picture 4" descr="Medxnote (@medxnote) | Twitter">
            <a:extLst>
              <a:ext uri="{FF2B5EF4-FFF2-40B4-BE49-F238E27FC236}">
                <a16:creationId xmlns:a16="http://schemas.microsoft.com/office/drawing/2014/main" id="{537E804E-5940-4141-B0BD-F001E8DAE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67" y="2741261"/>
            <a:ext cx="690203" cy="6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lobal Summit - 2018 by InterSystems">
            <a:extLst>
              <a:ext uri="{FF2B5EF4-FFF2-40B4-BE49-F238E27FC236}">
                <a16:creationId xmlns:a16="http://schemas.microsoft.com/office/drawing/2014/main" id="{91F89C3B-C537-4FBB-B350-5A22CDB71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36" y="990454"/>
            <a:ext cx="690203" cy="6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terSystems | LinkedIn">
            <a:extLst>
              <a:ext uri="{FF2B5EF4-FFF2-40B4-BE49-F238E27FC236}">
                <a16:creationId xmlns:a16="http://schemas.microsoft.com/office/drawing/2014/main" id="{5E921877-D93D-416B-8232-4718E43CA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4" b="21772"/>
          <a:stretch/>
        </p:blipFill>
        <p:spPr bwMode="auto">
          <a:xfrm>
            <a:off x="4770219" y="1680657"/>
            <a:ext cx="1070636" cy="2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Up-Down 21">
            <a:extLst>
              <a:ext uri="{FF2B5EF4-FFF2-40B4-BE49-F238E27FC236}">
                <a16:creationId xmlns:a16="http://schemas.microsoft.com/office/drawing/2014/main" id="{21B861EB-36BC-47B2-AC5D-71487E6D5532}"/>
              </a:ext>
            </a:extLst>
          </p:cNvPr>
          <p:cNvSpPr/>
          <p:nvPr/>
        </p:nvSpPr>
        <p:spPr>
          <a:xfrm>
            <a:off x="5273546" y="1930793"/>
            <a:ext cx="63981" cy="8038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0" name="Arrow: Up-Down 29">
            <a:extLst>
              <a:ext uri="{FF2B5EF4-FFF2-40B4-BE49-F238E27FC236}">
                <a16:creationId xmlns:a16="http://schemas.microsoft.com/office/drawing/2014/main" id="{BE2649E6-1E1D-4AFB-8CA2-719BA68566E3}"/>
              </a:ext>
            </a:extLst>
          </p:cNvPr>
          <p:cNvSpPr/>
          <p:nvPr/>
        </p:nvSpPr>
        <p:spPr>
          <a:xfrm rot="18281449">
            <a:off x="4716886" y="2525568"/>
            <a:ext cx="58158" cy="66880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1" name="Arrow: Up-Down 30">
            <a:extLst>
              <a:ext uri="{FF2B5EF4-FFF2-40B4-BE49-F238E27FC236}">
                <a16:creationId xmlns:a16="http://schemas.microsoft.com/office/drawing/2014/main" id="{3340B3FF-2F7F-462B-82DD-6A343C64088D}"/>
              </a:ext>
            </a:extLst>
          </p:cNvPr>
          <p:cNvSpPr/>
          <p:nvPr/>
        </p:nvSpPr>
        <p:spPr>
          <a:xfrm rot="16200000">
            <a:off x="6001295" y="2814834"/>
            <a:ext cx="44552" cy="4979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B0E768-ABE5-4816-B5F1-BDC1BD56D9B9}"/>
              </a:ext>
            </a:extLst>
          </p:cNvPr>
          <p:cNvSpPr txBox="1"/>
          <p:nvPr/>
        </p:nvSpPr>
        <p:spPr>
          <a:xfrm>
            <a:off x="6261986" y="1246149"/>
            <a:ext cx="181011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Chat-bot technology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Integration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Bring forth clinical data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Channel the results </a:t>
            </a:r>
            <a:b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e.g. Covid-19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0CD9ADEF-041E-4EEE-82E3-4C6FF2B77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t="2722" r="18557" b="3205"/>
          <a:stretch/>
        </p:blipFill>
        <p:spPr bwMode="auto">
          <a:xfrm>
            <a:off x="6370672" y="2378000"/>
            <a:ext cx="2292920" cy="1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0DCE0B4-C99B-4AEF-922E-1EED996546F0}"/>
              </a:ext>
            </a:extLst>
          </p:cNvPr>
          <p:cNvSpPr/>
          <p:nvPr/>
        </p:nvSpPr>
        <p:spPr>
          <a:xfrm>
            <a:off x="4676247" y="731370"/>
            <a:ext cx="4358422" cy="366778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4143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edxnote | Our Companies | NDRC">
            <a:extLst>
              <a:ext uri="{FF2B5EF4-FFF2-40B4-BE49-F238E27FC236}">
                <a16:creationId xmlns:a16="http://schemas.microsoft.com/office/drawing/2014/main" id="{A1CB811D-0F76-4A5C-B584-8BEA74EE5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35" y="3140709"/>
            <a:ext cx="860814" cy="5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A3A5B-57CD-425F-A9DB-BB1B8F16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8504"/>
            <a:ext cx="7886700" cy="994172"/>
          </a:xfrm>
        </p:spPr>
        <p:txBody>
          <a:bodyPr/>
          <a:lstStyle/>
          <a:p>
            <a:r>
              <a:rPr lang="en-GB"/>
              <a:t>Microsoft Teams, from 100 to 5,000 users</a:t>
            </a:r>
          </a:p>
        </p:txBody>
      </p:sp>
      <p:pic>
        <p:nvPicPr>
          <p:cNvPr id="2050" name="Picture 2" descr="Microsoft Teams - Wikipedia">
            <a:extLst>
              <a:ext uri="{FF2B5EF4-FFF2-40B4-BE49-F238E27FC236}">
                <a16:creationId xmlns:a16="http://schemas.microsoft.com/office/drawing/2014/main" id="{8EE4A3C4-8C44-402C-840F-ECCFDC1B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13" y="1908430"/>
            <a:ext cx="1040859" cy="9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9C77AFD-40B4-4470-9CEA-59FB5CFC8753}"/>
              </a:ext>
            </a:extLst>
          </p:cNvPr>
          <p:cNvSpPr/>
          <p:nvPr/>
        </p:nvSpPr>
        <p:spPr>
          <a:xfrm>
            <a:off x="2970045" y="721981"/>
            <a:ext cx="2272847" cy="36426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3F3FF7-7A75-4F59-9595-AF12C96BD299}"/>
              </a:ext>
            </a:extLst>
          </p:cNvPr>
          <p:cNvSpPr txBox="1"/>
          <p:nvPr/>
        </p:nvSpPr>
        <p:spPr>
          <a:xfrm>
            <a:off x="3500372" y="737259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Results</a:t>
            </a:r>
          </a:p>
        </p:txBody>
      </p:sp>
      <p:pic>
        <p:nvPicPr>
          <p:cNvPr id="2052" name="Picture 4" descr="Medxnote (@medxnote) | Twitter">
            <a:extLst>
              <a:ext uri="{FF2B5EF4-FFF2-40B4-BE49-F238E27FC236}">
                <a16:creationId xmlns:a16="http://schemas.microsoft.com/office/drawing/2014/main" id="{537E804E-5940-4141-B0BD-F001E8DAE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40" y="2718898"/>
            <a:ext cx="690203" cy="6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lobal Summit - 2018 by InterSystems">
            <a:extLst>
              <a:ext uri="{FF2B5EF4-FFF2-40B4-BE49-F238E27FC236}">
                <a16:creationId xmlns:a16="http://schemas.microsoft.com/office/drawing/2014/main" id="{91F89C3B-C537-4FBB-B350-5A22CDB71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10" y="968092"/>
            <a:ext cx="690203" cy="6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terSystems | LinkedIn">
            <a:extLst>
              <a:ext uri="{FF2B5EF4-FFF2-40B4-BE49-F238E27FC236}">
                <a16:creationId xmlns:a16="http://schemas.microsoft.com/office/drawing/2014/main" id="{5E921877-D93D-416B-8232-4718E43CA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4" b="21772"/>
          <a:stretch/>
        </p:blipFill>
        <p:spPr bwMode="auto">
          <a:xfrm>
            <a:off x="1639393" y="1658294"/>
            <a:ext cx="1070636" cy="2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Up-Down 21">
            <a:extLst>
              <a:ext uri="{FF2B5EF4-FFF2-40B4-BE49-F238E27FC236}">
                <a16:creationId xmlns:a16="http://schemas.microsoft.com/office/drawing/2014/main" id="{21B861EB-36BC-47B2-AC5D-71487E6D5532}"/>
              </a:ext>
            </a:extLst>
          </p:cNvPr>
          <p:cNvSpPr/>
          <p:nvPr/>
        </p:nvSpPr>
        <p:spPr>
          <a:xfrm>
            <a:off x="2142719" y="1908430"/>
            <a:ext cx="63981" cy="8038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0" name="Arrow: Up-Down 29">
            <a:extLst>
              <a:ext uri="{FF2B5EF4-FFF2-40B4-BE49-F238E27FC236}">
                <a16:creationId xmlns:a16="http://schemas.microsoft.com/office/drawing/2014/main" id="{BE2649E6-1E1D-4AFB-8CA2-719BA68566E3}"/>
              </a:ext>
            </a:extLst>
          </p:cNvPr>
          <p:cNvSpPr/>
          <p:nvPr/>
        </p:nvSpPr>
        <p:spPr>
          <a:xfrm rot="18281449">
            <a:off x="1586060" y="2503205"/>
            <a:ext cx="58158" cy="66880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1" name="Arrow: Up-Down 30">
            <a:extLst>
              <a:ext uri="{FF2B5EF4-FFF2-40B4-BE49-F238E27FC236}">
                <a16:creationId xmlns:a16="http://schemas.microsoft.com/office/drawing/2014/main" id="{3340B3FF-2F7F-462B-82DD-6A343C64088D}"/>
              </a:ext>
            </a:extLst>
          </p:cNvPr>
          <p:cNvSpPr/>
          <p:nvPr/>
        </p:nvSpPr>
        <p:spPr>
          <a:xfrm rot="16200000">
            <a:off x="2870469" y="2792471"/>
            <a:ext cx="44552" cy="4979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B0E768-ABE5-4816-B5F1-BDC1BD56D9B9}"/>
              </a:ext>
            </a:extLst>
          </p:cNvPr>
          <p:cNvSpPr txBox="1"/>
          <p:nvPr/>
        </p:nvSpPr>
        <p:spPr>
          <a:xfrm>
            <a:off x="3131160" y="1223787"/>
            <a:ext cx="1810111" cy="2627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Chat-bot technology</a:t>
            </a:r>
          </a:p>
          <a:p>
            <a:pPr marL="257175" marR="0" lvl="0" indent="-257175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Integration</a:t>
            </a:r>
          </a:p>
          <a:p>
            <a:pPr marL="257175" marR="0" lvl="0" indent="-257175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Bring forth clinical data</a:t>
            </a:r>
          </a:p>
          <a:p>
            <a:pPr marL="257175" marR="0" lvl="0" indent="-257175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Channel the results </a:t>
            </a:r>
            <a:b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e.g. Covid-19</a:t>
            </a:r>
            <a:b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Pathology, radiology, </a:t>
            </a:r>
            <a:b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1050" b="0" i="0" u="none" strike="noStrike" kern="0" cap="none" spc="0" normalizeH="0" baseline="0" noProof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untrasound</a:t>
            </a: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etc</a:t>
            </a:r>
          </a:p>
          <a:p>
            <a:pPr marL="257175" marR="0" lvl="0" indent="-257175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0CD9ADEF-041E-4EEE-82E3-4C6FF2B77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t="2722" r="54371" b="3205"/>
          <a:stretch/>
        </p:blipFill>
        <p:spPr bwMode="auto">
          <a:xfrm>
            <a:off x="5483130" y="728037"/>
            <a:ext cx="1750779" cy="36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4EA79926-FBAE-4736-B3EE-FD8EEB22C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9" t="2722" r="19480" b="3205"/>
          <a:stretch/>
        </p:blipFill>
        <p:spPr bwMode="auto">
          <a:xfrm>
            <a:off x="7310660" y="701540"/>
            <a:ext cx="1750779" cy="36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0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F1C6-911C-A541-AAE1-A78C8B18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Shared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90111-6187-EF47-8B77-33D63B968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Real time two-way supportive consultations with primary and secondary care </a:t>
            </a:r>
          </a:p>
        </p:txBody>
      </p:sp>
    </p:spTree>
    <p:extLst>
      <p:ext uri="{BB962C8B-B14F-4D97-AF65-F5344CB8AC3E}">
        <p14:creationId xmlns:p14="http://schemas.microsoft.com/office/powerpoint/2010/main" val="238025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C520-5341-F847-B304-FE53A8F4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rutiger LT Std 65" panose="020B0602020204020204"/>
              </a:rPr>
              <a:t>Digital Shared Care Working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7362A-F2A4-624E-B4D9-6C0DBB18AE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00">
                <a:latin typeface="Frutiger LT Std 65" panose="020B0602020204020204"/>
              </a:rPr>
              <a:t>Remote access to specialist input in paediatrics/cardiology/neurology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00">
                <a:latin typeface="Frutiger LT Std 65" panose="020B0602020204020204"/>
              </a:rPr>
              <a:t>Generalist support to specialist decision making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00">
                <a:latin typeface="Frutiger LT Std 65" panose="020B0602020204020204"/>
              </a:rPr>
              <a:t>Adaptive to patient needs with them at the centre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50EA4-E2E3-4903-8354-0397C3379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205" y="736737"/>
            <a:ext cx="2379694" cy="4231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626CD-BDDF-4FD2-A8DE-D83EB23DE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818" y="1585912"/>
            <a:ext cx="2522457" cy="27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8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F1C6-911C-A541-AAE1-A78C8B18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Fluid and Adaptive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90111-6187-EF47-8B77-33D63B968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Reactive care that will flex with population demands</a:t>
            </a:r>
          </a:p>
        </p:txBody>
      </p:sp>
    </p:spTree>
    <p:extLst>
      <p:ext uri="{BB962C8B-B14F-4D97-AF65-F5344CB8AC3E}">
        <p14:creationId xmlns:p14="http://schemas.microsoft.com/office/powerpoint/2010/main" val="284206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C520-5341-F847-B304-FE53A8F4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rutiger LT Std 65" panose="020B0602020204020204"/>
              </a:rPr>
              <a:t>Reactive Care Redesigned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7362A-F2A4-624E-B4D9-6C0DBB18AE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00">
                <a:latin typeface="Frutiger LT Std 65" panose="020B0602020204020204"/>
              </a:rPr>
              <a:t>Support for cross-working in PCN/ICP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00">
                <a:latin typeface="Frutiger LT Std 65" panose="020B0602020204020204"/>
              </a:rPr>
              <a:t>Allowing time and space for complex care in surgeries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00">
                <a:latin typeface="Frutiger LT Std 65" panose="020B0602020204020204"/>
              </a:rPr>
              <a:t>Fluid support to surgeries to deliver care to their own patients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A4CAD-56A4-4F59-97A9-04E0D531C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0"/>
          <a:stretch/>
        </p:blipFill>
        <p:spPr>
          <a:xfrm>
            <a:off x="3212208" y="797336"/>
            <a:ext cx="5074418" cy="42761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739139-9D68-4149-8BAC-8FAB204E79EB}"/>
              </a:ext>
            </a:extLst>
          </p:cNvPr>
          <p:cNvSpPr txBox="1"/>
          <p:nvPr/>
        </p:nvSpPr>
        <p:spPr>
          <a:xfrm>
            <a:off x="3180303" y="387410"/>
            <a:ext cx="278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Frutiger LT Std 65" panose="020B0602020204020204"/>
              </a:rPr>
              <a:t>Digital Journeys post COVID</a:t>
            </a:r>
          </a:p>
        </p:txBody>
      </p:sp>
    </p:spTree>
    <p:extLst>
      <p:ext uri="{BB962C8B-B14F-4D97-AF65-F5344CB8AC3E}">
        <p14:creationId xmlns:p14="http://schemas.microsoft.com/office/powerpoint/2010/main" val="349032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F1C6-911C-A541-AAE1-A78C8B18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Proactive Teams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90111-6187-EF47-8B77-33D63B968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Real time supported care across the health and social care spectrums </a:t>
            </a:r>
          </a:p>
        </p:txBody>
      </p:sp>
    </p:spTree>
    <p:extLst>
      <p:ext uri="{BB962C8B-B14F-4D97-AF65-F5344CB8AC3E}">
        <p14:creationId xmlns:p14="http://schemas.microsoft.com/office/powerpoint/2010/main" val="4749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C520-5341-F847-B304-FE53A8F4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rutiger LT Std 65" panose="020B0602020204020204"/>
              </a:rPr>
              <a:t>Long Term Conditions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7362A-F2A4-624E-B4D9-6C0DBB18AE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00">
                <a:latin typeface="Frutiger LT Std 65" panose="020B0602020204020204"/>
              </a:rPr>
              <a:t>Intelligent Monitoring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00">
                <a:latin typeface="Frutiger LT Std 65" panose="020B0602020204020204"/>
              </a:rPr>
              <a:t>Practicing in teams for complex care appointments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00">
                <a:latin typeface="Frutiger LT Std 65" panose="020B0602020204020204"/>
              </a:rPr>
              <a:t>Use of new technologies for clinical collaboration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100">
                <a:latin typeface="Frutiger LT Std 65" panose="020B0602020204020204"/>
              </a:rPr>
              <a:t>Patients integrated into the care process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8FF4E-D6E9-43B3-9C57-6DDB8B163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624" y="695187"/>
            <a:ext cx="2792014" cy="1376121"/>
          </a:xfrm>
          <a:prstGeom prst="rect">
            <a:avLst/>
          </a:prstGeom>
          <a:effectLst>
            <a:outerShdw blurRad="50800" dist="50800" dir="5400000" sx="84000" sy="84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E7D071-7681-46D8-A7B0-7B29E3CB4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193" y="2700826"/>
            <a:ext cx="1572692" cy="1944487"/>
          </a:xfrm>
          <a:prstGeom prst="rect">
            <a:avLst/>
          </a:prstGeom>
          <a:effectLst>
            <a:outerShdw blurRad="50800" dist="50800" dir="5400000" sx="79000" sy="79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891D73-47A1-4938-97A1-7A017D300209}"/>
              </a:ext>
            </a:extLst>
          </p:cNvPr>
          <p:cNvSpPr txBox="1"/>
          <p:nvPr/>
        </p:nvSpPr>
        <p:spPr>
          <a:xfrm>
            <a:off x="5818871" y="858958"/>
            <a:ext cx="2951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>
                <a:latin typeface="Frutiger LT Std 65" panose="020B0602020204020204"/>
              </a:rPr>
              <a:t>“I used to come in 3 times for my condition reviews, doing it all at once with the doctor and the nurse made such a difference. I didn’t think I’d get the video to work but it did!”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1AA1F-96DE-412D-B2D9-FE083EF1D5F6}"/>
              </a:ext>
            </a:extLst>
          </p:cNvPr>
          <p:cNvSpPr txBox="1"/>
          <p:nvPr/>
        </p:nvSpPr>
        <p:spPr>
          <a:xfrm>
            <a:off x="3096427" y="2880351"/>
            <a:ext cx="2951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>
                <a:latin typeface="Frutiger LT Std 65" panose="020B0602020204020204"/>
              </a:rPr>
              <a:t>“Having such good access to the practice team for my diabetes is already making a difference. My HBa1C is already down a point on my libre app”</a:t>
            </a:r>
          </a:p>
        </p:txBody>
      </p:sp>
    </p:spTree>
    <p:extLst>
      <p:ext uri="{BB962C8B-B14F-4D97-AF65-F5344CB8AC3E}">
        <p14:creationId xmlns:p14="http://schemas.microsoft.com/office/powerpoint/2010/main" val="33525233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 CORPORAT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HS Digital Wide" id="{98C74F34-9BD1-45DE-A230-F316D69C376B}" vid="{6A760B2E-ACAD-4849-A2C9-63BFCD77F212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5F32B7AFC6BC429FD9F7E1BEACFD7B" ma:contentTypeVersion="13" ma:contentTypeDescription="Create a new document." ma:contentTypeScope="" ma:versionID="6e5f5bb93b8d49f48017161049027065">
  <xsd:schema xmlns:xsd="http://www.w3.org/2001/XMLSchema" xmlns:xs="http://www.w3.org/2001/XMLSchema" xmlns:p="http://schemas.microsoft.com/office/2006/metadata/properties" xmlns:ns1="http://schemas.microsoft.com/sharepoint/v3" xmlns:ns2="2a748703-d577-48ab-b591-9f7741967d7f" xmlns:ns3="74ab8eb7-0032-411c-ab93-7c34b1c815bb" targetNamespace="http://schemas.microsoft.com/office/2006/metadata/properties" ma:root="true" ma:fieldsID="7d95275b973edc41cd6773d719fdc71b" ns1:_="" ns2:_="" ns3:_="">
    <xsd:import namespace="http://schemas.microsoft.com/sharepoint/v3"/>
    <xsd:import namespace="2a748703-d577-48ab-b591-9f7741967d7f"/>
    <xsd:import namespace="74ab8eb7-0032-411c-ab93-7c34b1c815b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48703-d577-48ab-b591-9f7741967d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b8eb7-0032-411c-ab93-7c34b1c81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F83A71A-2E36-450B-8595-1C55CE44A8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8EF1DC-D1F9-4007-84C9-0396BD9502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748703-d577-48ab-b591-9f7741967d7f"/>
    <ds:schemaRef ds:uri="74ab8eb7-0032-411c-ab93-7c34b1c81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B8911E-4F99-43C4-A9B1-65750459796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1310</Words>
  <Application>Microsoft Office PowerPoint</Application>
  <PresentationFormat>On-screen Show (16:9)</PresentationFormat>
  <Paragraphs>227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Frutiger LT Std 45 Light</vt:lpstr>
      <vt:lpstr>Frutiger LT Std 55 Roman</vt:lpstr>
      <vt:lpstr>Frutiger LT Std 65</vt:lpstr>
      <vt:lpstr>Simple Light</vt:lpstr>
      <vt:lpstr>Powerpoint CORPORATE Template</vt:lpstr>
      <vt:lpstr>Office Theme</vt:lpstr>
      <vt:lpstr>PowerPoint Presentation</vt:lpstr>
      <vt:lpstr>Speakers</vt:lpstr>
      <vt:lpstr>Primary Care </vt:lpstr>
      <vt:lpstr>Digital Shared Care</vt:lpstr>
      <vt:lpstr>Digital Shared Care Working</vt:lpstr>
      <vt:lpstr>Fluid and Adaptive Care</vt:lpstr>
      <vt:lpstr>Reactive Care Redesigned</vt:lpstr>
      <vt:lpstr>Proactive Teams </vt:lpstr>
      <vt:lpstr>Long Term Conditions</vt:lpstr>
      <vt:lpstr>Engagement of GPs</vt:lpstr>
      <vt:lpstr>Future-GP working</vt:lpstr>
      <vt:lpstr>Summary</vt:lpstr>
      <vt:lpstr>Care Homes and Social Isolation </vt:lpstr>
      <vt:lpstr>Key Themes</vt:lpstr>
      <vt:lpstr>Vulnerable Populations and Social Isolation </vt:lpstr>
      <vt:lpstr>1. Digital wellbeing platform</vt:lpstr>
      <vt:lpstr>2. Remote monitoring  smartmeter &amp; AI  platform </vt:lpstr>
      <vt:lpstr>3. Integrated AI and clinical monitoring</vt:lpstr>
      <vt:lpstr>Digitising Care Homes </vt:lpstr>
      <vt:lpstr>4. Facebook portal for care homes</vt:lpstr>
      <vt:lpstr>5. Bringing care homes into the NHS systems </vt:lpstr>
      <vt:lpstr>6. Online training platform for care home staff</vt:lpstr>
      <vt:lpstr>Final Thoughts</vt:lpstr>
      <vt:lpstr>Virtual Consultations in Mental Health Services </vt:lpstr>
      <vt:lpstr>Context </vt:lpstr>
      <vt:lpstr>What are we using now? </vt:lpstr>
      <vt:lpstr>PowerPoint Presentation</vt:lpstr>
      <vt:lpstr>PowerPoint Presentation</vt:lpstr>
      <vt:lpstr>Virtual Consultation Vision </vt:lpstr>
      <vt:lpstr>Recipe for success </vt:lpstr>
      <vt:lpstr>What next? </vt:lpstr>
      <vt:lpstr>PowerPoint Presentation</vt:lpstr>
      <vt:lpstr>Secondary care. What made a difference?</vt:lpstr>
      <vt:lpstr>Outpatient triage using rapid low code dev</vt:lpstr>
      <vt:lpstr>Microsoft Teams, from 100 to 5,000 users</vt:lpstr>
      <vt:lpstr>Microsoft Teams, from 100 to 5,000 users</vt:lpstr>
      <vt:lpstr>Microsoft Teams, from 100 to 5,000 users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Rudy de Belgeonne</dc:creator>
  <cp:lastModifiedBy>Ursa Alad</cp:lastModifiedBy>
  <cp:revision>3</cp:revision>
  <dcterms:modified xsi:type="dcterms:W3CDTF">2020-05-14T12:10:50Z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0x010100735F32B7AFC6BC429FD9F7E1BEACFD7B</vt:lpwstr>
  </property>
</Properties>
</file>