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5"/>
  </p:notesMasterIdLst>
  <p:sldIdLst>
    <p:sldId id="820" r:id="rId3"/>
    <p:sldId id="82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hXQRycwQyFkL8EAr+aqqmy+gh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2714" autoAdjust="0"/>
  </p:normalViewPr>
  <p:slideViewPr>
    <p:cSldViewPr snapToGrid="0">
      <p:cViewPr varScale="1">
        <p:scale>
          <a:sx n="93" d="100"/>
          <a:sy n="93" d="100"/>
        </p:scale>
        <p:origin x="92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BD2BE-0D39-469E-8B13-E83FE0E0A2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62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088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bg>
      <p:bgPr>
        <a:solidFill>
          <a:srgbClr val="D8D8D8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>
            <a:spLocks noGrp="1"/>
          </p:cNvSpPr>
          <p:nvPr>
            <p:ph type="body" idx="1"/>
          </p:nvPr>
        </p:nvSpPr>
        <p:spPr>
          <a:xfrm>
            <a:off x="96044" y="4198982"/>
            <a:ext cx="2590800" cy="1079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2"/>
          </p:nvPr>
        </p:nvSpPr>
        <p:spPr>
          <a:xfrm>
            <a:off x="96044" y="2306992"/>
            <a:ext cx="2590800" cy="1079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AE1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AE1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3"/>
          </p:nvPr>
        </p:nvSpPr>
        <p:spPr>
          <a:xfrm>
            <a:off x="96044" y="454534"/>
            <a:ext cx="2590800" cy="1728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13">
  <p:cSld name="style 13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body" idx="1"/>
          </p:nvPr>
        </p:nvSpPr>
        <p:spPr>
          <a:xfrm>
            <a:off x="3020519" y="1216027"/>
            <a:ext cx="8955891" cy="49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2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1">
  <p:cSld name="style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body" idx="1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5">
  <p:cSld name="style 5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3020519" y="1717288"/>
            <a:ext cx="4316003" cy="448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body" idx="2"/>
          </p:nvPr>
        </p:nvSpPr>
        <p:spPr>
          <a:xfrm>
            <a:off x="3020519" y="1216029"/>
            <a:ext cx="8984668" cy="41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3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15">
  <p:cSld name="style 15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>
            <a:off x="9142605" y="1216026"/>
            <a:ext cx="2888717" cy="49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2"/>
          </p:nvPr>
        </p:nvSpPr>
        <p:spPr>
          <a:xfrm>
            <a:off x="6082029" y="1216026"/>
            <a:ext cx="2888717" cy="49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3"/>
          </p:nvPr>
        </p:nvSpPr>
        <p:spPr>
          <a:xfrm>
            <a:off x="3020520" y="1216027"/>
            <a:ext cx="2888717" cy="49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4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tyle 15">
  <p:cSld name="1_style 15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>
            <a:off x="9142605" y="1216026"/>
            <a:ext cx="2888717" cy="239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2"/>
          </p:nvPr>
        </p:nvSpPr>
        <p:spPr>
          <a:xfrm>
            <a:off x="6082029" y="1216026"/>
            <a:ext cx="2888717" cy="239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3"/>
          </p:nvPr>
        </p:nvSpPr>
        <p:spPr>
          <a:xfrm>
            <a:off x="3020520" y="1216027"/>
            <a:ext cx="2888717" cy="239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body" idx="4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5"/>
          </p:nvPr>
        </p:nvSpPr>
        <p:spPr>
          <a:xfrm>
            <a:off x="9142605" y="3664130"/>
            <a:ext cx="2888717" cy="252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6"/>
          </p:nvPr>
        </p:nvSpPr>
        <p:spPr>
          <a:xfrm>
            <a:off x="6082029" y="3664130"/>
            <a:ext cx="2888717" cy="252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7"/>
          </p:nvPr>
        </p:nvSpPr>
        <p:spPr>
          <a:xfrm>
            <a:off x="3020520" y="3664131"/>
            <a:ext cx="2888717" cy="252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87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7">
  <p:cSld name="style 7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3020519" y="1216027"/>
            <a:ext cx="4316003" cy="49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2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8">
  <p:cSld name="style 8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>
            <a:off x="3020519" y="1717288"/>
            <a:ext cx="5922759" cy="448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2"/>
          </p:nvPr>
        </p:nvSpPr>
        <p:spPr>
          <a:xfrm>
            <a:off x="3020519" y="1216029"/>
            <a:ext cx="8984668" cy="41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3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10">
  <p:cSld name="style 10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7670197" y="2230243"/>
            <a:ext cx="4316003" cy="396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2"/>
          </p:nvPr>
        </p:nvSpPr>
        <p:spPr>
          <a:xfrm>
            <a:off x="3020519" y="2230244"/>
            <a:ext cx="4316003" cy="396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3"/>
          </p:nvPr>
        </p:nvSpPr>
        <p:spPr>
          <a:xfrm>
            <a:off x="3020519" y="1216028"/>
            <a:ext cx="8984668" cy="925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4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yle 11">
  <p:cSld name="style 1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body" idx="1"/>
          </p:nvPr>
        </p:nvSpPr>
        <p:spPr>
          <a:xfrm>
            <a:off x="3020519" y="1216028"/>
            <a:ext cx="8984668" cy="178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None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2"/>
          </p:nvPr>
        </p:nvSpPr>
        <p:spPr>
          <a:xfrm>
            <a:off x="69669" y="211690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69669" y="1184797"/>
            <a:ext cx="2590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0" y="0"/>
            <a:ext cx="2763044" cy="6858000"/>
          </a:xfrm>
          <a:custGeom>
            <a:avLst/>
            <a:gdLst/>
            <a:ahLst/>
            <a:cxnLst/>
            <a:rect l="l" t="t" r="r" b="b"/>
            <a:pathLst>
              <a:path w="2465705" h="7308215" extrusionOk="0">
                <a:moveTo>
                  <a:pt x="0" y="7307999"/>
                </a:moveTo>
                <a:lnTo>
                  <a:pt x="2465463" y="7307999"/>
                </a:lnTo>
                <a:lnTo>
                  <a:pt x="2465463" y="0"/>
                </a:lnTo>
                <a:lnTo>
                  <a:pt x="0" y="0"/>
                </a:lnTo>
                <a:lnTo>
                  <a:pt x="0" y="7307999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8"/>
              <a:buFont typeface="Arial"/>
              <a:buNone/>
            </a:pPr>
            <a:endParaRPr sz="2398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75554" y="388976"/>
            <a:ext cx="1066800" cy="42963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/>
          <p:nvPr/>
        </p:nvSpPr>
        <p:spPr>
          <a:xfrm>
            <a:off x="0" y="0"/>
            <a:ext cx="2763044" cy="6858000"/>
          </a:xfrm>
          <a:custGeom>
            <a:avLst/>
            <a:gdLst/>
            <a:ahLst/>
            <a:cxnLst/>
            <a:rect l="l" t="t" r="r" b="b"/>
            <a:pathLst>
              <a:path w="2465705" h="7308215" extrusionOk="0">
                <a:moveTo>
                  <a:pt x="0" y="7307999"/>
                </a:moveTo>
                <a:lnTo>
                  <a:pt x="2465463" y="7307999"/>
                </a:lnTo>
                <a:lnTo>
                  <a:pt x="2465463" y="0"/>
                </a:lnTo>
                <a:lnTo>
                  <a:pt x="0" y="0"/>
                </a:lnTo>
                <a:lnTo>
                  <a:pt x="0" y="7307999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8"/>
              <a:buFont typeface="Arial"/>
              <a:buNone/>
            </a:pPr>
            <a:endParaRPr sz="2398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1"/>
          <p:cNvSpPr/>
          <p:nvPr/>
        </p:nvSpPr>
        <p:spPr>
          <a:xfrm>
            <a:off x="96044" y="1091652"/>
            <a:ext cx="2542059" cy="0"/>
          </a:xfrm>
          <a:custGeom>
            <a:avLst/>
            <a:gdLst/>
            <a:ahLst/>
            <a:cxnLst/>
            <a:rect l="l" t="t" r="r" b="b"/>
            <a:pathLst>
              <a:path w="1908175" h="120000" extrusionOk="0">
                <a:moveTo>
                  <a:pt x="0" y="0"/>
                </a:moveTo>
                <a:lnTo>
                  <a:pt x="1907997" y="0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8"/>
              <a:buFont typeface="Arial"/>
              <a:buNone/>
            </a:pPr>
            <a:endParaRPr sz="2398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1"/>
          <p:cNvSpPr/>
          <p:nvPr/>
        </p:nvSpPr>
        <p:spPr>
          <a:xfrm>
            <a:off x="2989013" y="1091652"/>
            <a:ext cx="9038903" cy="0"/>
          </a:xfrm>
          <a:custGeom>
            <a:avLst/>
            <a:gdLst/>
            <a:ahLst/>
            <a:cxnLst/>
            <a:rect l="l" t="t" r="r" b="b"/>
            <a:pathLst>
              <a:path w="6784975" h="120000" extrusionOk="0">
                <a:moveTo>
                  <a:pt x="0" y="0"/>
                </a:moveTo>
                <a:lnTo>
                  <a:pt x="6784378" y="0"/>
                </a:lnTo>
              </a:path>
            </a:pathLst>
          </a:custGeom>
          <a:noFill/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8"/>
              <a:buFont typeface="Arial"/>
              <a:buNone/>
            </a:pPr>
            <a:endParaRPr sz="2398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875554" y="388976"/>
            <a:ext cx="1066800" cy="42963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tapolicyhub@nhsx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health technology"/>
          <p:cNvSpPr>
            <a:spLocks noChangeAspect="1" noChangeArrowheads="1"/>
          </p:cNvSpPr>
          <p:nvPr/>
        </p:nvSpPr>
        <p:spPr bwMode="auto">
          <a:xfrm>
            <a:off x="410633" y="1058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>
              <a:buClrTx/>
              <a:defRPr/>
            </a:pPr>
            <a:endParaRPr lang="en-GB" sz="2400" kern="1200" dirty="0">
              <a:solidFill>
                <a:srgbClr val="003087"/>
              </a:solidFill>
              <a:ea typeface="+mn-ea"/>
              <a:cs typeface="+mn-cs"/>
            </a:endParaRPr>
          </a:p>
        </p:txBody>
      </p:sp>
      <p:sp>
        <p:nvSpPr>
          <p:cNvPr id="5" name="AutoShape 6" descr="Image result for health technology"/>
          <p:cNvSpPr>
            <a:spLocks noChangeAspect="1" noChangeArrowheads="1"/>
          </p:cNvSpPr>
          <p:nvPr/>
        </p:nvSpPr>
        <p:spPr bwMode="auto">
          <a:xfrm>
            <a:off x="613833" y="21378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>
              <a:buClrTx/>
              <a:defRPr/>
            </a:pPr>
            <a:endParaRPr lang="en-GB" sz="2400" kern="1200" dirty="0">
              <a:solidFill>
                <a:srgbClr val="003087"/>
              </a:solidFill>
              <a:ea typeface="+mn-ea"/>
              <a:cs typeface="+mn-cs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E472EA-09ED-4A9E-9203-DB71CD3E12EF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820581" y="1754362"/>
            <a:ext cx="9001305" cy="1358730"/>
          </a:xfrm>
        </p:spPr>
        <p:txBody>
          <a:bodyPr/>
          <a:lstStyle/>
          <a:p>
            <a:r>
              <a:rPr lang="en-GB" sz="4400" b="1" dirty="0">
                <a:solidFill>
                  <a:srgbClr val="0070C0"/>
                </a:solidFill>
              </a:rPr>
              <a:t>Digital Primary Care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9B872B7-013D-4AC0-B019-CF3A14264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75" y="6251510"/>
            <a:ext cx="2590800" cy="500975"/>
          </a:xfrm>
        </p:spPr>
        <p:txBody>
          <a:bodyPr/>
          <a:lstStyle/>
          <a:p>
            <a:r>
              <a:rPr lang="en-GB" dirty="0"/>
              <a:t>01 May 2020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C71D783C-9C80-40DB-9229-1C9B4819E78A}"/>
              </a:ext>
            </a:extLst>
          </p:cNvPr>
          <p:cNvSpPr txBox="1">
            <a:spLocks/>
          </p:cNvSpPr>
          <p:nvPr/>
        </p:nvSpPr>
        <p:spPr>
          <a:xfrm>
            <a:off x="2820581" y="3744909"/>
            <a:ext cx="9001305" cy="699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75" tIns="34275" rIns="68475" bIns="3427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None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13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99"/>
              <a:buFont typeface="Arial"/>
              <a:buChar char="•"/>
              <a:defRPr sz="1599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z="3200" b="1" dirty="0">
                <a:solidFill>
                  <a:schemeClr val="bg1"/>
                </a:solidFill>
              </a:rPr>
              <a:t>Dr Masood Nazir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Director for Digital Primary Care, </a:t>
            </a:r>
            <a:r>
              <a:rPr lang="en-GB" sz="3200" b="1" dirty="0" err="1">
                <a:solidFill>
                  <a:schemeClr val="bg1"/>
                </a:solidFill>
              </a:rPr>
              <a:t>NHSx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0AE100-5E5C-4A47-9F4B-784A27622097}"/>
              </a:ext>
            </a:extLst>
          </p:cNvPr>
          <p:cNvSpPr txBox="1"/>
          <p:nvPr/>
        </p:nvSpPr>
        <p:spPr>
          <a:xfrm>
            <a:off x="7626750" y="6413931"/>
            <a:ext cx="4459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Email</a:t>
            </a:r>
            <a:r>
              <a:rPr lang="en-GB" sz="1600" dirty="0">
                <a:solidFill>
                  <a:srgbClr val="002060"/>
                </a:solidFill>
              </a:rPr>
              <a:t>: digitalprimarycareengland@nhsx.nhs.uk</a:t>
            </a:r>
          </a:p>
        </p:txBody>
      </p:sp>
    </p:spTree>
    <p:extLst>
      <p:ext uri="{BB962C8B-B14F-4D97-AF65-F5344CB8AC3E}">
        <p14:creationId xmlns:p14="http://schemas.microsoft.com/office/powerpoint/2010/main" val="303823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49BD57-18D7-48DE-B8E8-0E3344C5B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GB" dirty="0"/>
              <a:t>Digital Primary Care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3297D1-98BF-4F58-82E5-EE595EF9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C2C010-5B2B-4397-AEB9-91E1CD9309E2}"/>
              </a:ext>
            </a:extLst>
          </p:cNvPr>
          <p:cNvSpPr txBox="1"/>
          <p:nvPr/>
        </p:nvSpPr>
        <p:spPr>
          <a:xfrm>
            <a:off x="2988297" y="6427147"/>
            <a:ext cx="3950120" cy="307777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Email</a:t>
            </a:r>
            <a:r>
              <a:rPr lang="en-GB" dirty="0">
                <a:solidFill>
                  <a:srgbClr val="002060"/>
                </a:solidFill>
              </a:rPr>
              <a:t>: digitalprimarycareengland@nhsx.nhs.uk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E0CFC0-2FDC-4832-ADE9-B4DE9F1BFD36}"/>
              </a:ext>
            </a:extLst>
          </p:cNvPr>
          <p:cNvSpPr txBox="1"/>
          <p:nvPr/>
        </p:nvSpPr>
        <p:spPr>
          <a:xfrm>
            <a:off x="2855789" y="7002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70C0"/>
                </a:solidFill>
              </a:rPr>
              <a:t>Digital Transformation </a:t>
            </a:r>
          </a:p>
        </p:txBody>
      </p:sp>
      <p:pic>
        <p:nvPicPr>
          <p:cNvPr id="3074" name="Picture 2" descr="Digital Health Coalition Newsletter - June 2019 | Digital Health ...">
            <a:extLst>
              <a:ext uri="{FF2B5EF4-FFF2-40B4-BE49-F238E27FC236}">
                <a16:creationId xmlns:a16="http://schemas.microsoft.com/office/drawing/2014/main" id="{72EA4E30-CA6F-4028-9654-C1AA5B4FD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57" y="2582574"/>
            <a:ext cx="4903408" cy="327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14A127-D21F-4A10-A221-CB518F11CBC3}"/>
              </a:ext>
            </a:extLst>
          </p:cNvPr>
          <p:cNvSpPr/>
          <p:nvPr/>
        </p:nvSpPr>
        <p:spPr>
          <a:xfrm>
            <a:off x="3156858" y="2501290"/>
            <a:ext cx="2773345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Remote working </a:t>
            </a:r>
            <a:r>
              <a:rPr lang="en-GB" sz="1600" dirty="0">
                <a:solidFill>
                  <a:srgbClr val="002060"/>
                </a:solidFill>
              </a:rPr>
              <a:t>for clinicians and admin teams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F6DB3-57EE-4796-9035-2F3412A320E6}"/>
              </a:ext>
            </a:extLst>
          </p:cNvPr>
          <p:cNvSpPr/>
          <p:nvPr/>
        </p:nvSpPr>
        <p:spPr>
          <a:xfrm>
            <a:off x="3156858" y="5425271"/>
            <a:ext cx="240993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SMS messaging </a:t>
            </a:r>
            <a:r>
              <a:rPr lang="en-GB" sz="1600" dirty="0">
                <a:solidFill>
                  <a:srgbClr val="002060"/>
                </a:solidFill>
              </a:rPr>
              <a:t>to keep patients informed and connected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E1289B-C902-4025-9D0C-FF222017C8E0}"/>
              </a:ext>
            </a:extLst>
          </p:cNvPr>
          <p:cNvSpPr/>
          <p:nvPr/>
        </p:nvSpPr>
        <p:spPr>
          <a:xfrm>
            <a:off x="9257880" y="5547526"/>
            <a:ext cx="2773345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Telephony </a:t>
            </a:r>
            <a:r>
              <a:rPr lang="en-GB" sz="1600" dirty="0">
                <a:solidFill>
                  <a:srgbClr val="002060"/>
                </a:solidFill>
              </a:rPr>
              <a:t>to stay connected with those using traditional communications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28EBB1-C3A0-4F02-9D24-5C28B80622B9}"/>
              </a:ext>
            </a:extLst>
          </p:cNvPr>
          <p:cNvSpPr/>
          <p:nvPr/>
        </p:nvSpPr>
        <p:spPr>
          <a:xfrm>
            <a:off x="8753789" y="2291349"/>
            <a:ext cx="3070200" cy="104437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Video consultations </a:t>
            </a:r>
            <a:r>
              <a:rPr lang="en-GB" sz="1600" dirty="0">
                <a:solidFill>
                  <a:srgbClr val="002060"/>
                </a:solidFill>
              </a:rPr>
              <a:t>– a new way of working to keep patients and clinicians safe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3E752-1843-4DE3-A94B-96AD617C9932}"/>
              </a:ext>
            </a:extLst>
          </p:cNvPr>
          <p:cNvSpPr/>
          <p:nvPr/>
        </p:nvSpPr>
        <p:spPr>
          <a:xfrm>
            <a:off x="3156858" y="1415907"/>
            <a:ext cx="8667132" cy="59394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All of this is supported by </a:t>
            </a:r>
            <a:r>
              <a:rPr lang="en-GB" sz="1600" b="1" dirty="0">
                <a:solidFill>
                  <a:srgbClr val="002060"/>
                </a:solidFill>
              </a:rPr>
              <a:t>improved IT infrastructure</a:t>
            </a:r>
            <a:r>
              <a:rPr lang="en-GB" sz="1600" dirty="0">
                <a:solidFill>
                  <a:srgbClr val="002060"/>
                </a:solidFill>
              </a:rPr>
              <a:t>, more improvements are needed if we are to continue with digital transformation in primary care and make it business as usual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40208-40B4-460D-9044-BB0D5CDE4DCA}"/>
              </a:ext>
            </a:extLst>
          </p:cNvPr>
          <p:cNvSpPr/>
          <p:nvPr/>
        </p:nvSpPr>
        <p:spPr>
          <a:xfrm>
            <a:off x="5134839" y="3298195"/>
            <a:ext cx="19223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u="sng" dirty="0">
                <a:latin typeface="Tahoma" panose="020B0604030504040204" pitchFamily="34" charset="0"/>
                <a:ea typeface="Calibri" panose="020F0502020204030204" pitchFamily="34" charset="0"/>
                <a:hlinkClick r:id="rId4"/>
              </a:rPr>
              <a:t>datapolicyhub@nhsx.nhs.uk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1BEA59-B603-402B-BEB8-A06F4777D99F}"/>
              </a:ext>
            </a:extLst>
          </p:cNvPr>
          <p:cNvSpPr/>
          <p:nvPr/>
        </p:nvSpPr>
        <p:spPr>
          <a:xfrm>
            <a:off x="5134839" y="3298195"/>
            <a:ext cx="19223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u="sng" dirty="0">
                <a:latin typeface="Tahoma" panose="020B0604030504040204" pitchFamily="34" charset="0"/>
                <a:ea typeface="Calibri" panose="020F0502020204030204" pitchFamily="34" charset="0"/>
                <a:hlinkClick r:id="rId4"/>
              </a:rPr>
              <a:t>datapolicyhub@nhsx.nhs.uk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35BCB8-47E8-4046-99E4-305152DE2F99}"/>
              </a:ext>
            </a:extLst>
          </p:cNvPr>
          <p:cNvSpPr/>
          <p:nvPr/>
        </p:nvSpPr>
        <p:spPr>
          <a:xfrm>
            <a:off x="100521" y="2316728"/>
            <a:ext cx="259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</a:pPr>
            <a:r>
              <a:rPr lang="en-GB" sz="1800" b="1" dirty="0">
                <a:solidFill>
                  <a:schemeClr val="bg1"/>
                </a:solidFill>
              </a:rPr>
              <a:t>National Data Sharing</a:t>
            </a:r>
          </a:p>
          <a:p>
            <a:pPr lvl="0">
              <a:buSzPts val="1000"/>
            </a:pPr>
            <a:endParaRPr lang="en-GB" sz="1800" dirty="0">
              <a:solidFill>
                <a:schemeClr val="bg1"/>
              </a:solidFill>
            </a:endParaRPr>
          </a:p>
          <a:p>
            <a:pPr>
              <a:buSzPts val="1000"/>
            </a:pPr>
            <a:r>
              <a:rPr lang="en-GB" sz="1800" dirty="0">
                <a:solidFill>
                  <a:schemeClr val="bg1"/>
                </a:solidFill>
              </a:rPr>
              <a:t>To ensure key clinical information is available in all relevant healthcare settings, using CCAS GP connect and Summary Care Record (SCR) additional information</a:t>
            </a:r>
            <a:r>
              <a:rPr lang="en-GB" sz="1600" dirty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  <a:p>
            <a:pPr lvl="0">
              <a:buSzPts val="1000"/>
            </a:pP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839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Custom Design</vt:lpstr>
      <vt:lpstr>Office Theme</vt:lpstr>
      <vt:lpstr>PowerPoint Presentation</vt:lpstr>
      <vt:lpstr>NHSX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olivia.waller@england.nhs.uk</dc:creator>
  <cp:lastModifiedBy>Masood Nazir (BCC CCG)</cp:lastModifiedBy>
  <cp:revision>83</cp:revision>
  <dcterms:created xsi:type="dcterms:W3CDTF">2019-09-16T15:57:37Z</dcterms:created>
  <dcterms:modified xsi:type="dcterms:W3CDTF">2020-05-01T11:24:36Z</dcterms:modified>
</cp:coreProperties>
</file>