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737" r:id="rId3"/>
    <p:sldId id="2163" r:id="rId4"/>
    <p:sldId id="286" r:id="rId5"/>
    <p:sldId id="285" r:id="rId6"/>
    <p:sldId id="284" r:id="rId7"/>
    <p:sldId id="2168" r:id="rId8"/>
    <p:sldId id="21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AEACA-9070-477C-A1EB-99294B3BEF56}" v="15" dt="2020-04-16T08:25:16.071"/>
    <p1510:client id="{41AEFAF2-3EC5-4FB4-A869-21FCE1199ED0}" v="1" dt="2020-04-16T08:30:52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39" d="100"/>
          <a:sy n="39" d="100"/>
        </p:scale>
        <p:origin x="50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1CD5E-8E3D-47D9-A946-5ED54AFBC474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47274-C951-4A6C-9BCC-C218DE6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10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10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570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364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0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18E0D45E-0B97-4E29-8499-AB2B710EB4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5749" y="365910"/>
            <a:ext cx="1308943" cy="528611"/>
          </a:xfrm>
          <a:prstGeom prst="rect">
            <a:avLst/>
          </a:prstGeom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A426801C-6EF1-44D5-BB49-CF9B1BD26219}"/>
              </a:ext>
            </a:extLst>
          </p:cNvPr>
          <p:cNvSpPr txBox="1"/>
          <p:nvPr userDrawn="1"/>
        </p:nvSpPr>
        <p:spPr>
          <a:xfrm>
            <a:off x="4099560" y="5714168"/>
            <a:ext cx="399288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16">
            <a:extLst>
              <a:ext uri="{FF2B5EF4-FFF2-40B4-BE49-F238E27FC236}">
                <a16:creationId xmlns:a16="http://schemas.microsoft.com/office/drawing/2014/main" id="{2E504B7B-6AD1-45D7-8AE3-FA3C863D3A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13677"/>
            <a:ext cx="12211879" cy="41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2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9904-1524-4388-964E-52AA7211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F3184-811E-43B0-838C-2F3DFAF64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6251E-4BE0-4817-A3AD-3986D1957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B61BB-D43A-4E75-BF51-C9F46239B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7F719-B5B4-4D0D-86DD-AF0CE6F3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44369-CAD1-43BB-9BE3-21F6F9573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1AAEC-128B-4AFD-A15F-AECDD6CF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894196-119C-4B2F-A60D-C37BE887A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E74B5-6676-44C4-8416-47AF91246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E6D97-A27A-4621-BD5C-5EBD15287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EAA56-5B34-4B79-B424-44ED9D5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43A97-031F-4C52-97DE-2AC18A00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81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093D1-A50E-4000-BEC8-6B038AF0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F3F6C-0BF4-49DB-9911-20A456EF1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F8580-7756-43D0-B8D7-6A12EB53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B3B8E-9082-4EEB-854B-459EF474B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BA204-DBA1-410F-B8C7-E0198156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61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82867B-6885-48EC-8EDC-55B1E336B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248BA-6E77-4263-9F33-85C54D35F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D1020-C5A8-4326-98E3-8375C10C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7906A-1C9C-40E8-89C0-AD9708F1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A595D-F614-4135-822C-0512AAED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921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714AC8F1-8ECD-4802-94AF-74E8F6D9B4E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2100" y="6373285"/>
            <a:ext cx="6455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02F3149-9DF3-418A-9C56-7DD261611731}" type="slidenum">
              <a:rPr lang="en-US" altLang="en-US" sz="1200">
                <a:solidFill>
                  <a:srgbClr val="82CE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US" altLang="en-US" sz="1200">
                <a:solidFill>
                  <a:srgbClr val="82CE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2EAE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altLang="en-US" sz="1200">
              <a:solidFill>
                <a:srgbClr val="2EAE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1EEF0150-35B2-4AA2-8F78-7900E3E449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767" y="366185"/>
            <a:ext cx="1308100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365912"/>
            <a:ext cx="10641499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7" y="1833143"/>
            <a:ext cx="10641499" cy="2244128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FF33641-8054-45D4-817D-00FEAD6E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0033" y="6333067"/>
            <a:ext cx="5723467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Digital First Primary Care</a:t>
            </a:r>
          </a:p>
        </p:txBody>
      </p:sp>
    </p:spTree>
    <p:extLst>
      <p:ext uri="{BB962C8B-B14F-4D97-AF65-F5344CB8AC3E}">
        <p14:creationId xmlns:p14="http://schemas.microsoft.com/office/powerpoint/2010/main" val="28001850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8" y="365910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8" y="1833143"/>
            <a:ext cx="10641498" cy="2244128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4" name="Picture 1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284323AA-9573-44A2-B321-13F3CEFFCC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5749" y="365910"/>
            <a:ext cx="1308943" cy="528611"/>
          </a:xfrm>
          <a:prstGeom prst="rect">
            <a:avLst/>
          </a:prstGeom>
        </p:spPr>
      </p:pic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Digital First Primary Care</a:t>
            </a:r>
          </a:p>
        </p:txBody>
      </p:sp>
    </p:spTree>
    <p:extLst>
      <p:ext uri="{BB962C8B-B14F-4D97-AF65-F5344CB8AC3E}">
        <p14:creationId xmlns:p14="http://schemas.microsoft.com/office/powerpoint/2010/main" val="163511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941ED-6B42-4B12-968E-AF5789C7A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EF430-0A1B-4E23-8CA5-A1EDD20A9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F088B-109F-4561-80D6-4C916B5DF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72E65-6962-4016-B322-B9F56475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8EE1C-6D42-4102-8A06-F1D3ED03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CFC8E-CD61-45EF-B6CA-F8B59D295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00943-8EA0-42C6-B7A3-1C40CA550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11E92-326A-411A-885F-85D3DCC96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87D57-8D4A-45B3-8B22-DECAF165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CA99D-35D0-4A65-8B1F-400856D6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4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3B3B0-44D6-4097-BBF7-6F263FD5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0735D-F7DC-49B7-9B21-04C1CB945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3B948-8D13-4370-9977-E7E9DCB91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8C13B-B355-4459-9729-57446602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C7D95-2537-41BD-AAA8-E46B08867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9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D38F-436A-4F43-82FF-E259EFDF6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CEB39-F840-42BE-8E53-FA499A130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83C2C-57A9-487D-812C-62674CE8B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B23FC-6C83-4C69-AFAB-64095467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628D4-A952-494A-8170-928870576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07557-9516-457C-AE19-6AA20109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1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A6E1-F293-4F8A-BB55-46AB5C5C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360FA-2F96-42B5-A997-791216B9F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B24A4-9EE8-49EC-A224-9AD320701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B3B26F-7A48-4671-A290-340888F24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8DF212-F5DA-443C-A735-7C465F73F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26F5AC-883D-420E-B02D-35DC67A4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9BFF7-2B56-455A-98FA-DBB71795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AC4C98-07F5-4ECF-A28F-9C13CA26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1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B02BD-4626-4C71-9719-C49FBF9C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387DE3-EC99-418A-BD29-563A287D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3ABD3-D944-444C-AA13-4557A24E0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DEB1D-A4A7-4BE7-9B3C-256734090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80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2F875-BCBC-463A-A520-902160402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5AD670-299B-4A26-83DE-33C57E82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BEAF8-C803-4225-8ADF-66F0738A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70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D17118-211D-4218-A7C4-D88EB1A2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98E19-7311-4C82-9DB3-45F0FF34E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7591A-C21C-496F-B839-6D1A8C3CA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F930E-E23A-449F-958C-1B28079B3F6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C5903-D5B7-4C29-9093-0F444B042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39A5B-3C74-4F96-BF29-0E9AB8D6A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B4CFB-EE6B-45DD-92C7-B9EFA97B1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4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21" Type="http://schemas.openxmlformats.org/officeDocument/2006/relationships/image" Target="../media/image23.sv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sv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19" Type="http://schemas.openxmlformats.org/officeDocument/2006/relationships/image" Target="../media/image21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coronavirus/wp-content/uploads/sites/52/2020/03/remote-total-triage-model-in-general-practice-27-march-202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england.digitalfirstprimarycare@nhs.net" TargetMode="External"/><Relationship Id="rId5" Type="http://schemas.openxmlformats.org/officeDocument/2006/relationships/hyperlink" Target="https://future.nhs.uk/connect.ti/DigitalPC/grouphome" TargetMode="External"/><Relationship Id="rId4" Type="http://schemas.openxmlformats.org/officeDocument/2006/relationships/hyperlink" Target="https://portal.e-lfh.org.uk/Component/Details/60956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764" y="1547954"/>
            <a:ext cx="10064769" cy="21096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4600" dirty="0"/>
              <a:t>Using remote triaging and online consultations in managing COVID-19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10CD1-4BA4-4C85-BCE2-720C0F4CC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4" y="3932808"/>
            <a:ext cx="10215689" cy="13772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1600" b="1" dirty="0"/>
              <a:t>Dr Minal Bakhai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Deputy Director and National Clinical Lead for Digital First Primary Care, NHS England and NHS Improvement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General Practitioner, Brent CCG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11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image002">
            <a:extLst>
              <a:ext uri="{FF2B5EF4-FFF2-40B4-BE49-F238E27FC236}">
                <a16:creationId xmlns:a16="http://schemas.microsoft.com/office/drawing/2014/main" id="{A3B90DD6-8451-4A23-ABF3-48A929405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098" y="977559"/>
            <a:ext cx="6584516" cy="294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 descr="image001">
            <a:extLst>
              <a:ext uri="{FF2B5EF4-FFF2-40B4-BE49-F238E27FC236}">
                <a16:creationId xmlns:a16="http://schemas.microsoft.com/office/drawing/2014/main" id="{A4B582A0-7679-46FF-A9DA-3D99A2D92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5"/>
          <a:stretch/>
        </p:blipFill>
        <p:spPr bwMode="auto">
          <a:xfrm>
            <a:off x="2981098" y="3923463"/>
            <a:ext cx="6584516" cy="283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7D08F7-0767-4B83-A2DF-0A3821E6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Overview of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602B59-C3E5-44E0-A018-5CFD9F59CA95}"/>
              </a:ext>
            </a:extLst>
          </p:cNvPr>
          <p:cNvSpPr txBox="1"/>
          <p:nvPr/>
        </p:nvSpPr>
        <p:spPr>
          <a:xfrm>
            <a:off x="10084271" y="6204619"/>
            <a:ext cx="196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Data accurate as of 15 April 2020.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491DAB-1364-41B7-99C1-8CDF14832EBC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16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43EF4A-5A00-479B-8560-944E287EDB80}"/>
              </a:ext>
            </a:extLst>
          </p:cNvPr>
          <p:cNvSpPr/>
          <p:nvPr/>
        </p:nvSpPr>
        <p:spPr>
          <a:xfrm>
            <a:off x="10922" y="1110106"/>
            <a:ext cx="12192000" cy="5947198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0033"/>
              </a:solidFill>
            </a:endParaRPr>
          </a:p>
        </p:txBody>
      </p:sp>
      <p:pic>
        <p:nvPicPr>
          <p:cNvPr id="5" name="Graphic 4" descr="Laptop">
            <a:extLst>
              <a:ext uri="{FF2B5EF4-FFF2-40B4-BE49-F238E27FC236}">
                <a16:creationId xmlns:a16="http://schemas.microsoft.com/office/drawing/2014/main" id="{1A195506-243A-44FD-8628-1FE2FD7540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74" y="998548"/>
            <a:ext cx="1338629" cy="1338629"/>
          </a:xfrm>
          <a:prstGeom prst="rect">
            <a:avLst/>
          </a:prstGeom>
        </p:spPr>
      </p:pic>
      <p:pic>
        <p:nvPicPr>
          <p:cNvPr id="6" name="Graphic 5" descr="Doctor">
            <a:extLst>
              <a:ext uri="{FF2B5EF4-FFF2-40B4-BE49-F238E27FC236}">
                <a16:creationId xmlns:a16="http://schemas.microsoft.com/office/drawing/2014/main" id="{E295ECF9-655B-43D2-9A83-73D408CE6C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56838" y="2804968"/>
            <a:ext cx="1407707" cy="14077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5F613A-C6C8-44BE-BF6B-5AC5535DB61A}"/>
              </a:ext>
            </a:extLst>
          </p:cNvPr>
          <p:cNvSpPr txBox="1"/>
          <p:nvPr/>
        </p:nvSpPr>
        <p:spPr>
          <a:xfrm>
            <a:off x="163419" y="2104394"/>
            <a:ext cx="2223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Patient submits an enquiry in their own time through a structured online consultation form via the practice website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5E7AED-3FE3-49B5-947A-E9ED770FE5E9}"/>
              </a:ext>
            </a:extLst>
          </p:cNvPr>
          <p:cNvSpPr txBox="1"/>
          <p:nvPr/>
        </p:nvSpPr>
        <p:spPr>
          <a:xfrm>
            <a:off x="5479839" y="4126295"/>
            <a:ext cx="22185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The clinical history is presented in a way that is quick and easy to assimilate. Clinician</a:t>
            </a:r>
          </a:p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reviews and responds through the most appropriate channel </a:t>
            </a:r>
          </a:p>
        </p:txBody>
      </p:sp>
      <p:pic>
        <p:nvPicPr>
          <p:cNvPr id="10" name="Graphic 9" descr="Receiver">
            <a:extLst>
              <a:ext uri="{FF2B5EF4-FFF2-40B4-BE49-F238E27FC236}">
                <a16:creationId xmlns:a16="http://schemas.microsoft.com/office/drawing/2014/main" id="{81DA26DF-F813-416A-8243-7DE4560EE3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9821" y="3963632"/>
            <a:ext cx="1169691" cy="116969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66DEF2-4A91-43D0-A670-48938B4CB24C}"/>
              </a:ext>
            </a:extLst>
          </p:cNvPr>
          <p:cNvSpPr txBox="1"/>
          <p:nvPr/>
        </p:nvSpPr>
        <p:spPr>
          <a:xfrm>
            <a:off x="2900422" y="4170316"/>
            <a:ext cx="2315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Administrative staff filter admin requests and send clinical queries to the most appropriate clinician</a:t>
            </a:r>
          </a:p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flagging urgent requests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578A2D0-35C0-4184-9AB5-9308ED412BB1}"/>
              </a:ext>
            </a:extLst>
          </p:cNvPr>
          <p:cNvCxnSpPr>
            <a:cxnSpLocks/>
          </p:cNvCxnSpPr>
          <p:nvPr/>
        </p:nvCxnSpPr>
        <p:spPr>
          <a:xfrm>
            <a:off x="5118031" y="3552428"/>
            <a:ext cx="838807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Graphic 17" descr="Questions">
            <a:extLst>
              <a:ext uri="{FF2B5EF4-FFF2-40B4-BE49-F238E27FC236}">
                <a16:creationId xmlns:a16="http://schemas.microsoft.com/office/drawing/2014/main" id="{E5E614D8-F4FA-466E-9153-B10A3CCF1E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08435" y="5383211"/>
            <a:ext cx="1039719" cy="103971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2CAB313-ED20-4C4D-93B4-35AD3E058BD9}"/>
              </a:ext>
            </a:extLst>
          </p:cNvPr>
          <p:cNvSpPr txBox="1"/>
          <p:nvPr/>
        </p:nvSpPr>
        <p:spPr>
          <a:xfrm>
            <a:off x="206538" y="5150515"/>
            <a:ext cx="20329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Or, patient phones the practice and administrative staff complete an online consultation form on behalf of the patient  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A97BFFC-EC4B-49FB-B7D4-3D515612999A}"/>
              </a:ext>
            </a:extLst>
          </p:cNvPr>
          <p:cNvGrpSpPr/>
          <p:nvPr/>
        </p:nvGrpSpPr>
        <p:grpSpPr>
          <a:xfrm>
            <a:off x="3224587" y="2815538"/>
            <a:ext cx="1618596" cy="1354778"/>
            <a:chOff x="3028971" y="2827391"/>
            <a:chExt cx="1618596" cy="1354778"/>
          </a:xfrm>
        </p:grpSpPr>
        <p:pic>
          <p:nvPicPr>
            <p:cNvPr id="25" name="Graphic 24" descr="Call center">
              <a:extLst>
                <a:ext uri="{FF2B5EF4-FFF2-40B4-BE49-F238E27FC236}">
                  <a16:creationId xmlns:a16="http://schemas.microsoft.com/office/drawing/2014/main" id="{BBE248E7-DBB9-4CEC-9F40-04D2AF2396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292789" y="2827391"/>
              <a:ext cx="1354778" cy="1354778"/>
            </a:xfrm>
            <a:prstGeom prst="rect">
              <a:avLst/>
            </a:prstGeom>
          </p:spPr>
        </p:pic>
        <p:pic>
          <p:nvPicPr>
            <p:cNvPr id="27" name="Graphic 26" descr="Monitor">
              <a:extLst>
                <a:ext uri="{FF2B5EF4-FFF2-40B4-BE49-F238E27FC236}">
                  <a16:creationId xmlns:a16="http://schemas.microsoft.com/office/drawing/2014/main" id="{B5E7B844-7AFF-463E-A5CF-98E0D117A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028971" y="3199996"/>
              <a:ext cx="914400" cy="9144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59A412D-3FC7-4162-9A07-B0648F6A8146}"/>
              </a:ext>
            </a:extLst>
          </p:cNvPr>
          <p:cNvGrpSpPr/>
          <p:nvPr/>
        </p:nvGrpSpPr>
        <p:grpSpPr>
          <a:xfrm>
            <a:off x="8974048" y="2359388"/>
            <a:ext cx="1308492" cy="1338629"/>
            <a:chOff x="5495262" y="2458053"/>
            <a:chExt cx="1527838" cy="1527838"/>
          </a:xfrm>
        </p:grpSpPr>
        <p:pic>
          <p:nvPicPr>
            <p:cNvPr id="34" name="Graphic 33" descr="Monitor">
              <a:extLst>
                <a:ext uri="{FF2B5EF4-FFF2-40B4-BE49-F238E27FC236}">
                  <a16:creationId xmlns:a16="http://schemas.microsoft.com/office/drawing/2014/main" id="{AB12ED58-7D51-441B-82ED-1825EFE689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495262" y="2458053"/>
              <a:ext cx="1527838" cy="1527838"/>
            </a:xfrm>
            <a:prstGeom prst="rect">
              <a:avLst/>
            </a:prstGeom>
          </p:spPr>
        </p:pic>
        <p:pic>
          <p:nvPicPr>
            <p:cNvPr id="35" name="Graphic 34" descr="Doctor">
              <a:extLst>
                <a:ext uri="{FF2B5EF4-FFF2-40B4-BE49-F238E27FC236}">
                  <a16:creationId xmlns:a16="http://schemas.microsoft.com/office/drawing/2014/main" id="{A3998EB7-7077-4E2A-A20A-84EF384537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894647" y="2777991"/>
              <a:ext cx="729068" cy="729068"/>
            </a:xfrm>
            <a:prstGeom prst="rect">
              <a:avLst/>
            </a:prstGeom>
          </p:spPr>
        </p:pic>
      </p:grpSp>
      <p:pic>
        <p:nvPicPr>
          <p:cNvPr id="36" name="Graphic 14" descr="Call center">
            <a:extLst>
              <a:ext uri="{FF2B5EF4-FFF2-40B4-BE49-F238E27FC236}">
                <a16:creationId xmlns:a16="http://schemas.microsoft.com/office/drawing/2014/main" id="{0021FFE0-A930-4519-8A78-DD6E3D40DD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114650" y="3920276"/>
            <a:ext cx="1039719" cy="1039719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DFBC274-8CD0-4D3D-9011-0DD3C1E8605D}"/>
              </a:ext>
            </a:extLst>
          </p:cNvPr>
          <p:cNvSpPr txBox="1"/>
          <p:nvPr/>
        </p:nvSpPr>
        <p:spPr>
          <a:xfrm>
            <a:off x="9995635" y="1329309"/>
            <a:ext cx="2032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Online message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32E0589-8281-4F68-928B-9AFE5D55E972}"/>
              </a:ext>
            </a:extLst>
          </p:cNvPr>
          <p:cNvSpPr txBox="1"/>
          <p:nvPr/>
        </p:nvSpPr>
        <p:spPr>
          <a:xfrm>
            <a:off x="9995635" y="2749561"/>
            <a:ext cx="2032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Video consultation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A4F91CE-8256-4440-8453-FFDA968356BE}"/>
              </a:ext>
            </a:extLst>
          </p:cNvPr>
          <p:cNvSpPr txBox="1"/>
          <p:nvPr/>
        </p:nvSpPr>
        <p:spPr>
          <a:xfrm>
            <a:off x="9995635" y="4400905"/>
            <a:ext cx="2032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Telephone consultation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77C800B-C446-4C2B-B677-A66DD05479FC}"/>
              </a:ext>
            </a:extLst>
          </p:cNvPr>
          <p:cNvSpPr txBox="1"/>
          <p:nvPr/>
        </p:nvSpPr>
        <p:spPr>
          <a:xfrm>
            <a:off x="10191251" y="5677205"/>
            <a:ext cx="2032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Face-to-face consultation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23CB356-E4E6-4915-9D21-34E11DA990AF}"/>
              </a:ext>
            </a:extLst>
          </p:cNvPr>
          <p:cNvGrpSpPr/>
          <p:nvPr/>
        </p:nvGrpSpPr>
        <p:grpSpPr>
          <a:xfrm>
            <a:off x="9019653" y="993561"/>
            <a:ext cx="1308492" cy="1338629"/>
            <a:chOff x="8898040" y="910802"/>
            <a:chExt cx="1308492" cy="1338629"/>
          </a:xfrm>
        </p:grpSpPr>
        <p:pic>
          <p:nvPicPr>
            <p:cNvPr id="54" name="Graphic 53" descr="Monitor">
              <a:extLst>
                <a:ext uri="{FF2B5EF4-FFF2-40B4-BE49-F238E27FC236}">
                  <a16:creationId xmlns:a16="http://schemas.microsoft.com/office/drawing/2014/main" id="{B31BC33A-FC7B-4BF0-B9F7-BD3F795E5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898040" y="910802"/>
              <a:ext cx="1308492" cy="1338629"/>
            </a:xfrm>
            <a:prstGeom prst="rect">
              <a:avLst/>
            </a:prstGeom>
          </p:spPr>
        </p:pic>
        <p:pic>
          <p:nvPicPr>
            <p:cNvPr id="56" name="Graphic 55" descr="Chat">
              <a:extLst>
                <a:ext uri="{FF2B5EF4-FFF2-40B4-BE49-F238E27FC236}">
                  <a16:creationId xmlns:a16="http://schemas.microsoft.com/office/drawing/2014/main" id="{0F9073C9-8755-4C89-9A50-BD3D25D81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9186000" y="1201769"/>
              <a:ext cx="641364" cy="641364"/>
            </a:xfrm>
            <a:prstGeom prst="rect">
              <a:avLst/>
            </a:prstGeom>
          </p:spPr>
        </p:pic>
      </p:grpSp>
      <p:sp>
        <p:nvSpPr>
          <p:cNvPr id="57" name="Title 56">
            <a:extLst>
              <a:ext uri="{FF2B5EF4-FFF2-40B4-BE49-F238E27FC236}">
                <a16:creationId xmlns:a16="http://schemas.microsoft.com/office/drawing/2014/main" id="{972B0837-1E8E-4B00-9ADC-5798BDAC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Digital/phone total triage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A921819-5DB7-4AB5-9991-8D7590D9F144}"/>
              </a:ext>
            </a:extLst>
          </p:cNvPr>
          <p:cNvCxnSpPr>
            <a:cxnSpLocks/>
          </p:cNvCxnSpPr>
          <p:nvPr/>
        </p:nvCxnSpPr>
        <p:spPr>
          <a:xfrm>
            <a:off x="7883795" y="2994112"/>
            <a:ext cx="1090253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98A8444-7591-4085-BAF9-1264B9B3787C}"/>
              </a:ext>
            </a:extLst>
          </p:cNvPr>
          <p:cNvCxnSpPr>
            <a:cxnSpLocks/>
          </p:cNvCxnSpPr>
          <p:nvPr/>
        </p:nvCxnSpPr>
        <p:spPr>
          <a:xfrm>
            <a:off x="7883794" y="1605210"/>
            <a:ext cx="1090253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E4423C4-A97D-4A3F-AFF0-BF3A18D6695C}"/>
              </a:ext>
            </a:extLst>
          </p:cNvPr>
          <p:cNvCxnSpPr>
            <a:cxnSpLocks/>
          </p:cNvCxnSpPr>
          <p:nvPr/>
        </p:nvCxnSpPr>
        <p:spPr>
          <a:xfrm>
            <a:off x="7883793" y="4548477"/>
            <a:ext cx="1090253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88BCE8A-B858-41D4-BE23-F4B097F44230}"/>
              </a:ext>
            </a:extLst>
          </p:cNvPr>
          <p:cNvCxnSpPr>
            <a:cxnSpLocks/>
          </p:cNvCxnSpPr>
          <p:nvPr/>
        </p:nvCxnSpPr>
        <p:spPr>
          <a:xfrm>
            <a:off x="7883792" y="5849003"/>
            <a:ext cx="1090253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D3EBCCB-7373-4DFE-A035-9AD038AE0798}"/>
              </a:ext>
            </a:extLst>
          </p:cNvPr>
          <p:cNvCxnSpPr>
            <a:cxnSpLocks/>
          </p:cNvCxnSpPr>
          <p:nvPr/>
        </p:nvCxnSpPr>
        <p:spPr>
          <a:xfrm>
            <a:off x="7883792" y="1569970"/>
            <a:ext cx="7084" cy="4316057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203A675-1AC1-4EE7-864A-6428BDC60C54}"/>
              </a:ext>
            </a:extLst>
          </p:cNvPr>
          <p:cNvCxnSpPr>
            <a:cxnSpLocks/>
          </p:cNvCxnSpPr>
          <p:nvPr/>
        </p:nvCxnSpPr>
        <p:spPr>
          <a:xfrm>
            <a:off x="7445541" y="3591098"/>
            <a:ext cx="445335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3EF5281-60AF-4C05-B197-A40CB9E17EEF}"/>
              </a:ext>
            </a:extLst>
          </p:cNvPr>
          <p:cNvCxnSpPr>
            <a:cxnSpLocks/>
          </p:cNvCxnSpPr>
          <p:nvPr/>
        </p:nvCxnSpPr>
        <p:spPr>
          <a:xfrm>
            <a:off x="1861740" y="1667863"/>
            <a:ext cx="546701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7D870C3E-A0F6-4028-9C21-5B4944BF3327}"/>
              </a:ext>
            </a:extLst>
          </p:cNvPr>
          <p:cNvCxnSpPr>
            <a:cxnSpLocks/>
          </p:cNvCxnSpPr>
          <p:nvPr/>
        </p:nvCxnSpPr>
        <p:spPr>
          <a:xfrm>
            <a:off x="1991183" y="5689058"/>
            <a:ext cx="445335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25612D6-AD95-4321-9490-A23143AEFB37}"/>
              </a:ext>
            </a:extLst>
          </p:cNvPr>
          <p:cNvCxnSpPr>
            <a:cxnSpLocks/>
          </p:cNvCxnSpPr>
          <p:nvPr/>
        </p:nvCxnSpPr>
        <p:spPr>
          <a:xfrm>
            <a:off x="2604057" y="1605210"/>
            <a:ext cx="0" cy="4113768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5037BB7F-F03D-4F42-8516-0865EA29FFFC}"/>
              </a:ext>
            </a:extLst>
          </p:cNvPr>
          <p:cNvCxnSpPr>
            <a:cxnSpLocks/>
          </p:cNvCxnSpPr>
          <p:nvPr/>
        </p:nvCxnSpPr>
        <p:spPr>
          <a:xfrm>
            <a:off x="2632134" y="3552428"/>
            <a:ext cx="592453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93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350966-6486-4A09-B332-39631AD9CCC9}"/>
              </a:ext>
            </a:extLst>
          </p:cNvPr>
          <p:cNvSpPr/>
          <p:nvPr/>
        </p:nvSpPr>
        <p:spPr>
          <a:xfrm>
            <a:off x="879567" y="0"/>
            <a:ext cx="1043286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C348ED0-B90E-674B-AB2F-5213F43C27B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9554" y="0"/>
            <a:ext cx="9692892" cy="685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1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EC172C-A593-4726-B4E1-E40716CE3A00}"/>
              </a:ext>
            </a:extLst>
          </p:cNvPr>
          <p:cNvSpPr/>
          <p:nvPr/>
        </p:nvSpPr>
        <p:spPr>
          <a:xfrm>
            <a:off x="879567" y="0"/>
            <a:ext cx="1043286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3A43D04-73C0-514D-A524-4D18B6DBB9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389" y="0"/>
            <a:ext cx="9695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0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FFE2A3-062A-4295-A09E-D728DB5DB9D8}"/>
              </a:ext>
            </a:extLst>
          </p:cNvPr>
          <p:cNvSpPr/>
          <p:nvPr/>
        </p:nvSpPr>
        <p:spPr>
          <a:xfrm>
            <a:off x="879567" y="0"/>
            <a:ext cx="1043286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01D4AA3-1A24-0D47-9DF3-14A7490FF64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3584" y="0"/>
            <a:ext cx="96952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4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>
            <a:extLst>
              <a:ext uri="{FF2B5EF4-FFF2-40B4-BE49-F238E27FC236}">
                <a16:creationId xmlns:a16="http://schemas.microsoft.com/office/drawing/2014/main" id="{2F3ECACC-942C-49C2-8709-A937D42B8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92" y="441840"/>
            <a:ext cx="4896431" cy="1131098"/>
          </a:xfrm>
        </p:spPr>
        <p:txBody>
          <a:bodyPr>
            <a:noAutofit/>
          </a:bodyPr>
          <a:lstStyle/>
          <a:p>
            <a:r>
              <a:rPr lang="en-US" b="1" dirty="0"/>
              <a:t>Online consulting </a:t>
            </a:r>
            <a:br>
              <a:rPr lang="en-US" b="1" dirty="0"/>
            </a:br>
            <a:r>
              <a:rPr lang="en-US" b="1" dirty="0"/>
              <a:t>tips</a:t>
            </a:r>
            <a:endParaRPr lang="en-GB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9597326-A250-4963-A7FB-B60C04FD03B5}"/>
              </a:ext>
            </a:extLst>
          </p:cNvPr>
          <p:cNvSpPr/>
          <p:nvPr/>
        </p:nvSpPr>
        <p:spPr>
          <a:xfrm>
            <a:off x="4389925" y="952240"/>
            <a:ext cx="6096000" cy="5338264"/>
          </a:xfrm>
          <a:prstGeom prst="ellipse">
            <a:avLst/>
          </a:prstGeom>
          <a:solidFill>
            <a:schemeClr val="bg1"/>
          </a:solidFill>
          <a:ln w="53975">
            <a:solidFill>
              <a:srgbClr val="007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914A639-E3C2-4270-904B-0787E1613FC4}"/>
              </a:ext>
            </a:extLst>
          </p:cNvPr>
          <p:cNvSpPr/>
          <p:nvPr/>
        </p:nvSpPr>
        <p:spPr>
          <a:xfrm>
            <a:off x="6575776" y="540568"/>
            <a:ext cx="1724297" cy="92887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379D5-2688-4102-A811-3A2FA744413D}"/>
              </a:ext>
            </a:extLst>
          </p:cNvPr>
          <p:cNvSpPr txBox="1"/>
          <p:nvPr/>
        </p:nvSpPr>
        <p:spPr>
          <a:xfrm>
            <a:off x="6695519" y="720223"/>
            <a:ext cx="147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C7B25F8-826E-486E-9F54-6BF1830F936E}"/>
              </a:ext>
            </a:extLst>
          </p:cNvPr>
          <p:cNvSpPr/>
          <p:nvPr/>
        </p:nvSpPr>
        <p:spPr>
          <a:xfrm>
            <a:off x="9130653" y="1782263"/>
            <a:ext cx="1724297" cy="92887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DD2104-4C2A-4A45-8B4C-66E455619BFA}"/>
              </a:ext>
            </a:extLst>
          </p:cNvPr>
          <p:cNvSpPr txBox="1"/>
          <p:nvPr/>
        </p:nvSpPr>
        <p:spPr>
          <a:xfrm>
            <a:off x="9263459" y="1993562"/>
            <a:ext cx="147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C4533CC-DD04-49AB-884D-3464B4120A42}"/>
              </a:ext>
            </a:extLst>
          </p:cNvPr>
          <p:cNvSpPr/>
          <p:nvPr/>
        </p:nvSpPr>
        <p:spPr>
          <a:xfrm>
            <a:off x="9623776" y="3680594"/>
            <a:ext cx="1724297" cy="92887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6C1EC8-2CE1-4965-948D-FB97D0D1007F}"/>
              </a:ext>
            </a:extLst>
          </p:cNvPr>
          <p:cNvSpPr txBox="1"/>
          <p:nvPr/>
        </p:nvSpPr>
        <p:spPr>
          <a:xfrm>
            <a:off x="9747872" y="3889990"/>
            <a:ext cx="147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Relate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A721816-B734-4352-AB23-E27A72EA2B44}"/>
              </a:ext>
            </a:extLst>
          </p:cNvPr>
          <p:cNvSpPr/>
          <p:nvPr/>
        </p:nvSpPr>
        <p:spPr>
          <a:xfrm>
            <a:off x="8330554" y="5404648"/>
            <a:ext cx="1724297" cy="92887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BA0836-36BB-4DFB-ADB4-8A23096D17AD}"/>
              </a:ext>
            </a:extLst>
          </p:cNvPr>
          <p:cNvSpPr txBox="1"/>
          <p:nvPr/>
        </p:nvSpPr>
        <p:spPr>
          <a:xfrm>
            <a:off x="8123725" y="5619514"/>
            <a:ext cx="2137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Summarise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7CCD12F-C84F-474E-B389-4BD928B49DF8}"/>
              </a:ext>
            </a:extLst>
          </p:cNvPr>
          <p:cNvSpPr/>
          <p:nvPr/>
        </p:nvSpPr>
        <p:spPr>
          <a:xfrm>
            <a:off x="4982108" y="5404648"/>
            <a:ext cx="1724297" cy="92887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072F3F-064D-4802-8398-A157D9D40EAF}"/>
              </a:ext>
            </a:extLst>
          </p:cNvPr>
          <p:cNvSpPr txBox="1"/>
          <p:nvPr/>
        </p:nvSpPr>
        <p:spPr>
          <a:xfrm>
            <a:off x="5118723" y="5619514"/>
            <a:ext cx="147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15B9E19-34CE-4C94-B91E-B1FB03369FC4}"/>
              </a:ext>
            </a:extLst>
          </p:cNvPr>
          <p:cNvSpPr/>
          <p:nvPr/>
        </p:nvSpPr>
        <p:spPr>
          <a:xfrm>
            <a:off x="3651875" y="3701646"/>
            <a:ext cx="1724297" cy="92887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9C726B-2A93-45B4-AC04-3AC4230E44FF}"/>
              </a:ext>
            </a:extLst>
          </p:cNvPr>
          <p:cNvSpPr txBox="1"/>
          <p:nvPr/>
        </p:nvSpPr>
        <p:spPr>
          <a:xfrm>
            <a:off x="3651875" y="3935248"/>
            <a:ext cx="172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Safety net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46C4416-C544-485F-A8C5-43583DEA0F7E}"/>
              </a:ext>
            </a:extLst>
          </p:cNvPr>
          <p:cNvSpPr/>
          <p:nvPr/>
        </p:nvSpPr>
        <p:spPr>
          <a:xfrm>
            <a:off x="3968649" y="1782263"/>
            <a:ext cx="1724297" cy="92887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8476D5-FE46-4D86-BF8F-CB7CC0654E40}"/>
              </a:ext>
            </a:extLst>
          </p:cNvPr>
          <p:cNvSpPr txBox="1"/>
          <p:nvPr/>
        </p:nvSpPr>
        <p:spPr>
          <a:xfrm>
            <a:off x="3968649" y="1993561"/>
            <a:ext cx="172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09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51A02BD-A88D-442E-834C-14B9F42535C1}"/>
              </a:ext>
            </a:extLst>
          </p:cNvPr>
          <p:cNvSpPr/>
          <p:nvPr/>
        </p:nvSpPr>
        <p:spPr>
          <a:xfrm>
            <a:off x="357487" y="1653591"/>
            <a:ext cx="11477026" cy="4470038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8C00A6-B10F-4AD1-AEA8-146708F922C8}"/>
              </a:ext>
            </a:extLst>
          </p:cNvPr>
          <p:cNvSpPr/>
          <p:nvPr/>
        </p:nvSpPr>
        <p:spPr>
          <a:xfrm>
            <a:off x="587061" y="1878183"/>
            <a:ext cx="11017879" cy="4020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6A3BE125-6B32-4550-8B96-F60D9731AA7B}"/>
              </a:ext>
            </a:extLst>
          </p:cNvPr>
          <p:cNvSpPr/>
          <p:nvPr/>
        </p:nvSpPr>
        <p:spPr>
          <a:xfrm>
            <a:off x="724847" y="2091969"/>
            <a:ext cx="357889" cy="373986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srgbClr val="19202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BA044B-6EED-4A2C-9321-6F057151B4B2}"/>
              </a:ext>
            </a:extLst>
          </p:cNvPr>
          <p:cNvSpPr txBox="1"/>
          <p:nvPr/>
        </p:nvSpPr>
        <p:spPr>
          <a:xfrm>
            <a:off x="1157119" y="1863463"/>
            <a:ext cx="9043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Advice on how to establish a ‘total triage’ model in general practice using online consultations</a:t>
            </a:r>
            <a:endParaRPr lang="en-GB" sz="2400" b="1" dirty="0"/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0FBFAFBE-1146-4DF3-A572-10A31102A5F0}"/>
              </a:ext>
            </a:extLst>
          </p:cNvPr>
          <p:cNvSpPr/>
          <p:nvPr/>
        </p:nvSpPr>
        <p:spPr>
          <a:xfrm>
            <a:off x="724847" y="3291506"/>
            <a:ext cx="357889" cy="373986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srgbClr val="19202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D04E4F-256A-4DF3-AE9E-1207541F3CD1}"/>
              </a:ext>
            </a:extLst>
          </p:cNvPr>
          <p:cNvSpPr txBox="1"/>
          <p:nvPr/>
        </p:nvSpPr>
        <p:spPr>
          <a:xfrm>
            <a:off x="1157119" y="3063000"/>
            <a:ext cx="9043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Health Education England e-resource on </a:t>
            </a:r>
            <a:r>
              <a:rPr lang="en-GB" sz="2400" b="1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remote total triage model in general practice</a:t>
            </a:r>
            <a:endParaRPr lang="en-GB" sz="2400" b="1" dirty="0"/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5BE3DF16-9CD1-4F75-9EB9-C37B1B6F954E}"/>
              </a:ext>
            </a:extLst>
          </p:cNvPr>
          <p:cNvSpPr/>
          <p:nvPr/>
        </p:nvSpPr>
        <p:spPr>
          <a:xfrm>
            <a:off x="724847" y="4532555"/>
            <a:ext cx="357889" cy="373986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srgbClr val="19202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BEB71B-6DF5-47F3-81F9-774A53A430AE}"/>
              </a:ext>
            </a:extLst>
          </p:cNvPr>
          <p:cNvSpPr txBox="1"/>
          <p:nvPr/>
        </p:nvSpPr>
        <p:spPr>
          <a:xfrm>
            <a:off x="1157118" y="4488715"/>
            <a:ext cx="10465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FutureNHS </a:t>
            </a:r>
            <a:r>
              <a:rPr lang="en-GB" sz="24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 Primary Care </a:t>
            </a:r>
            <a:r>
              <a:rPr lang="en-GB" sz="24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workspace for NHS staff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For any assistance in accessing the workspace contact </a:t>
            </a:r>
            <a:r>
              <a:rPr lang="en-GB" b="1" i="1" u="sng" dirty="0">
                <a:solidFill>
                  <a:srgbClr val="0079C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england.digitalfirstprimarycare@nhs.net</a:t>
            </a:r>
            <a:endParaRPr lang="en-GB" b="1" i="1" dirty="0">
              <a:solidFill>
                <a:srgbClr val="0079C1"/>
              </a:solidFill>
            </a:endParaRP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2F3ECACC-942C-49C2-8709-A937D42B8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63" y="441705"/>
            <a:ext cx="9842645" cy="611649"/>
          </a:xfrm>
          <a:solidFill>
            <a:schemeClr val="bg1"/>
          </a:solidFill>
        </p:spPr>
        <p:txBody>
          <a:bodyPr/>
          <a:lstStyle/>
          <a:p>
            <a:r>
              <a:rPr lang="en-US" b="1" dirty="0"/>
              <a:t>Resources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5734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202</Words>
  <Application>Microsoft Office PowerPoint</Application>
  <PresentationFormat>Widescreen</PresentationFormat>
  <Paragraphs>34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Using remote triaging and online consultations in managing COVID-19 </vt:lpstr>
      <vt:lpstr>Overview of data</vt:lpstr>
      <vt:lpstr>Digital/phone total triage</vt:lpstr>
      <vt:lpstr>PowerPoint Presentation</vt:lpstr>
      <vt:lpstr>PowerPoint Presentation</vt:lpstr>
      <vt:lpstr>PowerPoint Presentation</vt:lpstr>
      <vt:lpstr>Online consulting  tips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Goodall</dc:creator>
  <cp:lastModifiedBy>Lisa Austin</cp:lastModifiedBy>
  <cp:revision>1</cp:revision>
  <dcterms:created xsi:type="dcterms:W3CDTF">2020-04-16T08:12:32Z</dcterms:created>
  <dcterms:modified xsi:type="dcterms:W3CDTF">2020-04-16T11:11:13Z</dcterms:modified>
</cp:coreProperties>
</file>