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10"/>
  </p:notesMasterIdLst>
  <p:sldIdLst>
    <p:sldId id="263" r:id="rId3"/>
    <p:sldId id="1452" r:id="rId4"/>
    <p:sldId id="1071" r:id="rId5"/>
    <p:sldId id="1454" r:id="rId6"/>
    <p:sldId id="145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wley Mark" initials="KM" lastIdx="0" clrIdx="0">
    <p:extLst>
      <p:ext uri="{19B8F6BF-5375-455C-9EA6-DF929625EA0E}">
        <p15:presenceInfo xmlns:p15="http://schemas.microsoft.com/office/powerpoint/2012/main" userId="S-1-5-21-1094597282-2092863731-1447825178-59166" providerId="AD"/>
      </p:ext>
    </p:extLst>
  </p:cmAuthor>
  <p:cmAuthor id="2" name="Vin Diwakar" initials="VD" lastIdx="19" clrIdx="1">
    <p:extLst>
      <p:ext uri="{19B8F6BF-5375-455C-9EA6-DF929625EA0E}">
        <p15:presenceInfo xmlns:p15="http://schemas.microsoft.com/office/powerpoint/2012/main" userId="Vin Diwakar" providerId="None"/>
      </p:ext>
    </p:extLst>
  </p:cmAuthor>
  <p:cmAuthor id="3" name="Kewley Mark" initials="KM [2]" lastIdx="1" clrIdx="2">
    <p:extLst>
      <p:ext uri="{19B8F6BF-5375-455C-9EA6-DF929625EA0E}">
        <p15:presenceInfo xmlns:p15="http://schemas.microsoft.com/office/powerpoint/2012/main" userId="S::MKewley@southwarkccg.nhs.uk::6f18f4f3-5c9f-48e0-8bd1-3c778f001a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BF1F5"/>
    <a:srgbClr val="42789E"/>
    <a:srgbClr val="2F5597"/>
    <a:srgbClr val="548235"/>
    <a:srgbClr val="C5E0B4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5" autoAdjust="0"/>
    <p:restoredTop sz="94660"/>
  </p:normalViewPr>
  <p:slideViewPr>
    <p:cSldViewPr>
      <p:cViewPr>
        <p:scale>
          <a:sx n="140" d="100"/>
          <a:sy n="140" d="100"/>
        </p:scale>
        <p:origin x="1568" y="920"/>
      </p:cViewPr>
      <p:guideLst>
        <p:guide orient="horz" pos="10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EF3F-FCF3-4743-8B09-98CDB8949E8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25655-1D25-4EF4-BECF-CAA713BD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61B4-582B-AB4C-B10E-16F79913E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57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379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303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499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711" y="6459539"/>
            <a:ext cx="2425700" cy="241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70" tIns="34239" rIns="68470" bIns="34239" anchor="ctr"/>
          <a:lstStyle/>
          <a:p>
            <a:pPr algn="ctr" defTabSz="342349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8" y="1402941"/>
            <a:ext cx="11048232" cy="3622520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609722" y="5025473"/>
            <a:ext cx="9082695" cy="95992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/>
          </p:nvPr>
        </p:nvSpPr>
        <p:spPr>
          <a:xfrm>
            <a:off x="609690" y="5985623"/>
            <a:ext cx="5813287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71177" y="6476295"/>
            <a:ext cx="52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4438"/>
            <a:ext cx="9144000" cy="476181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552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71177" y="6476295"/>
            <a:ext cx="52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45" y="1263541"/>
            <a:ext cx="5643033" cy="4897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14546" y="1263541"/>
            <a:ext cx="5643033" cy="4897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71177" y="6476295"/>
            <a:ext cx="52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4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5" y="692702"/>
            <a:ext cx="11523133" cy="432047"/>
          </a:xfrm>
          <a:prstGeom prst="rect">
            <a:avLst/>
          </a:prstGeom>
        </p:spPr>
        <p:txBody>
          <a:bodyPr>
            <a:normAutofit/>
          </a:bodyPr>
          <a:lstStyle>
            <a:lvl1pPr marL="122908" indent="0">
              <a:defRPr sz="1523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5" y="1341444"/>
            <a:ext cx="11523133" cy="518318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71177" y="6476295"/>
            <a:ext cx="52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2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4438"/>
            <a:ext cx="9144000" cy="476181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552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338B474-DB92-40EF-B3F8-3EB48E33F1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711" y="6459539"/>
            <a:ext cx="2425700" cy="241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70" tIns="34239" rIns="68470" bIns="34239" anchor="ctr"/>
          <a:lstStyle/>
          <a:p>
            <a:pPr algn="ctr" defTabSz="342349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8" y="1402941"/>
            <a:ext cx="11048232" cy="3622520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609722" y="5025473"/>
            <a:ext cx="9082695" cy="95992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/>
          </p:nvPr>
        </p:nvSpPr>
        <p:spPr>
          <a:xfrm>
            <a:off x="609690" y="5985623"/>
            <a:ext cx="5813287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98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702"/>
            <a:ext cx="11523133" cy="432047"/>
          </a:xfrm>
        </p:spPr>
        <p:txBody>
          <a:bodyPr>
            <a:normAutofit/>
          </a:bodyPr>
          <a:lstStyle>
            <a:lvl1pPr marL="163878" indent="0">
              <a:defRPr sz="2031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4" y="1341444"/>
            <a:ext cx="11523133" cy="518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11840" y="6381482"/>
            <a:ext cx="2844800" cy="365125"/>
          </a:xfrm>
          <a:prstGeom prst="rect">
            <a:avLst/>
          </a:prstGeom>
        </p:spPr>
        <p:txBody>
          <a:bodyPr vert="horz" lIns="91332" tIns="45671" rIns="91332" bIns="45671" rtlCol="0" anchor="ctr"/>
          <a:lstStyle>
            <a:lvl1pPr algn="r">
              <a:defRPr sz="1108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45" y="1263541"/>
            <a:ext cx="5643033" cy="4897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14546" y="1263541"/>
            <a:ext cx="5643033" cy="4897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8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3380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A193-9C28-4ED1-95B2-F65EE6A2694F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0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D8C-6492-4B7E-B973-6AC290D9724F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8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7C56-3BCC-44DD-8E5C-9407A3D69D13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14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460F-F46F-4D68-B085-F3189BE3C30D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3ED-0FCE-42A2-A62C-661F6AE2DE50}" type="datetime1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3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64C-B38D-4D45-9AD1-5090F9F438FC}" type="datetime1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82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C28-686B-4DD2-BD6C-901379F6D179}" type="datetime1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48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325-F158-4D7B-B442-EDAAD7593A44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96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A6EA-A094-48C6-9559-FF79EC8BF57D}" type="datetime1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10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EACD-244C-4A75-B42E-EBE07F9AFEF2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8049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9756-38DA-4B66-BD7F-7B69E1AA6CBA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684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974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3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4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889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321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7BEF-37BE-4CA0-B5C1-E5C7BC75DD5B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\\irnhsft.local\monitor\Redirected\ushma.mistry\Desktop\NHS-RGB.jpg">
            <a:extLst>
              <a:ext uri="{FF2B5EF4-FFF2-40B4-BE49-F238E27FC236}">
                <a16:creationId xmlns:a16="http://schemas.microsoft.com/office/drawing/2014/main" id="{CFC5D11E-F268-46BE-9FF7-6E681E17D7A0}"/>
              </a:ext>
            </a:extLst>
          </p:cNvPr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28" y="419224"/>
            <a:ext cx="1441873" cy="43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3AF63-615E-4357-98F9-04BA26F8F9D8}"/>
              </a:ext>
            </a:extLst>
          </p:cNvPr>
          <p:cNvCxnSpPr/>
          <p:nvPr userDrawn="1"/>
        </p:nvCxnSpPr>
        <p:spPr>
          <a:xfrm>
            <a:off x="0" y="6258025"/>
            <a:ext cx="12192000" cy="0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181717-DAD2-43D3-B62E-5B74B3A0BFE9}"/>
              </a:ext>
            </a:extLst>
          </p:cNvPr>
          <p:cNvSpPr/>
          <p:nvPr userDrawn="1"/>
        </p:nvSpPr>
        <p:spPr>
          <a:xfrm>
            <a:off x="824257" y="6397247"/>
            <a:ext cx="11000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b="1" i="1" dirty="0">
                <a:solidFill>
                  <a:srgbClr val="425563"/>
                </a:solidFill>
              </a:rPr>
              <a:t>WORKING</a:t>
            </a:r>
            <a:r>
              <a:rPr lang="en-GB" sz="1100" b="1" i="1" baseline="0" dirty="0">
                <a:solidFill>
                  <a:srgbClr val="425563"/>
                </a:solidFill>
              </a:rPr>
              <a:t> TOGETHER FOR THE NHS</a:t>
            </a:r>
            <a:endParaRPr lang="en-GB" sz="1100" b="1" i="1" dirty="0">
              <a:solidFill>
                <a:srgbClr val="425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7BEF-37BE-4CA0-B5C1-E5C7BC75DD5B}" type="datetime1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9BAD-8B2E-4D41-891C-41FCA9DA8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1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8CF0524-D24B-4E92-AFEE-A7F3058AD0AD}"/>
              </a:ext>
            </a:extLst>
          </p:cNvPr>
          <p:cNvSpPr txBox="1">
            <a:spLocks/>
          </p:cNvSpPr>
          <p:nvPr/>
        </p:nvSpPr>
        <p:spPr>
          <a:xfrm>
            <a:off x="839416" y="2062831"/>
            <a:ext cx="9361040" cy="30943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GB" sz="3600" b="1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London CIO Forum</a:t>
            </a:r>
          </a:p>
          <a:p>
            <a:pPr lvl="0" algn="l"/>
            <a:endParaRPr lang="en-GB" sz="1800" b="1" dirty="0">
              <a:solidFill>
                <a:srgbClr val="0072C6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/>
            </a:endParaRPr>
          </a:p>
          <a:p>
            <a:pPr lvl="0" algn="l"/>
            <a:endParaRPr lang="en-GB" sz="1800" b="1" dirty="0">
              <a:solidFill>
                <a:srgbClr val="0072C6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/>
            </a:endParaRPr>
          </a:p>
          <a:p>
            <a:pPr lvl="0" algn="l"/>
            <a:endParaRPr lang="en-GB" sz="1800" b="1" dirty="0">
              <a:solidFill>
                <a:srgbClr val="0072C6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/>
            </a:endParaRPr>
          </a:p>
          <a:p>
            <a:pPr lvl="0" algn="l"/>
            <a:r>
              <a:rPr lang="en-GB" sz="1800" b="1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Luke Readman</a:t>
            </a:r>
          </a:p>
          <a:p>
            <a:pPr lvl="0" algn="l"/>
            <a:r>
              <a:rPr lang="en-GB" sz="1800" b="1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Regional Director of Digital Transformation</a:t>
            </a:r>
          </a:p>
          <a:p>
            <a:pPr lvl="0" algn="l"/>
            <a:endParaRPr lang="en-GB" sz="3600" b="1" dirty="0">
              <a:solidFill>
                <a:srgbClr val="0072C6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/>
            </a:endParaRPr>
          </a:p>
          <a:p>
            <a:pPr lvl="0" algn="l"/>
            <a:r>
              <a:rPr lang="en-GB" sz="1800" b="1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24</a:t>
            </a:r>
            <a:r>
              <a:rPr lang="en-GB" sz="1800" b="1" baseline="30000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th</a:t>
            </a:r>
            <a:r>
              <a:rPr lang="en-GB" sz="1800" b="1" dirty="0">
                <a:solidFill>
                  <a:srgbClr val="0072C6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 April 2020</a:t>
            </a:r>
          </a:p>
          <a:p>
            <a:pPr lvl="0" algn="l"/>
            <a:br>
              <a:rPr lang="en-GB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</a:br>
            <a:br>
              <a:rPr lang="en-GB" sz="25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</a:br>
            <a:endParaRPr lang="en-GB" sz="2500" b="1" dirty="0">
              <a:solidFill>
                <a:srgbClr val="0072C6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6A00F1A-7847-4CBD-AF57-2DF6EED22534}"/>
              </a:ext>
            </a:extLst>
          </p:cNvPr>
          <p:cNvSpPr txBox="1">
            <a:spLocks/>
          </p:cNvSpPr>
          <p:nvPr/>
        </p:nvSpPr>
        <p:spPr>
          <a:xfrm>
            <a:off x="2001536" y="5390408"/>
            <a:ext cx="5083908" cy="664564"/>
          </a:xfrm>
          <a:prstGeom prst="rect">
            <a:avLst/>
          </a:prstGeom>
        </p:spPr>
        <p:txBody>
          <a:bodyPr vert="horz" lIns="63305" tIns="31652" rIns="63305" bIns="31652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EB8"/>
              </a:buClr>
              <a:defRPr/>
            </a:pPr>
            <a:endParaRPr lang="en-GB" sz="2000" dirty="0">
              <a:solidFill>
                <a:srgbClr val="0072C6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08182">
              <a:defRPr/>
            </a:pPr>
            <a:fld id="{74985BF8-8D60-4867-9949-D07F1D5032D0}" type="slidenum">
              <a:rPr lang="en-GB">
                <a:solidFill>
                  <a:srgbClr val="000000"/>
                </a:solidFill>
              </a:rPr>
              <a:pPr defTabSz="908182"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2D8F00-244D-4F9B-9113-D049A142E8F1}"/>
              </a:ext>
            </a:extLst>
          </p:cNvPr>
          <p:cNvSpPr/>
          <p:nvPr/>
        </p:nvSpPr>
        <p:spPr>
          <a:xfrm>
            <a:off x="7968208" y="6381329"/>
            <a:ext cx="237626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2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76EB6-C2D8-FC45-9DCE-61CD1EFA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39BAD-8B2E-4D41-891C-41FCA9DA80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BED2B33-5EC2-4B79-820B-9F3D74CDCCF7}"/>
              </a:ext>
            </a:extLst>
          </p:cNvPr>
          <p:cNvSpPr txBox="1">
            <a:spLocks/>
          </p:cNvSpPr>
          <p:nvPr/>
        </p:nvSpPr>
        <p:spPr>
          <a:xfrm>
            <a:off x="248901" y="61730"/>
            <a:ext cx="6911282" cy="612827"/>
          </a:xfrm>
          <a:prstGeom prst="rect">
            <a:avLst/>
          </a:prstGeom>
          <a:solidFill>
            <a:srgbClr val="0072C6"/>
          </a:solidFill>
        </p:spPr>
        <p:txBody>
          <a:bodyPr anchor="ctr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London Region Digital COVID Cell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Headline Numbers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48" y="1192023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77% </a:t>
            </a:r>
            <a:r>
              <a:rPr lang="en-GB" sz="2800" dirty="0"/>
              <a:t>London practices live for </a:t>
            </a:r>
            <a:r>
              <a:rPr lang="en-GB" sz="2800" b="1" dirty="0"/>
              <a:t>online consultations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625" y="2820284"/>
            <a:ext cx="3151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100% </a:t>
            </a:r>
            <a:r>
              <a:rPr lang="en-GB" sz="2800" dirty="0"/>
              <a:t>live London practices website updated for </a:t>
            </a:r>
            <a:r>
              <a:rPr lang="en-GB" sz="2800" b="1" dirty="0"/>
              <a:t>online consultations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2373" y="2795143"/>
            <a:ext cx="370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100% </a:t>
            </a:r>
            <a:r>
              <a:rPr lang="en-GB" sz="2800" dirty="0"/>
              <a:t>London Trusts with </a:t>
            </a:r>
            <a:r>
              <a:rPr lang="en-GB" sz="2800" b="1" dirty="0"/>
              <a:t>video consultation </a:t>
            </a:r>
            <a:r>
              <a:rPr lang="en-GB" sz="2800" dirty="0"/>
              <a:t>in place; </a:t>
            </a:r>
            <a:r>
              <a:rPr lang="en-GB" sz="2800" b="1" dirty="0"/>
              <a:t>81% Attend Anywhere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4175" y="5153633"/>
            <a:ext cx="3646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45% </a:t>
            </a:r>
            <a:r>
              <a:rPr lang="en-GB" sz="2800" dirty="0"/>
              <a:t>London Trusts with </a:t>
            </a:r>
            <a:r>
              <a:rPr lang="en-GB" sz="2800" b="1" dirty="0"/>
              <a:t>Attend Anywhere </a:t>
            </a:r>
            <a:r>
              <a:rPr lang="en-GB" sz="2800" dirty="0"/>
              <a:t>operationally live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4965" y="856650"/>
            <a:ext cx="5305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72% </a:t>
            </a:r>
            <a:r>
              <a:rPr lang="en-GB" sz="2800" dirty="0"/>
              <a:t>live </a:t>
            </a:r>
            <a:r>
              <a:rPr lang="en-GB" sz="2800" b="1" dirty="0"/>
              <a:t>LHCR Level 1 </a:t>
            </a:r>
            <a:r>
              <a:rPr lang="en-GB" sz="2800" dirty="0"/>
              <a:t>connectivity for both primary &amp; secondary care – </a:t>
            </a:r>
            <a:r>
              <a:rPr lang="en-GB" sz="2800" b="1" dirty="0"/>
              <a:t>99%</a:t>
            </a:r>
            <a:r>
              <a:rPr lang="en-GB" sz="2800" dirty="0"/>
              <a:t> primary care connected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248" y="5153632"/>
            <a:ext cx="237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84% </a:t>
            </a:r>
            <a:r>
              <a:rPr lang="en-GB" sz="2800" dirty="0"/>
              <a:t>increase in unique </a:t>
            </a:r>
            <a:r>
              <a:rPr lang="en-GB" sz="2800" b="1" dirty="0"/>
              <a:t>CMC plans</a:t>
            </a:r>
            <a:r>
              <a:rPr lang="en-GB" sz="2800" dirty="0"/>
              <a:t> in March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0266" y="5164523"/>
            <a:ext cx="2830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12% </a:t>
            </a:r>
            <a:r>
              <a:rPr lang="en-GB" sz="2800" dirty="0"/>
              <a:t>increase in daily </a:t>
            </a:r>
            <a:r>
              <a:rPr lang="en-GB" sz="2800" b="1" dirty="0"/>
              <a:t>CMC logins </a:t>
            </a:r>
            <a:r>
              <a:rPr lang="en-GB" sz="2800" dirty="0"/>
              <a:t>in March</a:t>
            </a:r>
          </a:p>
        </p:txBody>
      </p:sp>
      <p:pic>
        <p:nvPicPr>
          <p:cNvPr id="13" name="Picture 12" descr="Runkeeper and health on iPhone | Flickr - Photo Sharing!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29546"/>
          <a:stretch/>
        </p:blipFill>
        <p:spPr>
          <a:xfrm>
            <a:off x="3829172" y="2521393"/>
            <a:ext cx="3744416" cy="23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E405-6EA0-4C40-882F-B12E94C1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01" y="1052735"/>
            <a:ext cx="11607739" cy="5668739"/>
          </a:xfrm>
        </p:spPr>
        <p:txBody>
          <a:bodyPr>
            <a:noAutofit/>
          </a:bodyPr>
          <a:lstStyle/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Supply Chain/Hardware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Concern re. national view that primary care laptop provision is in hand and complete – this is not the case and there remain local areas which have directly ordered at risk without identified funding being available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Significant concern on the audit requirements to follow laptops through the system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Confusion around procurement guidance – local vs. national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Clarity required on the funding streams to support COVID-19 hardware procurement – national funding stream or charging back to C-19 costs?</a:t>
            </a:r>
          </a:p>
          <a:p>
            <a:pPr marL="101600" indent="-28575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NHS Mail performance issues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Shielded Patients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Clarity required on the respective roles across the system in managing this information – primary, secondary or social care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clarity on who is communicating to these patients and the processes to identify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Future Funding</a:t>
            </a:r>
          </a:p>
          <a:p>
            <a:pPr marL="536575" lvl="1" indent="-26352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system would welcome some clarity on the impact of current COVID-19 spend on other national programmes</a:t>
            </a:r>
          </a:p>
          <a:p>
            <a:pPr marL="266700" indent="-26670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Paediatric Activity</a:t>
            </a:r>
          </a:p>
          <a:p>
            <a:pPr marL="534988" lvl="1" indent="-268288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Should there be a local or national route for capturing acute paediatric ICU/HDU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/L1 activity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data?</a:t>
            </a:r>
          </a:p>
          <a:p>
            <a:pPr marL="273050" lvl="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76EB6-C2D8-FC45-9DCE-61CD1EFA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BED2B33-5EC2-4B79-820B-9F3D74CDCCF7}"/>
              </a:ext>
            </a:extLst>
          </p:cNvPr>
          <p:cNvSpPr txBox="1">
            <a:spLocks/>
          </p:cNvSpPr>
          <p:nvPr/>
        </p:nvSpPr>
        <p:spPr>
          <a:xfrm>
            <a:off x="248901" y="61730"/>
            <a:ext cx="6911282" cy="612827"/>
          </a:xfrm>
          <a:prstGeom prst="rect">
            <a:avLst/>
          </a:prstGeom>
          <a:solidFill>
            <a:srgbClr val="0072C6"/>
          </a:solidFill>
        </p:spPr>
        <p:txBody>
          <a:bodyPr anchor="ctr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London Region Digital COVID Cell Update</a:t>
            </a:r>
          </a:p>
          <a:p>
            <a:r>
              <a:rPr lang="en-GB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Key Issues – Regional / National (w/c 13.4.2020)</a:t>
            </a:r>
          </a:p>
        </p:txBody>
      </p:sp>
    </p:spTree>
    <p:extLst>
      <p:ext uri="{BB962C8B-B14F-4D97-AF65-F5344CB8AC3E}">
        <p14:creationId xmlns:p14="http://schemas.microsoft.com/office/powerpoint/2010/main" val="90503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E405-6EA0-4C40-882F-B12E94C1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01" y="836712"/>
            <a:ext cx="11607739" cy="5901865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COVID &amp; Non COVID-separate activities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Virtual Model-justify face to face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Anytime-Anyplace-independent of geography or institution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Data driven-real time</a:t>
            </a: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Integrated-consistent workflow/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ICS/STP as the minimum level of scalability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Robust infrastructure/minimum levels of digital maturity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Record sharing and data access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Public facing &amp; public mandate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Alerting &amp; planning in real-time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Funding model-revenue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Behavioural model-collective action dilemma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Pre-existing programmes accelerated vs de novo programmes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76EB6-C2D8-FC45-9DCE-61CD1EFA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BED2B33-5EC2-4B79-820B-9F3D74CDCCF7}"/>
              </a:ext>
            </a:extLst>
          </p:cNvPr>
          <p:cNvSpPr txBox="1">
            <a:spLocks/>
          </p:cNvSpPr>
          <p:nvPr/>
        </p:nvSpPr>
        <p:spPr>
          <a:xfrm>
            <a:off x="191344" y="119422"/>
            <a:ext cx="6911282" cy="612827"/>
          </a:xfrm>
          <a:prstGeom prst="rect">
            <a:avLst/>
          </a:prstGeom>
          <a:solidFill>
            <a:srgbClr val="0072C6"/>
          </a:solidFill>
        </p:spPr>
        <p:txBody>
          <a:bodyPr anchor="ctr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London Region Digital</a:t>
            </a:r>
          </a:p>
          <a:p>
            <a:r>
              <a:rPr lang="en-GB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Need to support</a:t>
            </a:r>
          </a:p>
        </p:txBody>
      </p:sp>
    </p:spTree>
    <p:extLst>
      <p:ext uri="{BB962C8B-B14F-4D97-AF65-F5344CB8AC3E}">
        <p14:creationId xmlns:p14="http://schemas.microsoft.com/office/powerpoint/2010/main" val="216996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5640F-6D46-C544-A95B-DDBEEC04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9BAD-8B2E-4D41-891C-41FCA9DA80DA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D3671-2899-A844-9DE0-B2355CD4A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04664"/>
            <a:ext cx="11280576" cy="60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0EBB32-808A-49F9-B416-AAF23F52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0 (Tuesday 24</a:t>
            </a:r>
            <a:r>
              <a:rPr lang="en-GB" baseline="30000" dirty="0"/>
              <a:t>th</a:t>
            </a:r>
            <a:r>
              <a:rPr lang="en-GB" dirty="0"/>
              <a:t> March)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E5B09-F734-4FEC-AB63-5715125B73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Nightingale Hospital</a:t>
            </a:r>
          </a:p>
          <a:p>
            <a:r>
              <a:rPr lang="en-GB" dirty="0"/>
              <a:t>ICU Only</a:t>
            </a:r>
          </a:p>
          <a:p>
            <a:r>
              <a:rPr lang="en-GB" dirty="0"/>
              <a:t>Friday 500 beds including step down</a:t>
            </a:r>
          </a:p>
          <a:p>
            <a:r>
              <a:rPr lang="en-GB" dirty="0"/>
              <a:t>From NHS hospitals </a:t>
            </a:r>
          </a:p>
          <a:p>
            <a:r>
              <a:rPr lang="en-GB" dirty="0"/>
              <a:t>Triage to step down &amp; recovery 5 zones</a:t>
            </a:r>
          </a:p>
          <a:p>
            <a:r>
              <a:rPr lang="en-GB" dirty="0"/>
              <a:t>2000 staff on shift 5000 for 500 beds </a:t>
            </a:r>
          </a:p>
          <a:p>
            <a:r>
              <a:rPr lang="en-GB" dirty="0"/>
              <a:t>Scale to 4000 beds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633AC3-575D-480C-AC75-A37E0A4B6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 months</a:t>
            </a:r>
          </a:p>
          <a:p>
            <a:r>
              <a:rPr lang="en-GB" dirty="0"/>
              <a:t>Digital Model</a:t>
            </a:r>
          </a:p>
          <a:p>
            <a:r>
              <a:rPr lang="en-GB" dirty="0"/>
              <a:t>Radiology</a:t>
            </a:r>
          </a:p>
          <a:p>
            <a:r>
              <a:rPr lang="en-GB" dirty="0"/>
              <a:t>Bloods</a:t>
            </a:r>
          </a:p>
          <a:p>
            <a:r>
              <a:rPr lang="en-GB" dirty="0"/>
              <a:t>Network infrastructure</a:t>
            </a:r>
          </a:p>
          <a:p>
            <a:r>
              <a:rPr lang="en-GB" dirty="0"/>
              <a:t>Wi Fi  &amp; power</a:t>
            </a:r>
          </a:p>
          <a:p>
            <a:r>
              <a:rPr lang="en-GB" dirty="0"/>
              <a:t>KPMG Programme Management</a:t>
            </a:r>
          </a:p>
          <a:p>
            <a:r>
              <a:rPr lang="en-GB" dirty="0"/>
              <a:t>Workstream Role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ECDC-BB90-6B4D-BE81-F62C109B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C265-1DD9-429B-904E-393FB5049E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436E8-F658-4781-B4B1-917F07629583}"/>
              </a:ext>
            </a:extLst>
          </p:cNvPr>
          <p:cNvSpPr txBox="1"/>
          <p:nvPr/>
        </p:nvSpPr>
        <p:spPr>
          <a:xfrm>
            <a:off x="1220582" y="1925279"/>
            <a:ext cx="9750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The proposition to confirm is that we establish a Cerner Millennium footprint based on the </a:t>
            </a:r>
            <a:r>
              <a:rPr lang="en-GB" sz="3600" b="1" dirty="0" err="1"/>
              <a:t>BartsHealth</a:t>
            </a:r>
            <a:r>
              <a:rPr lang="en-GB" sz="3600" b="1" dirty="0"/>
              <a:t> installation and rely on  the subsystems already integrated.</a:t>
            </a:r>
            <a:endParaRPr lang="en-GB" sz="3600" dirty="0"/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We will need to understand more of the clinical model</a:t>
            </a:r>
            <a:endParaRPr lang="en-GB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50BC-7087-4C2F-BA2A-B46DCF03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8988" cy="1325563"/>
          </a:xfrm>
        </p:spPr>
        <p:txBody>
          <a:bodyPr/>
          <a:lstStyle/>
          <a:p>
            <a:r>
              <a:rPr lang="en-GB" dirty="0"/>
              <a:t>Day 0 (Tuesday 24</a:t>
            </a:r>
            <a:r>
              <a:rPr lang="en-GB" baseline="30000" dirty="0"/>
              <a:t>th</a:t>
            </a:r>
            <a:r>
              <a:rPr lang="en-GB" dirty="0"/>
              <a:t> March)- Recommendation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5211F-3B3E-3D44-A688-0FBECC18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E7498-4294-8649-850E-DFFE81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C265-1DD9-429B-904E-393FB5049E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278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467</Words>
  <Application>Microsoft Macintosh PowerPoint</Application>
  <PresentationFormat>Widescreen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0 (Tuesday 24th March) </vt:lpstr>
      <vt:lpstr>Day 0 (Tuesday 24th March)- 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Readman</dc:creator>
  <cp:lastModifiedBy>Luke Readman</cp:lastModifiedBy>
  <cp:revision>9</cp:revision>
  <dcterms:created xsi:type="dcterms:W3CDTF">2020-04-21T21:10:25Z</dcterms:created>
  <dcterms:modified xsi:type="dcterms:W3CDTF">2020-04-23T17:52:49Z</dcterms:modified>
</cp:coreProperties>
</file>