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</p:sldMasterIdLst>
  <p:notesMasterIdLst>
    <p:notesMasterId r:id="rId37"/>
  </p:notesMasterIdLst>
  <p:handoutMasterIdLst>
    <p:handoutMasterId r:id="rId38"/>
  </p:handoutMasterIdLst>
  <p:sldIdLst>
    <p:sldId id="275" r:id="rId6"/>
    <p:sldId id="563" r:id="rId7"/>
    <p:sldId id="562" r:id="rId8"/>
    <p:sldId id="561" r:id="rId9"/>
    <p:sldId id="547" r:id="rId10"/>
    <p:sldId id="557" r:id="rId11"/>
    <p:sldId id="555" r:id="rId12"/>
    <p:sldId id="560" r:id="rId13"/>
    <p:sldId id="500" r:id="rId14"/>
    <p:sldId id="538" r:id="rId15"/>
    <p:sldId id="556" r:id="rId16"/>
    <p:sldId id="546" r:id="rId17"/>
    <p:sldId id="558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4" r:id="rId28"/>
    <p:sldId id="575" r:id="rId29"/>
    <p:sldId id="576" r:id="rId30"/>
    <p:sldId id="584" r:id="rId31"/>
    <p:sldId id="585" r:id="rId32"/>
    <p:sldId id="586" r:id="rId33"/>
    <p:sldId id="587" r:id="rId34"/>
    <p:sldId id="588" r:id="rId35"/>
    <p:sldId id="54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0FA"/>
    <a:srgbClr val="66FFFF"/>
    <a:srgbClr val="00CC99"/>
    <a:srgbClr val="00468A"/>
    <a:srgbClr val="357FC7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8542E-7744-47E7-A8C3-7C3091FD32F6}" v="4" dt="2020-04-08T08:48:0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74" autoAdjust="0"/>
  </p:normalViewPr>
  <p:slideViewPr>
    <p:cSldViewPr snapToGrid="0" snapToObjects="1">
      <p:cViewPr varScale="1">
        <p:scale>
          <a:sx n="55" d="100"/>
          <a:sy n="55" d="100"/>
        </p:scale>
        <p:origin x="16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2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381581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8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7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=""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671253" y="5926401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51911"/>
            <a:ext cx="3886200" cy="3477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751911"/>
            <a:ext cx="3886200" cy="3477306"/>
          </a:xfrm>
          <a:prstGeom prst="rect">
            <a:avLst/>
          </a:prstGeom>
          <a:solidFill>
            <a:srgbClr val="005EB8">
              <a:alpha val="20000"/>
            </a:srgbClr>
          </a:solidFill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ts val="1900"/>
              </a:lnSpc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549912"/>
            <a:ext cx="7886700" cy="843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628650" y="1592513"/>
            <a:ext cx="7886700" cy="1011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buNone/>
              <a:defRPr sz="140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0676" y="6321864"/>
            <a:ext cx="5723164" cy="365125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6869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Doctors in Training Comms Pack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8692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4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=""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NHS People Plan                                                                                              #OurNHSPeople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NHS People Plan                                                                                              #OurNHSPeople</a:t>
            </a:r>
          </a:p>
        </p:txBody>
      </p:sp>
    </p:spTree>
    <p:extLst>
      <p:ext uri="{BB962C8B-B14F-4D97-AF65-F5344CB8AC3E}">
        <p14:creationId xmlns:p14="http://schemas.microsoft.com/office/powerpoint/2010/main" val="39053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taffpassports.nhs.uk/" TargetMode="External"/><Relationship Id="rId5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passports.nhs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passports.nhs.uk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nhsi.digitalstaffpassport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vc-data-model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id.net/connect/" TargetMode="External"/><Relationship Id="rId4" Type="http://schemas.openxmlformats.org/officeDocument/2006/relationships/hyperlink" Target="https://w3c-ccg.github.io/did-spec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C374E-8277-4C4D-A334-102684B9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9" y="1938494"/>
            <a:ext cx="7886700" cy="2309567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Digital Staff Passport to support COVID-19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31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FD4F1041-50B4-4ABC-A85E-BD94C1E45E23}"/>
              </a:ext>
            </a:extLst>
          </p:cNvPr>
          <p:cNvSpPr txBox="1">
            <a:spLocks/>
          </p:cNvSpPr>
          <p:nvPr/>
        </p:nvSpPr>
        <p:spPr>
          <a:xfrm>
            <a:off x="365629" y="456077"/>
            <a:ext cx="6858000" cy="6961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 smtClean="0"/>
              <a:t>COVID </a:t>
            </a:r>
            <a:r>
              <a:rPr lang="en-GB" sz="3000" dirty="0"/>
              <a:t>Digital Staff </a:t>
            </a:r>
            <a:r>
              <a:rPr lang="en-GB" sz="3000" dirty="0" smtClean="0"/>
              <a:t>Passport</a:t>
            </a:r>
            <a:endParaRPr lang="en-GB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49191" y="5723688"/>
            <a:ext cx="853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The connect.me app will soon be available for download from app stores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E3E1BD-C976-4A67-90D8-51A08F0F76F8}"/>
              </a:ext>
            </a:extLst>
          </p:cNvPr>
          <p:cNvSpPr/>
          <p:nvPr/>
        </p:nvSpPr>
        <p:spPr>
          <a:xfrm>
            <a:off x="365628" y="721311"/>
            <a:ext cx="8778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Designed to be user friendly with the staff member having control of sharing their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own verified information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. Provides the staff member with the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ability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to take their information to any NHS trust and be </a:t>
            </a:r>
            <a:r>
              <a:rPr lang="en-GB" sz="1600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onboarded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in person or remotely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by HR teams.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C63285-64D2-45BA-AC76-3E3A1480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41" y="6012140"/>
            <a:ext cx="2976866" cy="62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69" y="1936786"/>
            <a:ext cx="1811001" cy="366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08" y="1905527"/>
            <a:ext cx="1844937" cy="3697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194" y="1950215"/>
            <a:ext cx="1843633" cy="37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5BF7576-DC99-4819-B0F8-B7A731BA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2" y="242815"/>
            <a:ext cx="7027112" cy="611649"/>
          </a:xfrm>
        </p:spPr>
        <p:txBody>
          <a:bodyPr/>
          <a:lstStyle/>
          <a:p>
            <a:r>
              <a:rPr lang="en-GB" sz="3000" dirty="0"/>
              <a:t>Getting your </a:t>
            </a:r>
            <a:r>
              <a:rPr lang="en-GB" sz="3000" dirty="0" smtClean="0"/>
              <a:t>NHS Organisation Set Up</a:t>
            </a:r>
            <a:endParaRPr lang="en-GB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99490D-1907-4679-8602-2ECFA3505DD9}"/>
              </a:ext>
            </a:extLst>
          </p:cNvPr>
          <p:cNvSpPr/>
          <p:nvPr/>
        </p:nvSpPr>
        <p:spPr>
          <a:xfrm>
            <a:off x="149192" y="800618"/>
            <a:ext cx="8850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NHS organisation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will need to sign up to some terms and conditions to issue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staff passports and invitations will be sent to HR Directors as soon as the solution is ready.</a:t>
            </a:r>
          </a:p>
          <a:p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HR staff will then be authorised to log in and will benefit from user guides to get started.  </a:t>
            </a:r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A38E101-CA66-477C-BC46-702D554302D1}"/>
              </a:ext>
            </a:extLst>
          </p:cNvPr>
          <p:cNvSpPr/>
          <p:nvPr/>
        </p:nvSpPr>
        <p:spPr>
          <a:xfrm>
            <a:off x="315843" y="2409962"/>
            <a:ext cx="3374796" cy="4040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6C5E36D-070D-4114-97FA-F30EAB4677A8}"/>
              </a:ext>
            </a:extLst>
          </p:cNvPr>
          <p:cNvSpPr/>
          <p:nvPr/>
        </p:nvSpPr>
        <p:spPr>
          <a:xfrm>
            <a:off x="1154827" y="2409963"/>
            <a:ext cx="1677972" cy="5279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08DE592-EDFE-4BDF-B92A-EE2214EF4EA8}"/>
              </a:ext>
            </a:extLst>
          </p:cNvPr>
          <p:cNvSpPr/>
          <p:nvPr/>
        </p:nvSpPr>
        <p:spPr>
          <a:xfrm>
            <a:off x="1376357" y="2074192"/>
            <a:ext cx="1234912" cy="467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A3668B-279B-44B4-95EC-9A34D9BD4AC6}"/>
              </a:ext>
            </a:extLst>
          </p:cNvPr>
          <p:cNvSpPr/>
          <p:nvPr/>
        </p:nvSpPr>
        <p:spPr>
          <a:xfrm>
            <a:off x="1838270" y="2183272"/>
            <a:ext cx="381786" cy="357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BD4858D-08A8-4928-84AE-A6608987A931}"/>
              </a:ext>
            </a:extLst>
          </p:cNvPr>
          <p:cNvSpPr/>
          <p:nvPr/>
        </p:nvSpPr>
        <p:spPr>
          <a:xfrm>
            <a:off x="3912169" y="2416804"/>
            <a:ext cx="3374796" cy="407794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3E313C9-AE53-4B76-B43D-B40300BF1D76}"/>
              </a:ext>
            </a:extLst>
          </p:cNvPr>
          <p:cNvSpPr/>
          <p:nvPr/>
        </p:nvSpPr>
        <p:spPr>
          <a:xfrm>
            <a:off x="4751153" y="2372964"/>
            <a:ext cx="1677972" cy="5279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B14B2C0-4F02-43F4-A2A3-FE192A3E3E8C}"/>
              </a:ext>
            </a:extLst>
          </p:cNvPr>
          <p:cNvSpPr/>
          <p:nvPr/>
        </p:nvSpPr>
        <p:spPr>
          <a:xfrm>
            <a:off x="4972683" y="2037193"/>
            <a:ext cx="1234912" cy="4670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49951C1-60F8-407A-B11E-0E73301F7A2D}"/>
              </a:ext>
            </a:extLst>
          </p:cNvPr>
          <p:cNvSpPr/>
          <p:nvPr/>
        </p:nvSpPr>
        <p:spPr>
          <a:xfrm>
            <a:off x="5434596" y="2146273"/>
            <a:ext cx="381786" cy="357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BA0490C-B6FD-4155-B170-C9B7C731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258" y="5701782"/>
            <a:ext cx="987742" cy="987742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A96637D7-0F60-4EAE-8F25-D0B6A6E6540A}"/>
              </a:ext>
            </a:extLst>
          </p:cNvPr>
          <p:cNvSpPr/>
          <p:nvPr/>
        </p:nvSpPr>
        <p:spPr>
          <a:xfrm>
            <a:off x="7414717" y="4397197"/>
            <a:ext cx="1694752" cy="1323439"/>
          </a:xfrm>
          <a:prstGeom prst="wedgeRectCallout">
            <a:avLst>
              <a:gd name="adj1" fmla="val -2477"/>
              <a:gd name="adj2" fmla="val 71548"/>
            </a:avLst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i="1" dirty="0">
                <a:solidFill>
                  <a:srgbClr val="005EB8"/>
                </a:solidFill>
              </a:rPr>
              <a:t>“Don’t forget to let me know about the Digital Staff Passport as I can use it today  enrol on other Trusts staff banks”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01C683-47F0-4681-9BD6-8CC05DC858DD}"/>
              </a:ext>
            </a:extLst>
          </p:cNvPr>
          <p:cNvSpPr txBox="1"/>
          <p:nvPr/>
        </p:nvSpPr>
        <p:spPr>
          <a:xfrm>
            <a:off x="445459" y="2948011"/>
            <a:ext cx="316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35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Director Check List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DB06B80-0709-4CC6-B540-B3F3C5271472}"/>
              </a:ext>
            </a:extLst>
          </p:cNvPr>
          <p:cNvSpPr txBox="1"/>
          <p:nvPr/>
        </p:nvSpPr>
        <p:spPr>
          <a:xfrm>
            <a:off x="779097" y="3210943"/>
            <a:ext cx="2872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Respond to invite to register your organisation to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or email </a:t>
            </a:r>
            <a:r>
              <a:rPr lang="en-GB" sz="11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nhsi.digitalstaffpassport.nhs.net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Agree to the Terms of Use (including Licence to Attend, Data Processing Agreement)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Nominate member(s) of the HR team to issue/verify credentials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Communicate introduction of the Digital Staff Passport to relevant managers and staff and invite staff to go through the 5 step process.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using issuing and receiving digital staff passports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660C875-24E5-4F49-B150-CF3292C4D2E9}"/>
              </a:ext>
            </a:extLst>
          </p:cNvPr>
          <p:cNvSpPr txBox="1"/>
          <p:nvPr/>
        </p:nvSpPr>
        <p:spPr>
          <a:xfrm>
            <a:off x="446963" y="3296687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D064D96-DC79-4DDC-B9BA-30F75E2CECB5}"/>
              </a:ext>
            </a:extLst>
          </p:cNvPr>
          <p:cNvSpPr txBox="1"/>
          <p:nvPr/>
        </p:nvSpPr>
        <p:spPr>
          <a:xfrm>
            <a:off x="446963" y="3941432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110921-1CBE-46F7-BB1E-E66BE3C69446}"/>
              </a:ext>
            </a:extLst>
          </p:cNvPr>
          <p:cNvSpPr txBox="1"/>
          <p:nvPr/>
        </p:nvSpPr>
        <p:spPr>
          <a:xfrm>
            <a:off x="446963" y="4573696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47EA8E-3133-4E52-82D1-A1C51B644990}"/>
              </a:ext>
            </a:extLst>
          </p:cNvPr>
          <p:cNvSpPr txBox="1"/>
          <p:nvPr/>
        </p:nvSpPr>
        <p:spPr>
          <a:xfrm>
            <a:off x="446963" y="5156111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" name="Graphic 29" descr="Checkmark">
            <a:extLst>
              <a:ext uri="{FF2B5EF4-FFF2-40B4-BE49-F238E27FC236}">
                <a16:creationId xmlns="" xmlns:a16="http://schemas.microsoft.com/office/drawing/2014/main" id="{8FA8D0A6-FA55-413D-94A3-B362BEB77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525" y="5950445"/>
            <a:ext cx="333639" cy="3336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486F40-BDFE-4C17-8684-16EDA4E023F8}"/>
              </a:ext>
            </a:extLst>
          </p:cNvPr>
          <p:cNvSpPr txBox="1"/>
          <p:nvPr/>
        </p:nvSpPr>
        <p:spPr>
          <a:xfrm>
            <a:off x="4150369" y="2900345"/>
            <a:ext cx="316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35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staff member checklist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A3EB460-A314-49D1-9368-21726ABFECC9}"/>
              </a:ext>
            </a:extLst>
          </p:cNvPr>
          <p:cNvSpPr txBox="1"/>
          <p:nvPr/>
        </p:nvSpPr>
        <p:spPr>
          <a:xfrm>
            <a:off x="4497523" y="3254784"/>
            <a:ext cx="2872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Log in via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portal when you receive joining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user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guides and support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that will be available at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www.staffpassports.nhs.uk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issuing and receiving digital staff passports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employment checks credential to existing staff when they are required to work elsewhere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verified staff passports from staff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you are receiving from other NHS organisations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5B0D743-C169-4A85-948A-53F2D8BF7662}"/>
              </a:ext>
            </a:extLst>
          </p:cNvPr>
          <p:cNvSpPr txBox="1"/>
          <p:nvPr/>
        </p:nvSpPr>
        <p:spPr>
          <a:xfrm>
            <a:off x="4150369" y="3282740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7DC4656-CD0A-4CBE-A297-58A0CDED730A}"/>
              </a:ext>
            </a:extLst>
          </p:cNvPr>
          <p:cNvSpPr txBox="1"/>
          <p:nvPr/>
        </p:nvSpPr>
        <p:spPr>
          <a:xfrm>
            <a:off x="4151873" y="3821708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2" name="Graphic 41" descr="Checkmark">
            <a:extLst>
              <a:ext uri="{FF2B5EF4-FFF2-40B4-BE49-F238E27FC236}">
                <a16:creationId xmlns="" xmlns:a16="http://schemas.microsoft.com/office/drawing/2014/main" id="{E4EEBB48-49B7-4D1D-926A-101FE5C2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349" y="4331087"/>
            <a:ext cx="333639" cy="33363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B9A20C3-AF7C-43B0-ABB1-A19792C3D55D}"/>
              </a:ext>
            </a:extLst>
          </p:cNvPr>
          <p:cNvSpPr txBox="1"/>
          <p:nvPr/>
        </p:nvSpPr>
        <p:spPr>
          <a:xfrm>
            <a:off x="4144391" y="4872863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6AED15-12A5-4030-AA82-F6FE817E6B06}"/>
              </a:ext>
            </a:extLst>
          </p:cNvPr>
          <p:cNvSpPr txBox="1"/>
          <p:nvPr/>
        </p:nvSpPr>
        <p:spPr>
          <a:xfrm>
            <a:off x="4136852" y="5511679"/>
            <a:ext cx="333638" cy="369332"/>
          </a:xfrm>
          <a:prstGeom prst="rect">
            <a:avLst/>
          </a:prstGeom>
          <a:noFill/>
          <a:ln>
            <a:solidFill>
              <a:srgbClr val="00468A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4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Simple 5 Steps for Users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318999" y="542308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688" algn="ctr">
              <a:lnSpc>
                <a:spcPct val="12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chemeClr val="bg2"/>
                </a:solidFill>
                <a:hlinkClick r:id="rId3"/>
              </a:rPr>
              <a:t>www.staffpassports.nhs.uk</a:t>
            </a:r>
            <a:endParaRPr lang="en-GB" sz="2000" b="1" dirty="0" smtClean="0">
              <a:solidFill>
                <a:schemeClr val="bg2"/>
              </a:solidFill>
            </a:endParaRPr>
          </a:p>
          <a:p>
            <a:pPr marL="39688" algn="ctr">
              <a:lnSpc>
                <a:spcPct val="120000"/>
              </a:lnSpc>
              <a:spcBef>
                <a:spcPts val="0"/>
              </a:spcBef>
            </a:pPr>
            <a:r>
              <a:rPr lang="en-GB" sz="1600" b="1" dirty="0" smtClean="0">
                <a:solidFill>
                  <a:srgbClr val="FF0000"/>
                </a:solidFill>
              </a:rPr>
              <a:t>(under construction)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53" y="4675170"/>
            <a:ext cx="853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sz="1600" dirty="0">
                <a:solidFill>
                  <a:schemeClr val="bg2"/>
                </a:solidFill>
                <a:latin typeface="Arial" charset="0"/>
                <a:cs typeface="Arial" charset="0"/>
              </a:rPr>
              <a:t>Overview of the solution, how it works, FAQs and guides will be made available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at</a:t>
            </a:r>
            <a:endParaRPr lang="en-GB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A5BB872-6F3E-40C7-BECB-F19013849E32}"/>
              </a:ext>
            </a:extLst>
          </p:cNvPr>
          <p:cNvSpPr/>
          <p:nvPr/>
        </p:nvSpPr>
        <p:spPr>
          <a:xfrm>
            <a:off x="34881" y="1872594"/>
            <a:ext cx="2225662" cy="2527155"/>
          </a:xfrm>
          <a:prstGeom prst="roundRect">
            <a:avLst/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member</a:t>
            </a:r>
            <a:endParaRPr lang="en-GB" sz="12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56E03BC7-8B21-416A-AA27-9E25FF789A4E}"/>
              </a:ext>
            </a:extLst>
          </p:cNvPr>
          <p:cNvSpPr/>
          <p:nvPr/>
        </p:nvSpPr>
        <p:spPr>
          <a:xfrm>
            <a:off x="2320881" y="1872593"/>
            <a:ext cx="2225662" cy="2527156"/>
          </a:xfrm>
          <a:prstGeom prst="roundRect">
            <a:avLst/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HR team</a:t>
            </a:r>
            <a:endParaRPr lang="en-GB" sz="1200" b="1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BFC4F2F8-805C-40A4-89DB-F050D1A4B826}"/>
              </a:ext>
            </a:extLst>
          </p:cNvPr>
          <p:cNvSpPr/>
          <p:nvPr/>
        </p:nvSpPr>
        <p:spPr>
          <a:xfrm>
            <a:off x="4640566" y="1872594"/>
            <a:ext cx="2225662" cy="2535701"/>
          </a:xfrm>
          <a:prstGeom prst="roundRect">
            <a:avLst/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IN" sz="1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team</a:t>
            </a:r>
            <a:endParaRPr lang="en-GB" sz="12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8C3FB40D-A274-4202-95A2-E63AA785A91A}"/>
              </a:ext>
            </a:extLst>
          </p:cNvPr>
          <p:cNvSpPr/>
          <p:nvPr/>
        </p:nvSpPr>
        <p:spPr>
          <a:xfrm>
            <a:off x="6890999" y="1868320"/>
            <a:ext cx="2225662" cy="2535701"/>
          </a:xfrm>
          <a:prstGeom prst="roundRect">
            <a:avLst/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member</a:t>
            </a:r>
            <a:endParaRPr lang="en-GB" sz="1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C6BD782-04BA-4057-925B-3AD7598A0FF1}"/>
              </a:ext>
            </a:extLst>
          </p:cNvPr>
          <p:cNvSpPr/>
          <p:nvPr/>
        </p:nvSpPr>
        <p:spPr>
          <a:xfrm>
            <a:off x="161820" y="3245412"/>
            <a:ext cx="1983827" cy="938719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C"/>
              </a:buClr>
              <a:buSzPct val="120000"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Contact your HR department to issue you with your new Digital Staff Passport with either face to face or video call to verify identity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D8D731B-7DE1-4070-8FCF-2609B98947C8}"/>
              </a:ext>
            </a:extLst>
          </p:cNvPr>
          <p:cNvSpPr/>
          <p:nvPr/>
        </p:nvSpPr>
        <p:spPr>
          <a:xfrm>
            <a:off x="2509472" y="3246442"/>
            <a:ext cx="1905517" cy="1107996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C"/>
              </a:buClr>
              <a:buSzPct val="120000"/>
              <a:tabLst/>
              <a:defRPr/>
            </a:pPr>
            <a:r>
              <a:rPr lang="en-IN" sz="1100" dirty="0" smtClean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Download the app and you </a:t>
            </a:r>
            <a:r>
              <a:rPr lang="en-IN" sz="1100" dirty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will be invited to connect your app to your employer so your verified employment checks can be issued onto your Digital Staff Passport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BEFB37-5385-48BE-89C7-10C612514C83}"/>
              </a:ext>
            </a:extLst>
          </p:cNvPr>
          <p:cNvSpPr/>
          <p:nvPr/>
        </p:nvSpPr>
        <p:spPr>
          <a:xfrm>
            <a:off x="4757941" y="3265946"/>
            <a:ext cx="2052883" cy="1107996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C"/>
              </a:buClr>
              <a:buSzPct val="120000"/>
              <a:tabLst/>
              <a:defRPr/>
            </a:pPr>
            <a:r>
              <a:rPr lang="en-IN" sz="1100" dirty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Contact your new employer </a:t>
            </a:r>
            <a:r>
              <a:rPr lang="en-IN" sz="1100" dirty="0" smtClean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share </a:t>
            </a:r>
            <a:r>
              <a:rPr lang="en-IN" sz="1100" dirty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your Digital Staff Passport.  You will be invited to connect to your new employer so they can securely receive the employment checks information.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E228384-02B1-46A9-A002-50C8C84EB1C8}"/>
              </a:ext>
            </a:extLst>
          </p:cNvPr>
          <p:cNvSpPr/>
          <p:nvPr/>
        </p:nvSpPr>
        <p:spPr>
          <a:xfrm>
            <a:off x="7077320" y="3336337"/>
            <a:ext cx="1853021" cy="43088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C"/>
              </a:buClr>
              <a:buSzPct val="120000"/>
              <a:tabLst/>
              <a:defRPr/>
            </a:pPr>
            <a:r>
              <a:rPr lang="en-IN" sz="1100" dirty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Complete local orientation and gather equipment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28E7917-6B88-42BA-B74F-39B33E06F50D}"/>
              </a:ext>
            </a:extLst>
          </p:cNvPr>
          <p:cNvSpPr/>
          <p:nvPr/>
        </p:nvSpPr>
        <p:spPr>
          <a:xfrm>
            <a:off x="7077320" y="4034099"/>
            <a:ext cx="1853021" cy="261610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76C"/>
              </a:buClr>
              <a:buSzPct val="120000"/>
              <a:tabLst/>
              <a:defRPr/>
            </a:pPr>
            <a:r>
              <a:rPr lang="en-IN" sz="1100" b="1" dirty="0">
                <a:solidFill>
                  <a:srgbClr val="005EB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Start Working 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18A04-5E59-4DD1-BB1B-A71D2E5F861D}"/>
              </a:ext>
            </a:extLst>
          </p:cNvPr>
          <p:cNvSpPr txBox="1"/>
          <p:nvPr/>
        </p:nvSpPr>
        <p:spPr>
          <a:xfrm>
            <a:off x="58125" y="1991492"/>
            <a:ext cx="44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36857D5-0DD9-4FB4-A567-533026409814}"/>
              </a:ext>
            </a:extLst>
          </p:cNvPr>
          <p:cNvSpPr txBox="1"/>
          <p:nvPr/>
        </p:nvSpPr>
        <p:spPr>
          <a:xfrm>
            <a:off x="2424596" y="1991492"/>
            <a:ext cx="44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ADF893C-8712-41AB-B211-A14CDD3C10B2}"/>
              </a:ext>
            </a:extLst>
          </p:cNvPr>
          <p:cNvSpPr txBox="1"/>
          <p:nvPr/>
        </p:nvSpPr>
        <p:spPr>
          <a:xfrm>
            <a:off x="4702578" y="1954565"/>
            <a:ext cx="44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1442696-2146-4BA0-BFCF-E0764850D41B}"/>
              </a:ext>
            </a:extLst>
          </p:cNvPr>
          <p:cNvSpPr txBox="1"/>
          <p:nvPr/>
        </p:nvSpPr>
        <p:spPr>
          <a:xfrm>
            <a:off x="7077320" y="1928448"/>
            <a:ext cx="44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298787-B83C-46AC-8356-55F26D889214}"/>
              </a:ext>
            </a:extLst>
          </p:cNvPr>
          <p:cNvSpPr txBox="1"/>
          <p:nvPr/>
        </p:nvSpPr>
        <p:spPr>
          <a:xfrm>
            <a:off x="7032711" y="3756509"/>
            <a:ext cx="448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0DF8E22E-B5CC-47BF-810C-AD11C1931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691" y="2053976"/>
            <a:ext cx="987742" cy="9877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1A7DCA5-C15B-43A6-B5C3-3D41680C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56" y="2059755"/>
            <a:ext cx="987742" cy="9877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D7FC7798-8317-4841-8128-E25FBD76B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046" y="2004696"/>
            <a:ext cx="1042801" cy="10428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1BA1B7E0-DC13-4C0D-B8BB-3BE69FF1D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807" y="1991492"/>
            <a:ext cx="998743" cy="9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00E1C5-C508-432C-8E9F-CC2DD5C4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42" y="753197"/>
            <a:ext cx="4270343" cy="5802506"/>
          </a:xfrm>
          <a:prstGeom prst="rect">
            <a:avLst/>
          </a:prstGeom>
        </p:spPr>
      </p:pic>
      <p:sp>
        <p:nvSpPr>
          <p:cNvPr id="2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 txBox="1">
            <a:spLocks/>
          </p:cNvSpPr>
          <p:nvPr/>
        </p:nvSpPr>
        <p:spPr>
          <a:xfrm>
            <a:off x="377080" y="332113"/>
            <a:ext cx="7139471" cy="61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Test Pilots </a:t>
            </a:r>
            <a:r>
              <a:rPr lang="en-GB" sz="2800" dirty="0"/>
              <a:t>and Beta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4FABD2-1CEF-4BD9-B185-E60CE186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881" y="150535"/>
            <a:ext cx="1323975" cy="619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320F25-17C4-41B0-BC47-E29FAB9F5CCD}"/>
              </a:ext>
            </a:extLst>
          </p:cNvPr>
          <p:cNvSpPr txBox="1"/>
          <p:nvPr/>
        </p:nvSpPr>
        <p:spPr>
          <a:xfrm>
            <a:off x="5394934" y="6381601"/>
            <a:ext cx="373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This map will continue to be updated as the number of testing partners increases in advance of national roll out.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D9946FB7-AFB3-4799-9E0C-5A2CF19A9799}"/>
              </a:ext>
            </a:extLst>
          </p:cNvPr>
          <p:cNvSpPr>
            <a:spLocks noGrp="1"/>
          </p:cNvSpPr>
          <p:nvPr/>
        </p:nvSpPr>
        <p:spPr>
          <a:xfrm>
            <a:off x="653363" y="1224774"/>
            <a:ext cx="3553897" cy="5392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600" dirty="0" smtClean="0">
                <a:solidFill>
                  <a:schemeClr val="bg2"/>
                </a:solidFill>
              </a:rPr>
              <a:t>Trusts and ICSs up and down the country have asked and offered to be involved in the testing and piloting of the Digital Staff Passports, as represented on the map.</a:t>
            </a:r>
          </a:p>
          <a:p>
            <a:pPr marL="0" indent="0" algn="just">
              <a:buNone/>
            </a:pPr>
            <a:r>
              <a:rPr lang="en-GB" sz="1600" dirty="0" smtClean="0">
                <a:solidFill>
                  <a:schemeClr val="bg2"/>
                </a:solidFill>
              </a:rPr>
              <a:t>Trusts have been carefully selected to represent different regions and a spectrum of </a:t>
            </a:r>
            <a:r>
              <a:rPr lang="en-GB" sz="1600" dirty="0">
                <a:solidFill>
                  <a:schemeClr val="bg2"/>
                </a:solidFill>
              </a:rPr>
              <a:t>acute, community and mental health providers and CCGs across </a:t>
            </a:r>
            <a:r>
              <a:rPr lang="en-GB" sz="1600" dirty="0" smtClean="0">
                <a:solidFill>
                  <a:schemeClr val="bg2"/>
                </a:solidFill>
              </a:rPr>
              <a:t>England.</a:t>
            </a:r>
          </a:p>
          <a:p>
            <a:pPr marL="0" indent="0" algn="just">
              <a:buNone/>
            </a:pP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Communications will be sent across the HR and CIO communities to advise of progress and when the product will be available for all providers and CCGs.  </a:t>
            </a:r>
            <a:endParaRPr lang="en-GB" sz="16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GB" sz="1600" dirty="0">
                <a:solidFill>
                  <a:schemeClr val="bg2"/>
                </a:solidFill>
              </a:rPr>
              <a:t>Digital Staff Passports will supersede the need for local workforce sharing agreements (aka MOUs) </a:t>
            </a:r>
            <a:r>
              <a:rPr lang="en-GB" sz="1600" dirty="0" smtClean="0">
                <a:solidFill>
                  <a:schemeClr val="bg2"/>
                </a:solidFill>
              </a:rPr>
              <a:t>and will provide </a:t>
            </a:r>
            <a:r>
              <a:rPr lang="en-GB" sz="1600" dirty="0">
                <a:solidFill>
                  <a:schemeClr val="bg2"/>
                </a:solidFill>
              </a:rPr>
              <a:t>greater assurance for organisations and </a:t>
            </a:r>
            <a:r>
              <a:rPr lang="en-GB" sz="1600" dirty="0" smtClean="0">
                <a:solidFill>
                  <a:schemeClr val="bg2"/>
                </a:solidFill>
              </a:rPr>
              <a:t>staff.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4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C374E-8277-4C4D-A334-102684B9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9" y="1938494"/>
            <a:ext cx="7886700" cy="2309567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End-to-end User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85EE3-F20C-409E-88FF-15016145AE84}"/>
              </a:ext>
            </a:extLst>
          </p:cNvPr>
          <p:cNvSpPr txBox="1"/>
          <p:nvPr/>
        </p:nvSpPr>
        <p:spPr>
          <a:xfrm>
            <a:off x="610900" y="1469776"/>
            <a:ext cx="7990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your NHS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received by HR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Terms and Conditions (</a:t>
            </a:r>
            <a:r>
              <a:rPr lang="en-GB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Licence to Attend, Data Processing Agreement)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members of HR team to issue/verify Digital Staff Passport credentials</a:t>
            </a:r>
          </a:p>
          <a:p>
            <a:endParaRPr lang="en-GB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digital passport to </a:t>
            </a:r>
            <a:r>
              <a:rPr lang="en-GB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Hospital 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Download App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connection with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en-GB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</a:t>
            </a: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Credential</a:t>
            </a:r>
          </a:p>
          <a:p>
            <a:endParaRPr lang="en-GB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onboarded with digital passport at Hospital B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connection with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en-GB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</a:t>
            </a: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Credential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End-to-End User Experience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888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4BDC94-2613-460A-B2CA-28AAF45B8E91}"/>
              </a:ext>
            </a:extLst>
          </p:cNvPr>
          <p:cNvSpPr/>
          <p:nvPr/>
        </p:nvSpPr>
        <p:spPr>
          <a:xfrm>
            <a:off x="595325" y="1025403"/>
            <a:ext cx="3500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accent1">
                    <a:lumMod val="50000"/>
                  </a:schemeClr>
                </a:solidFill>
              </a:rPr>
              <a:t>Email 1) </a:t>
            </a:r>
            <a:r>
              <a:rPr lang="en-GB" sz="1350" dirty="0">
                <a:solidFill>
                  <a:schemeClr val="accent1">
                    <a:lumMod val="50000"/>
                  </a:schemeClr>
                </a:solidFill>
              </a:rPr>
              <a:t>Request to verify email address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C4B4B-77F1-4011-87BF-0F62A04EB718}"/>
              </a:ext>
            </a:extLst>
          </p:cNvPr>
          <p:cNvSpPr/>
          <p:nvPr/>
        </p:nvSpPr>
        <p:spPr>
          <a:xfrm>
            <a:off x="4551444" y="997382"/>
            <a:ext cx="4341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chemeClr val="accent1">
                    <a:lumMod val="50000"/>
                  </a:schemeClr>
                </a:solidFill>
              </a:rPr>
              <a:t>Email 2) </a:t>
            </a:r>
            <a:r>
              <a:rPr lang="en-GB" sz="1350" dirty="0">
                <a:solidFill>
                  <a:schemeClr val="accent1">
                    <a:lumMod val="50000"/>
                  </a:schemeClr>
                </a:solidFill>
              </a:rPr>
              <a:t>Confirmation of successful registration submission</a:t>
            </a:r>
          </a:p>
        </p:txBody>
      </p:sp>
      <p:pic>
        <p:nvPicPr>
          <p:cNvPr id="1027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F26C1F23-E56A-4880-B3F8-E4AF567B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47" y="1589513"/>
            <a:ext cx="3818360" cy="41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6984" y="1589513"/>
            <a:ext cx="3878917" cy="4031559"/>
            <a:chOff x="486984" y="1589513"/>
            <a:chExt cx="3878917" cy="4031559"/>
          </a:xfrm>
        </p:grpSpPr>
        <p:pic>
          <p:nvPicPr>
            <p:cNvPr id="1026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6600A398-62B1-4912-BE31-A9498F5C3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4" y="1589513"/>
              <a:ext cx="3878917" cy="403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D406C3D-DCC5-4618-824D-BAA894D2F97A}"/>
                </a:ext>
              </a:extLst>
            </p:cNvPr>
            <p:cNvSpPr/>
            <p:nvPr/>
          </p:nvSpPr>
          <p:spPr>
            <a:xfrm>
              <a:off x="1354701" y="4007322"/>
              <a:ext cx="2282637" cy="1882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Setting up your NHS Organisation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628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85EE3-F20C-409E-88FF-15016145AE84}"/>
              </a:ext>
            </a:extLst>
          </p:cNvPr>
          <p:cNvSpPr txBox="1"/>
          <p:nvPr/>
        </p:nvSpPr>
        <p:spPr>
          <a:xfrm>
            <a:off x="826142" y="2251755"/>
            <a:ext cx="7491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issues digital passport to </a:t>
            </a:r>
            <a:r>
              <a:rPr lang="en-GB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Hospital </a:t>
            </a:r>
            <a:r>
              <a:rPr lang="en-GB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sz="3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performs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to a high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Assurance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8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60B971-23B2-439A-A2A6-D1B7C8FD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44" y="1267499"/>
            <a:ext cx="5957707" cy="43230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Supporting worker to download the app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D8EA09-3268-4495-82D7-BF1ED685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08" y="5931535"/>
            <a:ext cx="2745991" cy="5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E81BE58-BA79-1642-B1DA-8DC3724BD1D2}"/>
              </a:ext>
            </a:extLst>
          </p:cNvPr>
          <p:cNvGrpSpPr/>
          <p:nvPr/>
        </p:nvGrpSpPr>
        <p:grpSpPr>
          <a:xfrm>
            <a:off x="457200" y="1134318"/>
            <a:ext cx="7903811" cy="4889515"/>
            <a:chOff x="609600" y="0"/>
            <a:chExt cx="1097280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8C21308C-3620-CC47-B28C-6BCE30C8E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7B39145-429B-C341-B411-975D97478E19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Make connection to Worker’s phone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405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2" y="517743"/>
            <a:ext cx="7139471" cy="611649"/>
          </a:xfrm>
        </p:spPr>
        <p:txBody>
          <a:bodyPr/>
          <a:lstStyle/>
          <a:p>
            <a:r>
              <a:rPr lang="en-GB" sz="3200" dirty="0" smtClean="0"/>
              <a:t>Panellists</a:t>
            </a:r>
            <a:endParaRPr lang="en-GB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29805"/>
              </p:ext>
            </p:extLst>
          </p:nvPr>
        </p:nvGraphicFramePr>
        <p:xfrm>
          <a:off x="598341" y="1431325"/>
          <a:ext cx="7642833" cy="400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346"/>
                <a:gridCol w="3651487"/>
              </a:tblGrid>
              <a:tr h="375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  <a:tr h="586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Melanie Whitfield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NHSE&amp;I People Directorate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 of Improving People Practices, People Directorate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673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Daniel Elkins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NHSE&amp;I People Directorate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Managing Partner,</a:t>
                      </a:r>
                      <a:r>
                        <a:rPr lang="en-GB" sz="1600" b="1" kern="12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Productive People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24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Emma Turner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NHSE&amp;I People Directorate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Improving Employment Models Lead, People Directorate </a:t>
                      </a:r>
                      <a:endParaRPr lang="en-GB" sz="1600" b="1" kern="12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62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Phil Stradling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NHSX</a:t>
                      </a:r>
                      <a:endParaRPr lang="en-GB" sz="1600" b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Architect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24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Andrew Temple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Blackpool</a:t>
                      </a:r>
                      <a:r>
                        <a:rPr lang="en-GB" sz="1600" b="0" kern="12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Teaching Hospitals NHS FT</a:t>
                      </a:r>
                      <a:endParaRPr lang="en-GB" sz="1600" b="0" kern="12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 Informatics Project Manager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86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 Graham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Blackpool</a:t>
                      </a:r>
                      <a:r>
                        <a:rPr lang="en-GB" sz="1600" b="0" kern="12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Teaching Hospitals NHS FT</a:t>
                      </a:r>
                      <a:endParaRPr lang="en-GB" sz="1600" b="0" kern="12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Digital Programme Director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9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476C72-EFF4-9D48-B13E-F2D63CC93190}"/>
              </a:ext>
            </a:extLst>
          </p:cNvPr>
          <p:cNvGrpSpPr/>
          <p:nvPr/>
        </p:nvGrpSpPr>
        <p:grpSpPr>
          <a:xfrm>
            <a:off x="457200" y="1016276"/>
            <a:ext cx="8229600" cy="5012911"/>
            <a:chOff x="609600" y="0"/>
            <a:chExt cx="10972800" cy="689712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5E312761-1E25-5542-962C-355AD394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0A7235-8D13-B84A-986D-B2BB2A379265}"/>
                </a:ext>
              </a:extLst>
            </p:cNvPr>
            <p:cNvSpPr txBox="1"/>
            <p:nvPr/>
          </p:nvSpPr>
          <p:spPr>
            <a:xfrm>
              <a:off x="10289176" y="6627169"/>
              <a:ext cx="1113980" cy="269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6FB9-5FD5-4D1B-A956-A8851CF0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82" y="2133652"/>
            <a:ext cx="2878931" cy="310753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Worker uses phone to scan QR Code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063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EC3E042-01BB-8B46-A5C9-F92DCA3AFA26}"/>
              </a:ext>
            </a:extLst>
          </p:cNvPr>
          <p:cNvGrpSpPr/>
          <p:nvPr/>
        </p:nvGrpSpPr>
        <p:grpSpPr>
          <a:xfrm>
            <a:off x="936972" y="857250"/>
            <a:ext cx="7615395" cy="5166584"/>
            <a:chOff x="1249296" y="0"/>
            <a:chExt cx="1015386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3982E90B-4499-BA4D-8965-F1B9CC57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9296" y="0"/>
              <a:ext cx="9693408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5784BB3-F27C-FF48-8DC4-33D90CEE69CE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881B5D10-4910-423D-B180-26A65BB4F4D3}"/>
              </a:ext>
            </a:extLst>
          </p:cNvPr>
          <p:cNvSpPr/>
          <p:nvPr/>
        </p:nvSpPr>
        <p:spPr>
          <a:xfrm>
            <a:off x="3071192" y="3242641"/>
            <a:ext cx="447261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9EB1009D-9221-4C5E-A107-ACFFC128EDB0}"/>
              </a:ext>
            </a:extLst>
          </p:cNvPr>
          <p:cNvSpPr/>
          <p:nvPr/>
        </p:nvSpPr>
        <p:spPr>
          <a:xfrm>
            <a:off x="5625549" y="3242641"/>
            <a:ext cx="447261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Worker receives digital connection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006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2963BDB-03AD-5447-91C3-232DD363BB41}"/>
              </a:ext>
            </a:extLst>
          </p:cNvPr>
          <p:cNvGrpSpPr/>
          <p:nvPr/>
        </p:nvGrpSpPr>
        <p:grpSpPr>
          <a:xfrm>
            <a:off x="457200" y="857250"/>
            <a:ext cx="8229600" cy="5166584"/>
            <a:chOff x="609600" y="0"/>
            <a:chExt cx="1097280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B33A0534-45EC-D641-A464-090FC553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969B455-2E90-A541-BD83-4F0042F44F26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3200" dirty="0" smtClean="0"/>
              <a:t>Worker’s photo is added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1131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7C1899-66A4-D14C-98B4-36381E1DB0AE}"/>
              </a:ext>
            </a:extLst>
          </p:cNvPr>
          <p:cNvGrpSpPr/>
          <p:nvPr/>
        </p:nvGrpSpPr>
        <p:grpSpPr>
          <a:xfrm>
            <a:off x="457200" y="857250"/>
            <a:ext cx="8229600" cy="5166584"/>
            <a:chOff x="609600" y="0"/>
            <a:chExt cx="1097280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DE14DD49-5500-CE42-8E09-2DAABC81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4842397-E95C-5E4E-BF60-0BD00AC8FFBC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Employer Issues COVID Employment Credential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9597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00E614-C5FC-3B44-A504-793FC21FD775}"/>
              </a:ext>
            </a:extLst>
          </p:cNvPr>
          <p:cNvGrpSpPr/>
          <p:nvPr/>
        </p:nvGrpSpPr>
        <p:grpSpPr>
          <a:xfrm>
            <a:off x="457200" y="857250"/>
            <a:ext cx="8229600" cy="5166584"/>
            <a:chOff x="609600" y="0"/>
            <a:chExt cx="1097280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8CAAD8F4-A743-BC46-8883-CC56DF549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0"/>
              <a:ext cx="109728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BAF9F7-4891-8E42-8285-CA44BF008B62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Employer Issues COVID Employment Credential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37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63B073F-5603-7F49-A2A2-D08856407082}"/>
              </a:ext>
            </a:extLst>
          </p:cNvPr>
          <p:cNvGrpSpPr/>
          <p:nvPr/>
        </p:nvGrpSpPr>
        <p:grpSpPr>
          <a:xfrm>
            <a:off x="936972" y="857250"/>
            <a:ext cx="7615395" cy="5166584"/>
            <a:chOff x="1249296" y="0"/>
            <a:chExt cx="10153860" cy="688877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9079DF72-42F1-3844-8032-CE0481485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9296" y="0"/>
              <a:ext cx="9693408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85D68E-8F73-2C44-9C7D-66AA5EDF9410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241C6E4D-1253-4243-A59C-A635646B1CE4}"/>
              </a:ext>
            </a:extLst>
          </p:cNvPr>
          <p:cNvSpPr/>
          <p:nvPr/>
        </p:nvSpPr>
        <p:spPr>
          <a:xfrm>
            <a:off x="2610370" y="3215309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947313E2-A29B-45EA-8DED-38965DBCB0BE}"/>
              </a:ext>
            </a:extLst>
          </p:cNvPr>
          <p:cNvSpPr/>
          <p:nvPr/>
        </p:nvSpPr>
        <p:spPr>
          <a:xfrm>
            <a:off x="4439634" y="3215309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9DD03855-A10A-4F1B-80B8-D9D921E92411}"/>
              </a:ext>
            </a:extLst>
          </p:cNvPr>
          <p:cNvSpPr/>
          <p:nvPr/>
        </p:nvSpPr>
        <p:spPr>
          <a:xfrm>
            <a:off x="6197280" y="3215309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Worker’s Experience of Receiving Credential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86022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85EE3-F20C-409E-88FF-15016145AE84}"/>
              </a:ext>
            </a:extLst>
          </p:cNvPr>
          <p:cNvSpPr txBox="1"/>
          <p:nvPr/>
        </p:nvSpPr>
        <p:spPr>
          <a:xfrm>
            <a:off x="826142" y="2251755"/>
            <a:ext cx="749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contacts/arrives at Hospital B to start work</a:t>
            </a:r>
          </a:p>
        </p:txBody>
      </p:sp>
    </p:spTree>
    <p:extLst>
      <p:ext uri="{BB962C8B-B14F-4D97-AF65-F5344CB8AC3E}">
        <p14:creationId xmlns:p14="http://schemas.microsoft.com/office/powerpoint/2010/main" val="1262285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0073E8-B64F-0548-94E3-074E76CECB58}"/>
              </a:ext>
            </a:extLst>
          </p:cNvPr>
          <p:cNvGrpSpPr/>
          <p:nvPr/>
        </p:nvGrpSpPr>
        <p:grpSpPr>
          <a:xfrm>
            <a:off x="458126" y="1181341"/>
            <a:ext cx="8227749" cy="5166584"/>
            <a:chOff x="610834" y="0"/>
            <a:chExt cx="10970332" cy="6888779"/>
          </a:xfrm>
        </p:grpSpPr>
        <p:pic>
          <p:nvPicPr>
            <p:cNvPr id="5" name="Picture 4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xmlns="" id="{05CCE375-D119-4690-A8FB-05387B3B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4" y="0"/>
              <a:ext cx="10970332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EBBC734-3CA9-7B4B-9EB0-B4DCC20C41A0}"/>
                </a:ext>
              </a:extLst>
            </p:cNvPr>
            <p:cNvSpPr txBox="1"/>
            <p:nvPr/>
          </p:nvSpPr>
          <p:spPr>
            <a:xfrm>
              <a:off x="10289177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New Organisation Makes Connection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1304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55E6FD8-B709-3446-A3D3-9BBF40958B99}"/>
              </a:ext>
            </a:extLst>
          </p:cNvPr>
          <p:cNvGrpSpPr/>
          <p:nvPr/>
        </p:nvGrpSpPr>
        <p:grpSpPr>
          <a:xfrm>
            <a:off x="1060011" y="1539432"/>
            <a:ext cx="7169590" cy="4762193"/>
            <a:chOff x="610834" y="0"/>
            <a:chExt cx="10970332" cy="6888779"/>
          </a:xfrm>
        </p:grpSpPr>
        <p:pic>
          <p:nvPicPr>
            <p:cNvPr id="5" name="Picture 4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xmlns="" id="{0C3D0612-9475-4BBA-BED6-8F60296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4" y="0"/>
              <a:ext cx="10970332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F4A63C7-4322-2841-9D39-1888FBBDF6CE}"/>
                </a:ext>
              </a:extLst>
            </p:cNvPr>
            <p:cNvSpPr txBox="1"/>
            <p:nvPr/>
          </p:nvSpPr>
          <p:spPr>
            <a:xfrm>
              <a:off x="10289177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New Organisation Makes Connection and Requests COVID Employment Credential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708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6B2A23-512F-254F-90A3-231819AAC07D}"/>
              </a:ext>
            </a:extLst>
          </p:cNvPr>
          <p:cNvGrpSpPr/>
          <p:nvPr/>
        </p:nvGrpSpPr>
        <p:grpSpPr>
          <a:xfrm>
            <a:off x="934919" y="857250"/>
            <a:ext cx="7617448" cy="5166584"/>
            <a:chOff x="1246559" y="0"/>
            <a:chExt cx="10156597" cy="688877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65A051D4-D848-4EDA-B752-99C0A999D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559" y="0"/>
              <a:ext cx="9698882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F08F429-88E3-EB4F-917F-FB0AADDF8883}"/>
                </a:ext>
              </a:extLst>
            </p:cNvPr>
            <p:cNvSpPr txBox="1"/>
            <p:nvPr/>
          </p:nvSpPr>
          <p:spPr>
            <a:xfrm>
              <a:off x="10289176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Arrow: Right 5">
            <a:extLst>
              <a:ext uri="{FF2B5EF4-FFF2-40B4-BE49-F238E27FC236}">
                <a16:creationId xmlns:a16="http://schemas.microsoft.com/office/drawing/2014/main" xmlns="" id="{A7798DDB-8807-49F1-9535-AAE36C3A8B86}"/>
              </a:ext>
            </a:extLst>
          </p:cNvPr>
          <p:cNvSpPr/>
          <p:nvPr/>
        </p:nvSpPr>
        <p:spPr>
          <a:xfrm>
            <a:off x="2610370" y="3217794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xmlns="" id="{C339947F-C6B3-4AA0-B35F-E26625199F76}"/>
              </a:ext>
            </a:extLst>
          </p:cNvPr>
          <p:cNvSpPr/>
          <p:nvPr/>
        </p:nvSpPr>
        <p:spPr>
          <a:xfrm>
            <a:off x="4441687" y="3217794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xmlns="" id="{231B74F1-52BF-407E-8133-0C4A22831EC0}"/>
              </a:ext>
            </a:extLst>
          </p:cNvPr>
          <p:cNvSpPr/>
          <p:nvPr/>
        </p:nvSpPr>
        <p:spPr>
          <a:xfrm>
            <a:off x="6202019" y="3217794"/>
            <a:ext cx="311735" cy="13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8154614" cy="611649"/>
          </a:xfrm>
        </p:spPr>
        <p:txBody>
          <a:bodyPr/>
          <a:lstStyle/>
          <a:p>
            <a:r>
              <a:rPr lang="en-GB" sz="2600" dirty="0" smtClean="0"/>
              <a:t>Workers Experience of Making Connection and Receiving Request to allow Credential to be viewed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7496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2" y="517743"/>
            <a:ext cx="7139471" cy="611649"/>
          </a:xfrm>
        </p:spPr>
        <p:txBody>
          <a:bodyPr/>
          <a:lstStyle/>
          <a:p>
            <a:r>
              <a:rPr lang="en-GB" sz="3200" dirty="0" smtClean="0"/>
              <a:t>Agenda</a:t>
            </a:r>
            <a:endParaRPr lang="en-GB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99683"/>
              </p:ext>
            </p:extLst>
          </p:nvPr>
        </p:nvGraphicFramePr>
        <p:xfrm>
          <a:off x="447871" y="1257704"/>
          <a:ext cx="6441444" cy="426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940"/>
                <a:gridCol w="3077504"/>
              </a:tblGrid>
              <a:tr h="375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  <a:tr h="5866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en-GB" sz="16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and the </a:t>
                      </a: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Case for Digital Staff Passports</a:t>
                      </a:r>
                      <a:endParaRPr lang="en-GB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Melanie Whitfield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NHSE&amp;I People Directorate</a:t>
                      </a:r>
                      <a:endParaRPr lang="en-GB" sz="1400" b="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8336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err="1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Passporting</a:t>
                      </a: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Solutions and the Scope of the COVID Digital Staff</a:t>
                      </a:r>
                      <a:r>
                        <a:rPr lang="en-GB" sz="16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Passport</a:t>
                      </a:r>
                      <a:endParaRPr lang="en-GB" sz="16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Melanie Whitfield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NHSE&amp;I People Directorate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249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Technical Architecture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Phil Stradling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NHSX</a:t>
                      </a:r>
                      <a:endParaRPr lang="en-GB" sz="1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8336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COVID Digital Staff Passport – How it works,</a:t>
                      </a:r>
                      <a:r>
                        <a:rPr lang="en-GB" sz="16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sign up process and testing and beta plans </a:t>
                      </a: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Daniel Elkins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NHSE&amp;I People Directorate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249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End to End User Experience</a:t>
                      </a:r>
                      <a:endParaRPr lang="en-GB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Andrew Temple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Blackpool</a:t>
                      </a:r>
                      <a:r>
                        <a:rPr lang="en-GB" sz="1200" b="0" kern="12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Teaching Hospitals NHS FT</a:t>
                      </a:r>
                      <a:endParaRPr lang="en-GB" sz="1200" b="0" kern="12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  <a:tr h="5866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and Answers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 Graham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Blackpool</a:t>
                      </a:r>
                      <a:r>
                        <a:rPr lang="en-GB" sz="1200" b="0" kern="1200" baseline="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Teaching Hospitals NHS FT</a:t>
                      </a:r>
                      <a:endParaRPr lang="en-GB" sz="1200" b="0" kern="1200" dirty="0" smtClean="0">
                        <a:solidFill>
                          <a:srgbClr val="005EB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3922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235" y="1767008"/>
            <a:ext cx="1843633" cy="37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3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5D011E-2354-F04D-BA5A-812EED08CCC8}"/>
              </a:ext>
            </a:extLst>
          </p:cNvPr>
          <p:cNvGrpSpPr/>
          <p:nvPr/>
        </p:nvGrpSpPr>
        <p:grpSpPr>
          <a:xfrm>
            <a:off x="458126" y="1204491"/>
            <a:ext cx="8227749" cy="5166584"/>
            <a:chOff x="610834" y="0"/>
            <a:chExt cx="10970332" cy="688877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96FD00B7-EA36-4412-AFBD-72C451581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4" y="0"/>
              <a:ext cx="10970332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85BB786-2241-E84C-908C-594048C6E858}"/>
                </a:ext>
              </a:extLst>
            </p:cNvPr>
            <p:cNvSpPr txBox="1"/>
            <p:nvPr/>
          </p:nvSpPr>
          <p:spPr>
            <a:xfrm>
              <a:off x="10289177" y="6627168"/>
              <a:ext cx="111398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75" dirty="0">
                  <a:solidFill>
                    <a:srgbClr val="1F346A"/>
                  </a:solidFill>
                  <a:latin typeface="Modern Era" panose="02000000000000000000" pitchFamily="2" charset="0"/>
                </a:rPr>
                <a:t>© 2020, Truu Ltd</a:t>
              </a:r>
            </a:p>
          </p:txBody>
        </p:sp>
      </p:grp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7" y="314817"/>
            <a:ext cx="7328722" cy="611649"/>
          </a:xfrm>
        </p:spPr>
        <p:txBody>
          <a:bodyPr/>
          <a:lstStyle/>
          <a:p>
            <a:r>
              <a:rPr lang="en-GB" sz="2600" dirty="0" smtClean="0"/>
              <a:t>New Organisation Receives Verified Information and clears Worker to start work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82478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D4F1041-50B4-4ABC-A85E-BD94C1E45E23}"/>
              </a:ext>
            </a:extLst>
          </p:cNvPr>
          <p:cNvSpPr txBox="1">
            <a:spLocks/>
          </p:cNvSpPr>
          <p:nvPr/>
        </p:nvSpPr>
        <p:spPr>
          <a:xfrm>
            <a:off x="365629" y="456077"/>
            <a:ext cx="6858000" cy="6961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/>
              <a:t>Contact Us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0E90A47-9C75-4FEE-B408-9C39E2A12647}"/>
              </a:ext>
            </a:extLst>
          </p:cNvPr>
          <p:cNvSpPr/>
          <p:nvPr/>
        </p:nvSpPr>
        <p:spPr>
          <a:xfrm>
            <a:off x="442494" y="1152198"/>
            <a:ext cx="8408207" cy="472437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send requests for further information to: </a:t>
            </a:r>
          </a:p>
          <a:p>
            <a:pPr algn="ctr"/>
            <a:r>
              <a:rPr lang="en-GB" u="sng" dirty="0">
                <a:hlinkClick r:id="rId2"/>
              </a:rPr>
              <a:t>nhsi.digitalstaffpassport@nhs.net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soon be asked to sign up your organisations through </a:t>
            </a:r>
            <a:r>
              <a:rPr lang="en-GB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www.staffpassports.nhs.uk</a:t>
            </a:r>
            <a:endParaRPr lang="en-GB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(under construction)</a:t>
            </a:r>
            <a:endParaRPr lang="en-GB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will be invited to download </a:t>
            </a:r>
            <a:r>
              <a:rPr lang="en-GB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</a:p>
          <a:p>
            <a:endParaRPr lang="en-GB" sz="13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D8EA09-3268-4495-82D7-BF1ED6850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800" y="5589330"/>
            <a:ext cx="2745991" cy="574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589" y="1932084"/>
            <a:ext cx="1050406" cy="2126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539" y="1932084"/>
            <a:ext cx="1070090" cy="2144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195" y="1950215"/>
            <a:ext cx="1069334" cy="21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="" xmlns:a16="http://schemas.microsoft.com/office/drawing/2014/main" id="{FD4F1041-50B4-4ABC-A85E-BD94C1E45E23}"/>
              </a:ext>
            </a:extLst>
          </p:cNvPr>
          <p:cNvSpPr txBox="1">
            <a:spLocks/>
          </p:cNvSpPr>
          <p:nvPr/>
        </p:nvSpPr>
        <p:spPr>
          <a:xfrm>
            <a:off x="131235" y="275262"/>
            <a:ext cx="6858000" cy="6961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/>
              <a:t>Case for Digital Staff Passports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4ACCE2-63C0-476E-AED5-15A115198952}"/>
              </a:ext>
            </a:extLst>
          </p:cNvPr>
          <p:cNvSpPr/>
          <p:nvPr/>
        </p:nvSpPr>
        <p:spPr>
          <a:xfrm>
            <a:off x="169225" y="796689"/>
            <a:ext cx="8805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Prior to COVID, there was a strong and growing case for a Digital Staff Passport to enable and simplify the high volume of staff movements between NHS organisations. A verified employment record held on staff’s own smartphones would significantly reduce the need for duplication and provide assurance to colleagues and NHS organisations.  It is estimated that </a:t>
            </a:r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up to two days are lost through duplication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of employment administration and core skills training whenever staff move between NHS Trusts.</a:t>
            </a:r>
          </a:p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For COVID, plans have been accelerated for an interim COVID-19 Digital Staff Passport while the full product is being developed.  The temporary COVID Staff Passport will enable rapid staff  transfers, particularly supporting significant movements of staff to the Nightingale Hospitals.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15A93C-C36F-4155-B8F5-2A8513D214AC}"/>
              </a:ext>
            </a:extLst>
          </p:cNvPr>
          <p:cNvSpPr/>
          <p:nvPr/>
        </p:nvSpPr>
        <p:spPr>
          <a:xfrm>
            <a:off x="169225" y="3479861"/>
            <a:ext cx="47641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Introduction of the COVID Staff Passport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Replace some of the manual processes to reduce the time to on-board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staff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providers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and individuals </a:t>
            </a:r>
            <a:endParaRPr lang="en-GB" sz="1500" dirty="0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Reduce the burden on clinical and administrative staff </a:t>
            </a:r>
            <a:endParaRPr lang="en-GB" sz="1500" dirty="0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Provide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legal agreement and verification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key employment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checks to ensure the member of staff able to be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work at </a:t>
            </a:r>
            <a:r>
              <a:rPr lang="en-GB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another location </a:t>
            </a:r>
            <a:r>
              <a:rPr lang="en-GB" sz="15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safely.</a:t>
            </a:r>
            <a:endParaRPr lang="en-GB" sz="15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957B1B8-E220-4989-B715-2D235082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17" y="4643710"/>
            <a:ext cx="1267650" cy="12676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9621AC2-D6A4-4BC0-BCFF-126DFBA7F8BE}"/>
              </a:ext>
            </a:extLst>
          </p:cNvPr>
          <p:cNvGrpSpPr/>
          <p:nvPr/>
        </p:nvGrpSpPr>
        <p:grpSpPr>
          <a:xfrm>
            <a:off x="4882032" y="3284418"/>
            <a:ext cx="3841660" cy="3573582"/>
            <a:chOff x="2776202" y="1729765"/>
            <a:chExt cx="4343477" cy="4399314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7F635FE-0AAC-407A-89E1-A19B31AF8F7E}"/>
                </a:ext>
              </a:extLst>
            </p:cNvPr>
            <p:cNvGrpSpPr/>
            <p:nvPr/>
          </p:nvGrpSpPr>
          <p:grpSpPr>
            <a:xfrm>
              <a:off x="3208616" y="2506155"/>
              <a:ext cx="3622925" cy="3622924"/>
              <a:chOff x="3208616" y="2506155"/>
              <a:chExt cx="3622925" cy="3622924"/>
            </a:xfrm>
          </p:grpSpPr>
          <p:sp>
            <p:nvSpPr>
              <p:cNvPr id="24" name="Freeform 19">
                <a:extLst>
                  <a:ext uri="{FF2B5EF4-FFF2-40B4-BE49-F238E27FC236}">
                    <a16:creationId xmlns="" xmlns:a16="http://schemas.microsoft.com/office/drawing/2014/main" id="{931A0FF3-C571-429D-81A7-AC682D4204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39916" y="4677549"/>
                <a:ext cx="2816048" cy="1451530"/>
              </a:xfrm>
              <a:custGeom>
                <a:avLst/>
                <a:gdLst>
                  <a:gd name="T0" fmla="*/ 111 w 315"/>
                  <a:gd name="T1" fmla="*/ 27 h 159"/>
                  <a:gd name="T2" fmla="*/ 82 w 315"/>
                  <a:gd name="T3" fmla="*/ 0 h 159"/>
                  <a:gd name="T4" fmla="*/ 0 w 315"/>
                  <a:gd name="T5" fmla="*/ 47 h 159"/>
                  <a:gd name="T6" fmla="*/ 64 w 315"/>
                  <a:gd name="T7" fmla="*/ 109 h 159"/>
                  <a:gd name="T8" fmla="*/ 315 w 315"/>
                  <a:gd name="T9" fmla="*/ 47 h 159"/>
                  <a:gd name="T10" fmla="*/ 232 w 315"/>
                  <a:gd name="T11" fmla="*/ 0 h 159"/>
                  <a:gd name="T12" fmla="*/ 111 w 315"/>
                  <a:gd name="T13" fmla="*/ 27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159"/>
                  <a:gd name="T23" fmla="*/ 315 w 315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159">
                    <a:moveTo>
                      <a:pt x="111" y="27"/>
                    </a:moveTo>
                    <a:cubicBezTo>
                      <a:pt x="99" y="20"/>
                      <a:pt x="89" y="11"/>
                      <a:pt x="82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5" y="72"/>
                      <a:pt x="37" y="93"/>
                      <a:pt x="64" y="109"/>
                    </a:cubicBezTo>
                    <a:cubicBezTo>
                      <a:pt x="151" y="159"/>
                      <a:pt x="262" y="131"/>
                      <a:pt x="315" y="47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06" y="39"/>
                      <a:pt x="153" y="51"/>
                      <a:pt x="111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6000" tIns="36000" rIns="36000" bIns="36000"/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1907064A-27BC-45B5-9B65-17C483F49A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9389" y="2506155"/>
                <a:ext cx="1822152" cy="2490023"/>
              </a:xfrm>
              <a:custGeom>
                <a:avLst/>
                <a:gdLst>
                  <a:gd name="T0" fmla="*/ 76 w 204"/>
                  <a:gd name="T1" fmla="*/ 225 h 273"/>
                  <a:gd name="T2" fmla="*/ 158 w 204"/>
                  <a:gd name="T3" fmla="*/ 273 h 273"/>
                  <a:gd name="T4" fmla="*/ 86 w 204"/>
                  <a:gd name="T5" fmla="*/ 25 h 273"/>
                  <a:gd name="T6" fmla="*/ 0 w 204"/>
                  <a:gd name="T7" fmla="*/ 0 h 273"/>
                  <a:gd name="T8" fmla="*/ 0 w 204"/>
                  <a:gd name="T9" fmla="*/ 95 h 273"/>
                  <a:gd name="T10" fmla="*/ 39 w 204"/>
                  <a:gd name="T11" fmla="*/ 107 h 273"/>
                  <a:gd name="T12" fmla="*/ 76 w 204"/>
                  <a:gd name="T13" fmla="*/ 225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273"/>
                  <a:gd name="T23" fmla="*/ 204 w 204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273">
                    <a:moveTo>
                      <a:pt x="76" y="225"/>
                    </a:moveTo>
                    <a:cubicBezTo>
                      <a:pt x="158" y="273"/>
                      <a:pt x="158" y="273"/>
                      <a:pt x="158" y="273"/>
                    </a:cubicBezTo>
                    <a:cubicBezTo>
                      <a:pt x="204" y="185"/>
                      <a:pt x="173" y="75"/>
                      <a:pt x="86" y="25"/>
                    </a:cubicBezTo>
                    <a:cubicBezTo>
                      <a:pt x="59" y="9"/>
                      <a:pt x="30" y="1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3" y="96"/>
                      <a:pt x="26" y="100"/>
                      <a:pt x="39" y="107"/>
                    </a:cubicBezTo>
                    <a:cubicBezTo>
                      <a:pt x="80" y="131"/>
                      <a:pt x="96" y="183"/>
                      <a:pt x="76" y="22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6000" tIns="36000" rIns="36000" bIns="36000"/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="" xmlns:a16="http://schemas.microsoft.com/office/drawing/2014/main" id="{6E43C994-31E3-4EC9-8F15-F871FCF15E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616" y="2506155"/>
                <a:ext cx="1672528" cy="2490023"/>
              </a:xfrm>
              <a:custGeom>
                <a:avLst/>
                <a:gdLst>
                  <a:gd name="T0" fmla="*/ 115 w 187"/>
                  <a:gd name="T1" fmla="*/ 141 h 273"/>
                  <a:gd name="T2" fmla="*/ 187 w 187"/>
                  <a:gd name="T3" fmla="*/ 95 h 273"/>
                  <a:gd name="T4" fmla="*/ 187 w 187"/>
                  <a:gd name="T5" fmla="*/ 0 h 273"/>
                  <a:gd name="T6" fmla="*/ 33 w 187"/>
                  <a:gd name="T7" fmla="*/ 93 h 273"/>
                  <a:gd name="T8" fmla="*/ 29 w 187"/>
                  <a:gd name="T9" fmla="*/ 273 h 273"/>
                  <a:gd name="T10" fmla="*/ 111 w 187"/>
                  <a:gd name="T11" fmla="*/ 225 h 273"/>
                  <a:gd name="T12" fmla="*/ 115 w 187"/>
                  <a:gd name="T13" fmla="*/ 141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273"/>
                  <a:gd name="T23" fmla="*/ 187 w 187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273">
                    <a:moveTo>
                      <a:pt x="115" y="141"/>
                    </a:moveTo>
                    <a:cubicBezTo>
                      <a:pt x="131" y="114"/>
                      <a:pt x="158" y="98"/>
                      <a:pt x="187" y="95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25" y="3"/>
                      <a:pt x="66" y="36"/>
                      <a:pt x="33" y="93"/>
                    </a:cubicBezTo>
                    <a:cubicBezTo>
                      <a:pt x="0" y="150"/>
                      <a:pt x="1" y="218"/>
                      <a:pt x="29" y="273"/>
                    </a:cubicBezTo>
                    <a:cubicBezTo>
                      <a:pt x="111" y="225"/>
                      <a:pt x="111" y="225"/>
                      <a:pt x="111" y="225"/>
                    </a:cubicBezTo>
                    <a:cubicBezTo>
                      <a:pt x="99" y="199"/>
                      <a:pt x="99" y="168"/>
                      <a:pt x="115" y="1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6000" tIns="36000" rIns="36000" bIns="36000"/>
              <a:lstStyle/>
              <a:p>
                <a:endParaRPr lang="en-GB" sz="1000">
                  <a:latin typeface="+mj-l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5BC12BB-BF51-439A-8B53-66A5BD20D62F}"/>
                </a:ext>
              </a:extLst>
            </p:cNvPr>
            <p:cNvGrpSpPr/>
            <p:nvPr/>
          </p:nvGrpSpPr>
          <p:grpSpPr>
            <a:xfrm>
              <a:off x="2776202" y="1729765"/>
              <a:ext cx="4343477" cy="4066573"/>
              <a:chOff x="2776202" y="1729765"/>
              <a:chExt cx="4343477" cy="406657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2A719DA-05A1-4C3A-84C3-E64A52A3FB79}"/>
                  </a:ext>
                </a:extLst>
              </p:cNvPr>
              <p:cNvSpPr/>
              <p:nvPr/>
            </p:nvSpPr>
            <p:spPr bwMode="auto">
              <a:xfrm>
                <a:off x="4229269" y="1729765"/>
                <a:ext cx="1441027" cy="1376609"/>
              </a:xfrm>
              <a:custGeom>
                <a:avLst/>
                <a:gdLst>
                  <a:gd name="connsiteX0" fmla="*/ 625183 w 1250366"/>
                  <a:gd name="connsiteY0" fmla="*/ 0 h 1244488"/>
                  <a:gd name="connsiteX1" fmla="*/ 1250366 w 1250366"/>
                  <a:gd name="connsiteY1" fmla="*/ 625183 h 1244488"/>
                  <a:gd name="connsiteX2" fmla="*/ 751179 w 1250366"/>
                  <a:gd name="connsiteY2" fmla="*/ 1237665 h 1244488"/>
                  <a:gd name="connsiteX3" fmla="*/ 695114 w 1250366"/>
                  <a:gd name="connsiteY3" fmla="*/ 1243316 h 1244488"/>
                  <a:gd name="connsiteX4" fmla="*/ 695114 w 1250366"/>
                  <a:gd name="connsiteY4" fmla="*/ 1160286 h 1244488"/>
                  <a:gd name="connsiteX5" fmla="*/ 566869 w 1250366"/>
                  <a:gd name="connsiteY5" fmla="*/ 1160286 h 1244488"/>
                  <a:gd name="connsiteX6" fmla="*/ 566869 w 1250366"/>
                  <a:gd name="connsiteY6" fmla="*/ 1244488 h 1244488"/>
                  <a:gd name="connsiteX7" fmla="*/ 499187 w 1250366"/>
                  <a:gd name="connsiteY7" fmla="*/ 1237665 h 1244488"/>
                  <a:gd name="connsiteX8" fmla="*/ 0 w 1250366"/>
                  <a:gd name="connsiteY8" fmla="*/ 625183 h 1244488"/>
                  <a:gd name="connsiteX9" fmla="*/ 625183 w 1250366"/>
                  <a:gd name="connsiteY9" fmla="*/ 0 h 124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0366" h="1244488">
                    <a:moveTo>
                      <a:pt x="625183" y="0"/>
                    </a:moveTo>
                    <a:cubicBezTo>
                      <a:pt x="970462" y="0"/>
                      <a:pt x="1250366" y="279904"/>
                      <a:pt x="1250366" y="625183"/>
                    </a:cubicBezTo>
                    <a:cubicBezTo>
                      <a:pt x="1250366" y="927302"/>
                      <a:pt x="1036065" y="1179369"/>
                      <a:pt x="751179" y="1237665"/>
                    </a:cubicBezTo>
                    <a:lnTo>
                      <a:pt x="695114" y="1243316"/>
                    </a:lnTo>
                    <a:lnTo>
                      <a:pt x="695114" y="1160286"/>
                    </a:lnTo>
                    <a:lnTo>
                      <a:pt x="566869" y="1160286"/>
                    </a:lnTo>
                    <a:lnTo>
                      <a:pt x="566869" y="1244488"/>
                    </a:lnTo>
                    <a:lnTo>
                      <a:pt x="499187" y="1237665"/>
                    </a:lnTo>
                    <a:cubicBezTo>
                      <a:pt x="214302" y="1179369"/>
                      <a:pt x="0" y="927302"/>
                      <a:pt x="0" y="625183"/>
                    </a:cubicBezTo>
                    <a:cubicBezTo>
                      <a:pt x="0" y="279904"/>
                      <a:pt x="279904" y="0"/>
                      <a:pt x="62518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36000" tIns="36000" rIns="36000" bIns="36000" spcCol="1270" anchor="ctr">
                <a:noAutofit/>
              </a:bodyPr>
              <a:lstStyle/>
              <a:p>
                <a:pPr algn="ctr" defTabSz="80370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100" dirty="0">
                    <a:solidFill>
                      <a:schemeClr val="bg1"/>
                    </a:solidFill>
                    <a:latin typeface="+mj-lt"/>
                  </a:rPr>
                  <a:t>Verification of identity and pre-employment checks 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EA2F044-9EE6-4319-AA8B-678870BB078F}"/>
                  </a:ext>
                </a:extLst>
              </p:cNvPr>
              <p:cNvSpPr/>
              <p:nvPr/>
            </p:nvSpPr>
            <p:spPr bwMode="auto">
              <a:xfrm>
                <a:off x="5740206" y="4380781"/>
                <a:ext cx="1379473" cy="1376610"/>
              </a:xfrm>
              <a:custGeom>
                <a:avLst/>
                <a:gdLst>
                  <a:gd name="connsiteX0" fmla="*/ 625183 w 1250366"/>
                  <a:gd name="connsiteY0" fmla="*/ 0 h 1250366"/>
                  <a:gd name="connsiteX1" fmla="*/ 1250366 w 1250366"/>
                  <a:gd name="connsiteY1" fmla="*/ 625183 h 1250366"/>
                  <a:gd name="connsiteX2" fmla="*/ 625183 w 1250366"/>
                  <a:gd name="connsiteY2" fmla="*/ 1250366 h 1250366"/>
                  <a:gd name="connsiteX3" fmla="*/ 0 w 1250366"/>
                  <a:gd name="connsiteY3" fmla="*/ 625183 h 1250366"/>
                  <a:gd name="connsiteX4" fmla="*/ 49130 w 1250366"/>
                  <a:gd name="connsiteY4" fmla="*/ 381834 h 1250366"/>
                  <a:gd name="connsiteX5" fmla="*/ 54656 w 1250366"/>
                  <a:gd name="connsiteY5" fmla="*/ 371654 h 1250366"/>
                  <a:gd name="connsiteX6" fmla="*/ 170906 w 1250366"/>
                  <a:gd name="connsiteY6" fmla="*/ 437620 h 1250366"/>
                  <a:gd name="connsiteX7" fmla="*/ 236983 w 1250366"/>
                  <a:gd name="connsiteY7" fmla="*/ 321171 h 1250366"/>
                  <a:gd name="connsiteX8" fmla="*/ 122706 w 1250366"/>
                  <a:gd name="connsiteY8" fmla="*/ 256325 h 1250366"/>
                  <a:gd name="connsiteX9" fmla="*/ 183112 w 1250366"/>
                  <a:gd name="connsiteY9" fmla="*/ 183112 h 1250366"/>
                  <a:gd name="connsiteX10" fmla="*/ 625183 w 1250366"/>
                  <a:gd name="connsiteY10" fmla="*/ 0 h 125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366" h="1250366">
                    <a:moveTo>
                      <a:pt x="625183" y="0"/>
                    </a:moveTo>
                    <a:cubicBezTo>
                      <a:pt x="970462" y="0"/>
                      <a:pt x="1250366" y="279904"/>
                      <a:pt x="1250366" y="625183"/>
                    </a:cubicBezTo>
                    <a:cubicBezTo>
                      <a:pt x="1250366" y="970462"/>
                      <a:pt x="970462" y="1250366"/>
                      <a:pt x="625183" y="1250366"/>
                    </a:cubicBezTo>
                    <a:cubicBezTo>
                      <a:pt x="279904" y="1250366"/>
                      <a:pt x="0" y="970462"/>
                      <a:pt x="0" y="625183"/>
                    </a:cubicBezTo>
                    <a:cubicBezTo>
                      <a:pt x="0" y="538864"/>
                      <a:pt x="17494" y="456630"/>
                      <a:pt x="49130" y="381834"/>
                    </a:cubicBezTo>
                    <a:lnTo>
                      <a:pt x="54656" y="371654"/>
                    </a:lnTo>
                    <a:lnTo>
                      <a:pt x="170906" y="437620"/>
                    </a:lnTo>
                    <a:lnTo>
                      <a:pt x="236983" y="321171"/>
                    </a:lnTo>
                    <a:lnTo>
                      <a:pt x="122706" y="256325"/>
                    </a:lnTo>
                    <a:lnTo>
                      <a:pt x="183112" y="183112"/>
                    </a:lnTo>
                    <a:cubicBezTo>
                      <a:pt x="296248" y="69976"/>
                      <a:pt x="452544" y="0"/>
                      <a:pt x="62518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36000" tIns="36000" rIns="36000" bIns="36000" spcCol="1270" anchor="ctr">
                <a:noAutofit/>
              </a:bodyPr>
              <a:lstStyle/>
              <a:p>
                <a:pPr algn="ctr" defTabSz="66187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100" dirty="0">
                    <a:solidFill>
                      <a:schemeClr val="bg1"/>
                    </a:solidFill>
                    <a:latin typeface="+mj-lt"/>
                  </a:rPr>
                  <a:t>Reduction in time to onboard staff</a:t>
                </a: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E5BA707-384F-4F65-98CB-9C007A8292B3}"/>
                  </a:ext>
                </a:extLst>
              </p:cNvPr>
              <p:cNvSpPr/>
              <p:nvPr/>
            </p:nvSpPr>
            <p:spPr bwMode="auto">
              <a:xfrm>
                <a:off x="2776202" y="4419728"/>
                <a:ext cx="1338159" cy="1376610"/>
              </a:xfrm>
              <a:custGeom>
                <a:avLst/>
                <a:gdLst>
                  <a:gd name="connsiteX0" fmla="*/ 625183 w 1250366"/>
                  <a:gd name="connsiteY0" fmla="*/ 0 h 1250366"/>
                  <a:gd name="connsiteX1" fmla="*/ 1067254 w 1250366"/>
                  <a:gd name="connsiteY1" fmla="*/ 183112 h 1250366"/>
                  <a:gd name="connsiteX2" fmla="*/ 1122987 w 1250366"/>
                  <a:gd name="connsiteY2" fmla="*/ 250661 h 1250366"/>
                  <a:gd name="connsiteX3" fmla="*/ 1021224 w 1250366"/>
                  <a:gd name="connsiteY3" fmla="*/ 308406 h 1250366"/>
                  <a:gd name="connsiteX4" fmla="*/ 1087302 w 1250366"/>
                  <a:gd name="connsiteY4" fmla="*/ 424855 h 1250366"/>
                  <a:gd name="connsiteX5" fmla="*/ 1192260 w 1250366"/>
                  <a:gd name="connsiteY5" fmla="*/ 365297 h 1250366"/>
                  <a:gd name="connsiteX6" fmla="*/ 1201236 w 1250366"/>
                  <a:gd name="connsiteY6" fmla="*/ 381834 h 1250366"/>
                  <a:gd name="connsiteX7" fmla="*/ 1250366 w 1250366"/>
                  <a:gd name="connsiteY7" fmla="*/ 625183 h 1250366"/>
                  <a:gd name="connsiteX8" fmla="*/ 625183 w 1250366"/>
                  <a:gd name="connsiteY8" fmla="*/ 1250366 h 1250366"/>
                  <a:gd name="connsiteX9" fmla="*/ 0 w 1250366"/>
                  <a:gd name="connsiteY9" fmla="*/ 625183 h 1250366"/>
                  <a:gd name="connsiteX10" fmla="*/ 625183 w 1250366"/>
                  <a:gd name="connsiteY10" fmla="*/ 0 h 125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0366" h="1250366">
                    <a:moveTo>
                      <a:pt x="625183" y="0"/>
                    </a:moveTo>
                    <a:cubicBezTo>
                      <a:pt x="797823" y="0"/>
                      <a:pt x="954118" y="69976"/>
                      <a:pt x="1067254" y="183112"/>
                    </a:cubicBezTo>
                    <a:lnTo>
                      <a:pt x="1122987" y="250661"/>
                    </a:lnTo>
                    <a:lnTo>
                      <a:pt x="1021224" y="308406"/>
                    </a:lnTo>
                    <a:lnTo>
                      <a:pt x="1087302" y="424855"/>
                    </a:lnTo>
                    <a:lnTo>
                      <a:pt x="1192260" y="365297"/>
                    </a:lnTo>
                    <a:lnTo>
                      <a:pt x="1201236" y="381834"/>
                    </a:lnTo>
                    <a:cubicBezTo>
                      <a:pt x="1232872" y="456630"/>
                      <a:pt x="1250366" y="538864"/>
                      <a:pt x="1250366" y="625183"/>
                    </a:cubicBezTo>
                    <a:cubicBezTo>
                      <a:pt x="1250366" y="970462"/>
                      <a:pt x="970462" y="1250366"/>
                      <a:pt x="625183" y="1250366"/>
                    </a:cubicBezTo>
                    <a:cubicBezTo>
                      <a:pt x="279904" y="1250366"/>
                      <a:pt x="0" y="970462"/>
                      <a:pt x="0" y="625183"/>
                    </a:cubicBezTo>
                    <a:cubicBezTo>
                      <a:pt x="0" y="279904"/>
                      <a:pt x="279904" y="0"/>
                      <a:pt x="62518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36000" tIns="36000" rIns="36000" bIns="36000" spcCol="1270" anchor="ctr">
                <a:noAutofit/>
              </a:bodyPr>
              <a:lstStyle/>
              <a:p>
                <a:pPr algn="ctr" defTabSz="66187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100" dirty="0">
                    <a:solidFill>
                      <a:schemeClr val="bg1"/>
                    </a:solidFill>
                    <a:latin typeface="+mj-lt"/>
                  </a:rPr>
                  <a:t>Suitable for temporary or bank staffing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058" y="221950"/>
            <a:ext cx="7886700" cy="843196"/>
          </a:xfrm>
        </p:spPr>
        <p:txBody>
          <a:bodyPr/>
          <a:lstStyle/>
          <a:p>
            <a:r>
              <a:rPr lang="en-US" dirty="0" smtClean="0"/>
              <a:t>COVID User </a:t>
            </a:r>
            <a:r>
              <a:rPr lang="en-US" dirty="0"/>
              <a:t>Scenarios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160" y="3134826"/>
            <a:ext cx="4467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p:pic>
        <p:nvPicPr>
          <p:cNvPr id="1026" name="Picture 2" descr="Image result for nhs loze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08" y="256610"/>
            <a:ext cx="1044878" cy="4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2E969B31-6542-4F99-975A-3D3D9275552E}"/>
              </a:ext>
            </a:extLst>
          </p:cNvPr>
          <p:cNvSpPr/>
          <p:nvPr/>
        </p:nvSpPr>
        <p:spPr>
          <a:xfrm>
            <a:off x="1359745" y="5169195"/>
            <a:ext cx="7543394" cy="1057919"/>
          </a:xfrm>
          <a:prstGeom prst="wedgeRectCallout">
            <a:avLst>
              <a:gd name="adj1" fmla="val -54324"/>
              <a:gd name="adj2" fmla="val -21762"/>
            </a:avLst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/>
                </a:solidFill>
              </a:rPr>
              <a:t>I am a GP trainee, currently on rotation at one trust.  I was previously in A&amp;E at neighbouring acute on rotation. I am now being deployed back to previous placement and need to demonstrate I have the appropriate employment checks in place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2FD4A122-96A5-4234-8733-730AF4854114}"/>
              </a:ext>
            </a:extLst>
          </p:cNvPr>
          <p:cNvSpPr/>
          <p:nvPr/>
        </p:nvSpPr>
        <p:spPr>
          <a:xfrm>
            <a:off x="322631" y="1960827"/>
            <a:ext cx="7543394" cy="673342"/>
          </a:xfrm>
          <a:prstGeom prst="wedgeRectCallout">
            <a:avLst>
              <a:gd name="adj1" fmla="val 54523"/>
              <a:gd name="adj2" fmla="val -265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bg2"/>
                </a:solidFill>
              </a:rPr>
              <a:t>“I am a respiratory physician at an acute trust currently.  My services are now required at another trust, how do I demonstrate I have the relevant employment checks?”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9A8010F4-87B0-4C60-911D-188171FF8F9E}"/>
              </a:ext>
            </a:extLst>
          </p:cNvPr>
          <p:cNvSpPr/>
          <p:nvPr/>
        </p:nvSpPr>
        <p:spPr>
          <a:xfrm>
            <a:off x="1359745" y="2850498"/>
            <a:ext cx="7543394" cy="1069671"/>
          </a:xfrm>
          <a:prstGeom prst="wedgeRectCallout">
            <a:avLst>
              <a:gd name="adj1" fmla="val -54324"/>
              <a:gd name="adj2" fmla="val -21762"/>
            </a:avLst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/>
                </a:solidFill>
              </a:rPr>
              <a:t>I am </a:t>
            </a:r>
            <a:r>
              <a:rPr lang="en-GB" dirty="0" smtClean="0">
                <a:solidFill>
                  <a:schemeClr val="bg2"/>
                </a:solidFill>
              </a:rPr>
              <a:t>a retired </a:t>
            </a:r>
            <a:r>
              <a:rPr lang="en-GB" dirty="0">
                <a:solidFill>
                  <a:schemeClr val="bg2"/>
                </a:solidFill>
              </a:rPr>
              <a:t>physician and have volunteered to come back to work in the NHS. I have been through checks with one provider and asked to work in another trust,  I am keen to get on with quickly treating patients  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1FFE1FEA-E51D-4B65-AD14-802E03AB2ADA}"/>
              </a:ext>
            </a:extLst>
          </p:cNvPr>
          <p:cNvSpPr/>
          <p:nvPr/>
        </p:nvSpPr>
        <p:spPr>
          <a:xfrm>
            <a:off x="322631" y="4156156"/>
            <a:ext cx="7543394" cy="853876"/>
          </a:xfrm>
          <a:prstGeom prst="wedgeRectCallout">
            <a:avLst>
              <a:gd name="adj1" fmla="val 54523"/>
              <a:gd name="adj2" fmla="val -26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/>
                </a:solidFill>
              </a:rPr>
              <a:t>I am a nurse with ICU skills and have volunteered to work in a NHS Nightingale Hospital.  I need to be able to demonstrate to NHS Nightingale that employment checks have been completed by my current employer.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C9AAFA67-75CF-4D0A-A580-DF924C8975C7}"/>
              </a:ext>
            </a:extLst>
          </p:cNvPr>
          <p:cNvSpPr/>
          <p:nvPr/>
        </p:nvSpPr>
        <p:spPr>
          <a:xfrm>
            <a:off x="1329345" y="1010857"/>
            <a:ext cx="7543394" cy="794314"/>
          </a:xfrm>
          <a:prstGeom prst="wedgeRectCallout">
            <a:avLst>
              <a:gd name="adj1" fmla="val -54324"/>
              <a:gd name="adj2" fmla="val -21762"/>
            </a:avLst>
          </a:prstGeom>
          <a:solidFill>
            <a:schemeClr val="bg1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/>
                </a:solidFill>
              </a:rPr>
              <a:t>I am a community nurse employed by a community trust and I am being deployed into my local acute trust to support COVID-19 response.  I need to be able to demonstrate my right to work in the acute trust.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3E47E51-A29E-49E6-8595-1A3A7124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58" y="5181321"/>
            <a:ext cx="834916" cy="8349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1B7DAD6-8FD8-479E-8CAF-2DBB52CF4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025" y="1859049"/>
            <a:ext cx="834915" cy="8349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3374D2B-5918-4303-AD2E-8221B4646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58" y="2817355"/>
            <a:ext cx="834916" cy="8349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5B95794-8977-43DA-8CB5-59D772C76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58" y="998296"/>
            <a:ext cx="834916" cy="8349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F54F042-AC29-4C28-9B87-061079EB4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025" y="4089937"/>
            <a:ext cx="834916" cy="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9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047DD4A-7C69-4A66-B8C6-C5F6D808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00" y="264402"/>
            <a:ext cx="7139471" cy="611649"/>
          </a:xfrm>
        </p:spPr>
        <p:txBody>
          <a:bodyPr/>
          <a:lstStyle/>
          <a:p>
            <a:r>
              <a:rPr lang="en-GB" sz="3000" dirty="0" err="1"/>
              <a:t>Passporting</a:t>
            </a:r>
            <a:r>
              <a:rPr lang="en-GB" sz="3000" dirty="0"/>
              <a:t> solutions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D5CFBEE-9F9E-4651-9532-CBE319DB1400}"/>
              </a:ext>
            </a:extLst>
          </p:cNvPr>
          <p:cNvSpPr/>
          <p:nvPr/>
        </p:nvSpPr>
        <p:spPr>
          <a:xfrm>
            <a:off x="304900" y="768738"/>
            <a:ext cx="874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There are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several ways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in which staff can be moved between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NHS organisations and the Digital Staff Passport builds on and is compatible with all of these. </a:t>
            </a:r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12C6FC00-5F0B-432F-8A3D-1921A403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8754"/>
              </p:ext>
            </p:extLst>
          </p:nvPr>
        </p:nvGraphicFramePr>
        <p:xfrm>
          <a:off x="377080" y="1452262"/>
          <a:ext cx="8494546" cy="5064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1515">
                  <a:extLst>
                    <a:ext uri="{9D8B030D-6E8A-4147-A177-3AD203B41FA5}">
                      <a16:colId xmlns="" xmlns:a16="http://schemas.microsoft.com/office/drawing/2014/main" val="22997833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52205659"/>
                    </a:ext>
                  </a:extLst>
                </a:gridCol>
                <a:gridCol w="5454751">
                  <a:extLst>
                    <a:ext uri="{9D8B030D-6E8A-4147-A177-3AD203B41FA5}">
                      <a16:colId xmlns="" xmlns:a16="http://schemas.microsoft.com/office/drawing/2014/main" val="18289518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Solution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43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</a:t>
                      </a:r>
                      <a:r>
                        <a:rPr lang="en-GB" sz="1600" baseline="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Sharing Agreement (aka MOU)</a:t>
                      </a:r>
                      <a:endParaRPr lang="en-GB" sz="16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Should be used for transferring staff from outside the NHS (e.g.</a:t>
                      </a:r>
                      <a:r>
                        <a:rPr lang="en-GB" sz="1600" kern="1200" baseline="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Primary and Social Care) as it provides a legal agreement between parties</a:t>
                      </a:r>
                      <a:r>
                        <a:rPr lang="en-GB" sz="1600" kern="1200" baseline="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210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Smart Card</a:t>
                      </a:r>
                    </a:p>
                    <a:p>
                      <a:endParaRPr lang="en-GB" sz="16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Provides some</a:t>
                      </a:r>
                      <a:r>
                        <a:rPr lang="en-GB" sz="1600" kern="1200" baseline="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evidence of identity and where somebody works</a:t>
                      </a:r>
                      <a:r>
                        <a:rPr lang="en-GB" sz="1600" kern="1200" baseline="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enables access to some systems. </a:t>
                      </a:r>
                      <a:endParaRPr lang="en-GB" sz="1600" kern="1200" dirty="0">
                        <a:solidFill>
                          <a:schemeClr val="bg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 Inter Authority       Transfer (IAT)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If an application has been created on ESR then</a:t>
                      </a:r>
                      <a:r>
                        <a:rPr lang="en-GB" sz="1600" kern="1200" baseline="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the IAT can be used to pull across information, if entered, from current NHS employer.</a:t>
                      </a:r>
                      <a:endParaRPr lang="en-GB" sz="1600" kern="1200" dirty="0">
                        <a:solidFill>
                          <a:schemeClr val="bg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065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 Self service </a:t>
                      </a:r>
                    </a:p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 </a:t>
                      </a:r>
                    </a:p>
                    <a:p>
                      <a:endParaRPr lang="en-GB" sz="16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If staff member</a:t>
                      </a:r>
                      <a:r>
                        <a:rPr lang="en-GB" sz="1600" kern="1200" baseline="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has access to ESR self service, provides evidence of training record. Employment checks are implied, without specific information being available.</a:t>
                      </a:r>
                      <a:endParaRPr lang="en-GB" sz="1600" kern="1200" dirty="0">
                        <a:solidFill>
                          <a:schemeClr val="bg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68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</a:t>
                      </a:r>
                      <a:r>
                        <a:rPr lang="en-GB" sz="1600" baseline="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</a:t>
                      </a:r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Apps </a:t>
                      </a:r>
                    </a:p>
                    <a:p>
                      <a:endParaRPr lang="en-GB" sz="1600" dirty="0">
                        <a:solidFill>
                          <a:srgbClr val="005EB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Enables bank workers to work in neighbouring providers in</a:t>
                      </a:r>
                      <a:r>
                        <a:rPr lang="en-GB" sz="1600" kern="1200" baseline="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scope of the collaborative bank and relies on </a:t>
                      </a:r>
                      <a:r>
                        <a:rPr lang="en-GB" sz="1600" kern="1200" baseline="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quality of identity and employment checks process for each </a:t>
                      </a:r>
                      <a:r>
                        <a:rPr lang="en-GB" sz="1600" kern="1200" baseline="0" dirty="0" smtClean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system.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406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Staff </a:t>
                      </a:r>
                    </a:p>
                    <a:p>
                      <a:r>
                        <a:rPr lang="en-GB" sz="1600" dirty="0">
                          <a:solidFill>
                            <a:srgbClr val="005EB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                      (COVID version)</a:t>
                      </a: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Available to all NHS providers and all staff. Provides</a:t>
                      </a:r>
                      <a:r>
                        <a:rPr lang="en-GB" sz="1600" kern="1200" baseline="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legal agreement between parties.  Employers verify quality of identity and employment checks.  </a:t>
                      </a:r>
                      <a:endParaRPr lang="en-GB" sz="1600" kern="1200" dirty="0">
                        <a:solidFill>
                          <a:schemeClr val="bg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73086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B70386-BA04-4324-99EA-4DC7AAB2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00" y="2715801"/>
            <a:ext cx="695831" cy="463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0EE969-1E59-4993-A6FE-82912983D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030" y="3374043"/>
            <a:ext cx="516783" cy="516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DEF620-4E73-40F7-AFB1-F09CA8A99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995" y="4161631"/>
            <a:ext cx="310852" cy="563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196FF91-7B29-4F97-B1F7-50221A82F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030" y="4894694"/>
            <a:ext cx="516784" cy="698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CB0FFF-4C50-4081-95F4-28B9E80DA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915" y="5743411"/>
            <a:ext cx="994060" cy="698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2176" y="1919273"/>
            <a:ext cx="570418" cy="5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F1BBAE3-1DF6-44C0-9E5D-391D7E59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30" y="321205"/>
            <a:ext cx="6567055" cy="611649"/>
          </a:xfrm>
        </p:spPr>
        <p:txBody>
          <a:bodyPr/>
          <a:lstStyle/>
          <a:p>
            <a:r>
              <a:rPr lang="en-GB" sz="3000" dirty="0" smtClean="0"/>
              <a:t>Digital </a:t>
            </a:r>
            <a:r>
              <a:rPr lang="en-GB" sz="3000" dirty="0"/>
              <a:t>Staff Passport </a:t>
            </a:r>
            <a:r>
              <a:rPr lang="en-GB" sz="3000" dirty="0" smtClean="0"/>
              <a:t>Scope</a:t>
            </a:r>
            <a:endParaRPr lang="en-GB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3C8336-BDF2-4A7F-A5C3-76D4BF11B835}"/>
              </a:ext>
            </a:extLst>
          </p:cNvPr>
          <p:cNvSpPr/>
          <p:nvPr/>
        </p:nvSpPr>
        <p:spPr>
          <a:xfrm>
            <a:off x="247046" y="990702"/>
            <a:ext cx="8805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Digital Staff Passport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being launched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very soon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is the COVID version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that is an interim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solution to support the immediate needs of NHS organisations.  The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roadmap to the full NHS Staff Passport continues to </a:t>
            </a:r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be developed in the background. </a:t>
            </a:r>
          </a:p>
          <a:p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Scope of COVID version 1.0: </a:t>
            </a:r>
          </a:p>
          <a:p>
            <a:endParaRPr lang="en-GB" sz="16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 descr="Checkmark">
            <a:extLst>
              <a:ext uri="{FF2B5EF4-FFF2-40B4-BE49-F238E27FC236}">
                <a16:creationId xmlns="" xmlns:a16="http://schemas.microsoft.com/office/drawing/2014/main" id="{52AD4256-6C46-4C88-94BD-CD6F6873E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214" y="2390609"/>
            <a:ext cx="586995" cy="586995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="" xmlns:a16="http://schemas.microsoft.com/office/drawing/2014/main" id="{58BCFAA6-EDAB-4C68-B76B-82C869BC9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43" y="3123888"/>
            <a:ext cx="586995" cy="5869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2C6D28-BF1F-4658-814C-5C9898E833D4}"/>
              </a:ext>
            </a:extLst>
          </p:cNvPr>
          <p:cNvSpPr txBox="1"/>
          <p:nvPr/>
        </p:nvSpPr>
        <p:spPr>
          <a:xfrm>
            <a:off x="1005368" y="2313416"/>
            <a:ext cx="3541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available to all NHS providers for substantive and bank 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staff. CCGs and ALBs being considered</a:t>
            </a:r>
            <a:endParaRPr lang="en-GB" sz="15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8DA01A-1AE8-4BE3-A95F-B9E02C19DF3D}"/>
              </a:ext>
            </a:extLst>
          </p:cNvPr>
          <p:cNvSpPr txBox="1"/>
          <p:nvPr/>
        </p:nvSpPr>
        <p:spPr>
          <a:xfrm>
            <a:off x="1005368" y="5481968"/>
            <a:ext cx="3541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staff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the 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(checks need to be completed first),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workers and 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Non-NHS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e.g.: primary and social 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2303A3-1205-4D08-9452-8FDEA2A30AB8}"/>
              </a:ext>
            </a:extLst>
          </p:cNvPr>
          <p:cNvSpPr txBox="1"/>
          <p:nvPr/>
        </p:nvSpPr>
        <p:spPr>
          <a:xfrm>
            <a:off x="5305439" y="3532624"/>
            <a:ext cx="3541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integrations 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ESR, </a:t>
            </a:r>
            <a:r>
              <a:rPr lang="en-GB" sz="1500" dirty="0" err="1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erostering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workforce system to ensure full flow of real time data.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207671-CC3F-4909-BBFC-8E34A9332E3B}"/>
              </a:ext>
            </a:extLst>
          </p:cNvPr>
          <p:cNvSpPr/>
          <p:nvPr/>
        </p:nvSpPr>
        <p:spPr>
          <a:xfrm>
            <a:off x="4776941" y="1916424"/>
            <a:ext cx="4256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Planned </a:t>
            </a:r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Developments </a:t>
            </a:r>
            <a:r>
              <a:rPr lang="en-GB" sz="16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Full Passport 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FA0CEB7-16CC-4964-A92A-8A152D2BD3D9}"/>
              </a:ext>
            </a:extLst>
          </p:cNvPr>
          <p:cNvSpPr/>
          <p:nvPr/>
        </p:nvSpPr>
        <p:spPr>
          <a:xfrm>
            <a:off x="268730" y="5139305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Out of </a:t>
            </a:r>
            <a:r>
              <a:rPr lang="en-GB" sz="1600" b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COVID scope</a:t>
            </a:r>
            <a:r>
              <a:rPr lang="en-GB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951896-4B83-4FB0-9A9B-B7421983A147}"/>
              </a:ext>
            </a:extLst>
          </p:cNvPr>
          <p:cNvSpPr txBox="1"/>
          <p:nvPr/>
        </p:nvSpPr>
        <p:spPr>
          <a:xfrm>
            <a:off x="5305441" y="2359822"/>
            <a:ext cx="3541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primary and social care.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ED1EC2-584C-419F-AAF7-1B9FE2C257C9}"/>
              </a:ext>
            </a:extLst>
          </p:cNvPr>
          <p:cNvSpPr txBox="1"/>
          <p:nvPr/>
        </p:nvSpPr>
        <p:spPr>
          <a:xfrm>
            <a:off x="982998" y="3787472"/>
            <a:ext cx="3330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Verified data at moment of issue -  valid only for the period of COVID-19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9E52-AADE-44C4-81F3-7F96CE46FA37}"/>
              </a:ext>
            </a:extLst>
          </p:cNvPr>
          <p:cNvSpPr txBox="1"/>
          <p:nvPr/>
        </p:nvSpPr>
        <p:spPr>
          <a:xfrm>
            <a:off x="982998" y="3123509"/>
            <a:ext cx="322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Simple, single credential covering key employment checks information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B74DCD-308C-46D1-8601-A67FB0D7CCD7}"/>
              </a:ext>
            </a:extLst>
          </p:cNvPr>
          <p:cNvSpPr txBox="1"/>
          <p:nvPr/>
        </p:nvSpPr>
        <p:spPr>
          <a:xfrm>
            <a:off x="5308538" y="2913820"/>
            <a:ext cx="3630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credentials </a:t>
            </a:r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registration, assignments, training etc. </a:t>
            </a:r>
            <a:endParaRPr lang="en-GB" sz="15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C6AB382-8175-41FD-9048-80B225761705}"/>
              </a:ext>
            </a:extLst>
          </p:cNvPr>
          <p:cNvSpPr txBox="1"/>
          <p:nvPr/>
        </p:nvSpPr>
        <p:spPr>
          <a:xfrm>
            <a:off x="976841" y="4395986"/>
            <a:ext cx="32295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licence to attend thereby reducing need for MOUs or workforce sharing arrangements.</a:t>
            </a:r>
          </a:p>
        </p:txBody>
      </p:sp>
      <p:pic>
        <p:nvPicPr>
          <p:cNvPr id="26" name="Graphic 25" descr="Close">
            <a:extLst>
              <a:ext uri="{FF2B5EF4-FFF2-40B4-BE49-F238E27FC236}">
                <a16:creationId xmlns="" xmlns:a16="http://schemas.microsoft.com/office/drawing/2014/main" id="{76378BAE-B630-43D3-8055-F25F77A69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638" y="5508637"/>
            <a:ext cx="658144" cy="658144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="" xmlns:a16="http://schemas.microsoft.com/office/drawing/2014/main" id="{FD92BB68-54ED-48B6-A4CE-8CA49F1D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730" y="3808991"/>
            <a:ext cx="586995" cy="586995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="" xmlns:a16="http://schemas.microsoft.com/office/drawing/2014/main" id="{2E5DBD8F-69B5-4B49-A5A9-9B8EA673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213" y="4437669"/>
            <a:ext cx="586995" cy="586995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E1BBEE6A-9E33-4BB5-B907-20F5B507AE19}"/>
              </a:ext>
            </a:extLst>
          </p:cNvPr>
          <p:cNvSpPr/>
          <p:nvPr/>
        </p:nvSpPr>
        <p:spPr>
          <a:xfrm>
            <a:off x="4769059" y="2429375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9AB483F9-7EA7-45A7-8EB5-6F671CB85332}"/>
              </a:ext>
            </a:extLst>
          </p:cNvPr>
          <p:cNvSpPr/>
          <p:nvPr/>
        </p:nvSpPr>
        <p:spPr>
          <a:xfrm>
            <a:off x="4776941" y="2992541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4FB70BE0-6151-4760-BAE4-9F87C7A07A51}"/>
              </a:ext>
            </a:extLst>
          </p:cNvPr>
          <p:cNvSpPr/>
          <p:nvPr/>
        </p:nvSpPr>
        <p:spPr>
          <a:xfrm>
            <a:off x="4785917" y="3677881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929124-2E9E-4570-A9A7-BACAEE4CA729}"/>
              </a:ext>
            </a:extLst>
          </p:cNvPr>
          <p:cNvSpPr txBox="1"/>
          <p:nvPr/>
        </p:nvSpPr>
        <p:spPr>
          <a:xfrm>
            <a:off x="5305439" y="4957557"/>
            <a:ext cx="3541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use for improved login to clinical and workforce systems.</a:t>
            </a:r>
            <a:endParaRPr lang="en-GB" sz="15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4FB70BE0-6151-4760-BAE4-9F87C7A07A51}"/>
              </a:ext>
            </a:extLst>
          </p:cNvPr>
          <p:cNvSpPr/>
          <p:nvPr/>
        </p:nvSpPr>
        <p:spPr>
          <a:xfrm>
            <a:off x="4785917" y="4392733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72303A3-1205-4D08-9452-8FDEA2A30AB8}"/>
              </a:ext>
            </a:extLst>
          </p:cNvPr>
          <p:cNvSpPr txBox="1"/>
          <p:nvPr/>
        </p:nvSpPr>
        <p:spPr>
          <a:xfrm>
            <a:off x="5299282" y="4317454"/>
            <a:ext cx="3541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frameworks for each credential to underpin.</a:t>
            </a:r>
            <a:endParaRPr lang="en-GB" sz="15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="" xmlns:a16="http://schemas.microsoft.com/office/drawing/2014/main" id="{4FB70BE0-6151-4760-BAE4-9F87C7A07A51}"/>
              </a:ext>
            </a:extLst>
          </p:cNvPr>
          <p:cNvSpPr/>
          <p:nvPr/>
        </p:nvSpPr>
        <p:spPr>
          <a:xfrm>
            <a:off x="4785917" y="4970655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929124-2E9E-4570-A9A7-BACAEE4CA729}"/>
              </a:ext>
            </a:extLst>
          </p:cNvPr>
          <p:cNvSpPr txBox="1"/>
          <p:nvPr/>
        </p:nvSpPr>
        <p:spPr>
          <a:xfrm>
            <a:off x="5308538" y="5597660"/>
            <a:ext cx="3541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data issued from sources like GMC, Passport office, DBS and others</a:t>
            </a:r>
            <a:endParaRPr lang="en-GB" sz="15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="" xmlns:a16="http://schemas.microsoft.com/office/drawing/2014/main" id="{4FB70BE0-6151-4760-BAE4-9F87C7A07A51}"/>
              </a:ext>
            </a:extLst>
          </p:cNvPr>
          <p:cNvSpPr/>
          <p:nvPr/>
        </p:nvSpPr>
        <p:spPr>
          <a:xfrm>
            <a:off x="4800162" y="5681741"/>
            <a:ext cx="410224" cy="369332"/>
          </a:xfrm>
          <a:prstGeom prst="flowChartConnector">
            <a:avLst/>
          </a:prstGeom>
          <a:solidFill>
            <a:srgbClr val="004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6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D4F1041-50B4-4ABC-A85E-BD94C1E45E23}"/>
              </a:ext>
            </a:extLst>
          </p:cNvPr>
          <p:cNvSpPr txBox="1">
            <a:spLocks/>
          </p:cNvSpPr>
          <p:nvPr/>
        </p:nvSpPr>
        <p:spPr>
          <a:xfrm>
            <a:off x="305398" y="307045"/>
            <a:ext cx="7134729" cy="6961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 smtClean="0"/>
              <a:t>Technical Architecture</a:t>
            </a:r>
            <a:endParaRPr lang="en-GB" sz="30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262C7A6-6AF2-4331-959F-6D0071B9DFCB}"/>
              </a:ext>
            </a:extLst>
          </p:cNvPr>
          <p:cNvCxnSpPr>
            <a:cxnSpLocks/>
          </p:cNvCxnSpPr>
          <p:nvPr/>
        </p:nvCxnSpPr>
        <p:spPr>
          <a:xfrm>
            <a:off x="4045011" y="3871625"/>
            <a:ext cx="21167" cy="25477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84624C2-59CF-421E-8DF9-F386CB02C625}"/>
              </a:ext>
            </a:extLst>
          </p:cNvPr>
          <p:cNvGrpSpPr/>
          <p:nvPr/>
        </p:nvGrpSpPr>
        <p:grpSpPr>
          <a:xfrm>
            <a:off x="4226327" y="3913838"/>
            <a:ext cx="4862846" cy="1843340"/>
            <a:chOff x="628650" y="3039076"/>
            <a:chExt cx="7802166" cy="24688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66D0AFB-232B-4924-AEC6-982E602E0036}"/>
                </a:ext>
              </a:extLst>
            </p:cNvPr>
            <p:cNvSpPr txBox="1"/>
            <p:nvPr/>
          </p:nvSpPr>
          <p:spPr>
            <a:xfrm>
              <a:off x="628650" y="3039076"/>
              <a:ext cx="1783109" cy="541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Issuer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Issues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0E5A4F4-C24A-4E0F-BDD3-AB9B3687C350}"/>
                </a:ext>
              </a:extLst>
            </p:cNvPr>
            <p:cNvSpPr txBox="1"/>
            <p:nvPr/>
          </p:nvSpPr>
          <p:spPr>
            <a:xfrm>
              <a:off x="6804250" y="3068960"/>
              <a:ext cx="1626566" cy="541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Verifier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Requests, Verifies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7C0D826-B8F1-4485-935A-0E078513E027}"/>
                </a:ext>
              </a:extLst>
            </p:cNvPr>
            <p:cNvSpPr txBox="1"/>
            <p:nvPr/>
          </p:nvSpPr>
          <p:spPr>
            <a:xfrm>
              <a:off x="3536746" y="4966887"/>
              <a:ext cx="2070505" cy="541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Identifier Registry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Maintain Identifiers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7A925CC-F8A9-4605-82F9-6D4E316D0B6D}"/>
                </a:ext>
              </a:extLst>
            </p:cNvPr>
            <p:cNvSpPr txBox="1"/>
            <p:nvPr/>
          </p:nvSpPr>
          <p:spPr>
            <a:xfrm>
              <a:off x="3540397" y="3039077"/>
              <a:ext cx="2063202" cy="7110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Holder</a:t>
              </a:r>
            </a:p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Acquires, Stores, Presents</a:t>
              </a:r>
            </a:p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Credentials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C6F5C0A-3EFE-4BDA-997A-E930D9604332}"/>
                </a:ext>
              </a:extLst>
            </p:cNvPr>
            <p:cNvSpPr txBox="1"/>
            <p:nvPr/>
          </p:nvSpPr>
          <p:spPr>
            <a:xfrm>
              <a:off x="2542266" y="3417966"/>
              <a:ext cx="1070437" cy="46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Issue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Credentials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8FC0A9A-6DEE-48D6-9B58-C4A11975365C}"/>
                </a:ext>
              </a:extLst>
            </p:cNvPr>
            <p:cNvSpPr txBox="1"/>
            <p:nvPr/>
          </p:nvSpPr>
          <p:spPr>
            <a:xfrm>
              <a:off x="5615157" y="3417966"/>
              <a:ext cx="1070437" cy="46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Credentials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8D33753-C399-47E5-BF09-D1177260757B}"/>
                </a:ext>
              </a:extLst>
            </p:cNvPr>
            <p:cNvSpPr txBox="1"/>
            <p:nvPr/>
          </p:nvSpPr>
          <p:spPr>
            <a:xfrm>
              <a:off x="5804416" y="4736054"/>
              <a:ext cx="1366208" cy="46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Verify Identifier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Ownership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75AEE7D-8059-4528-9963-DF8051794F69}"/>
                </a:ext>
              </a:extLst>
            </p:cNvPr>
            <p:cNvSpPr txBox="1"/>
            <p:nvPr/>
          </p:nvSpPr>
          <p:spPr>
            <a:xfrm>
              <a:off x="1771154" y="4736054"/>
              <a:ext cx="1366208" cy="46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Verify Identifier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Ownership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404C3A5-C19C-45BA-9283-3184C7CED182}"/>
                </a:ext>
              </a:extLst>
            </p:cNvPr>
            <p:cNvSpPr txBox="1"/>
            <p:nvPr/>
          </p:nvSpPr>
          <p:spPr>
            <a:xfrm>
              <a:off x="4550292" y="4144302"/>
              <a:ext cx="923837" cy="463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Register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Identifier</a:t>
              </a:r>
            </a:p>
          </p:txBody>
        </p:sp>
        <p:sp>
          <p:nvSpPr>
            <p:cNvPr id="54" name="Right Arrow 46">
              <a:extLst>
                <a:ext uri="{FF2B5EF4-FFF2-40B4-BE49-F238E27FC236}">
                  <a16:creationId xmlns:a16="http://schemas.microsoft.com/office/drawing/2014/main" xmlns="" id="{1B7A4FB6-2F74-417D-90C1-E29BF2DF8409}"/>
                </a:ext>
              </a:extLst>
            </p:cNvPr>
            <p:cNvSpPr/>
            <p:nvPr/>
          </p:nvSpPr>
          <p:spPr>
            <a:xfrm>
              <a:off x="2483768" y="3284984"/>
              <a:ext cx="1163714" cy="1329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ight Arrow 47">
              <a:extLst>
                <a:ext uri="{FF2B5EF4-FFF2-40B4-BE49-F238E27FC236}">
                  <a16:creationId xmlns:a16="http://schemas.microsoft.com/office/drawing/2014/main" xmlns="" id="{10C89E47-D6CF-4A60-9331-0D5D8E626256}"/>
                </a:ext>
              </a:extLst>
            </p:cNvPr>
            <p:cNvSpPr/>
            <p:nvPr/>
          </p:nvSpPr>
          <p:spPr>
            <a:xfrm>
              <a:off x="5568521" y="3290958"/>
              <a:ext cx="1163714" cy="1329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ight Arrow 48">
              <a:extLst>
                <a:ext uri="{FF2B5EF4-FFF2-40B4-BE49-F238E27FC236}">
                  <a16:creationId xmlns:a16="http://schemas.microsoft.com/office/drawing/2014/main" xmlns="" id="{CC01A3F3-F1BC-4F2C-B74E-B3F7970D41E4}"/>
                </a:ext>
              </a:extLst>
            </p:cNvPr>
            <p:cNvSpPr/>
            <p:nvPr/>
          </p:nvSpPr>
          <p:spPr>
            <a:xfrm rot="5400000">
              <a:off x="3990140" y="4221089"/>
              <a:ext cx="1163714" cy="1329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Elbow Connector 49">
              <a:extLst>
                <a:ext uri="{FF2B5EF4-FFF2-40B4-BE49-F238E27FC236}">
                  <a16:creationId xmlns:a16="http://schemas.microsoft.com/office/drawing/2014/main" xmlns="" id="{B1179D35-758F-4849-9E2E-1F20CF8AD1B4}"/>
                </a:ext>
              </a:extLst>
            </p:cNvPr>
            <p:cNvCxnSpPr>
              <a:cxnSpLocks/>
              <a:stCxn id="44" idx="2"/>
              <a:endCxn id="47" idx="1"/>
            </p:cNvCxnSpPr>
            <p:nvPr/>
          </p:nvCxnSpPr>
          <p:spPr>
            <a:xfrm rot="16200000" flipH="1">
              <a:off x="1699827" y="3400484"/>
              <a:ext cx="1657295" cy="20165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50">
              <a:extLst>
                <a:ext uri="{FF2B5EF4-FFF2-40B4-BE49-F238E27FC236}">
                  <a16:creationId xmlns:a16="http://schemas.microsoft.com/office/drawing/2014/main" xmlns="" id="{7F0D4E87-139C-48AB-BEAA-09478D0C20E4}"/>
                </a:ext>
              </a:extLst>
            </p:cNvPr>
            <p:cNvCxnSpPr>
              <a:cxnSpLocks/>
              <a:stCxn id="46" idx="2"/>
              <a:endCxn id="47" idx="3"/>
            </p:cNvCxnSpPr>
            <p:nvPr/>
          </p:nvCxnSpPr>
          <p:spPr>
            <a:xfrm rot="5400000">
              <a:off x="5798686" y="3418557"/>
              <a:ext cx="1627411" cy="20102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Content Placeholder 27">
            <a:extLst>
              <a:ext uri="{FF2B5EF4-FFF2-40B4-BE49-F238E27FC236}">
                <a16:creationId xmlns:a16="http://schemas.microsoft.com/office/drawing/2014/main" xmlns="" id="{D0B654A2-FB59-4134-96B3-09468C8C7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08155"/>
              </p:ext>
            </p:extLst>
          </p:nvPr>
        </p:nvGraphicFramePr>
        <p:xfrm>
          <a:off x="488692" y="3928525"/>
          <a:ext cx="3566902" cy="242419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83451">
                  <a:extLst>
                    <a:ext uri="{9D8B030D-6E8A-4147-A177-3AD203B41FA5}">
                      <a16:colId xmlns:a16="http://schemas.microsoft.com/office/drawing/2014/main" xmlns="" val="4060224669"/>
                    </a:ext>
                  </a:extLst>
                </a:gridCol>
                <a:gridCol w="1783451">
                  <a:extLst>
                    <a:ext uri="{9D8B030D-6E8A-4147-A177-3AD203B41FA5}">
                      <a16:colId xmlns:a16="http://schemas.microsoft.com/office/drawing/2014/main" xmlns="" val="1971273323"/>
                    </a:ext>
                  </a:extLst>
                </a:gridCol>
              </a:tblGrid>
              <a:tr h="3125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Issuers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Credential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734385"/>
                  </a:ext>
                </a:extLst>
              </a:tr>
              <a:tr h="312527">
                <a:tc>
                  <a:txBody>
                    <a:bodyPr/>
                    <a:lstStyle/>
                    <a:p>
                      <a:r>
                        <a:rPr lang="en-GB" sz="1200" dirty="0"/>
                        <a:t>Medical university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Medical degree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270854"/>
                  </a:ext>
                </a:extLst>
              </a:tr>
              <a:tr h="453806">
                <a:tc>
                  <a:txBody>
                    <a:bodyPr/>
                    <a:lstStyle/>
                    <a:p>
                      <a:r>
                        <a:rPr lang="en-GB" sz="1200" dirty="0"/>
                        <a:t>GMC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Licence to practice</a:t>
                      </a:r>
                    </a:p>
                    <a:p>
                      <a:r>
                        <a:rPr lang="en-GB" sz="1200" dirty="0"/>
                        <a:t>Re-validation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409030"/>
                  </a:ext>
                </a:extLst>
              </a:tr>
              <a:tr h="453806">
                <a:tc>
                  <a:txBody>
                    <a:bodyPr/>
                    <a:lstStyle/>
                    <a:p>
                      <a:r>
                        <a:rPr lang="en-GB" sz="1200" dirty="0"/>
                        <a:t>NHS </a:t>
                      </a:r>
                      <a:r>
                        <a:rPr lang="en-GB" sz="1200" dirty="0" smtClean="0"/>
                        <a:t>organisations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NHS Identity/Post Office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Proof of identity </a:t>
                      </a:r>
                    </a:p>
                    <a:p>
                      <a:r>
                        <a:rPr lang="en-GB" sz="1200" dirty="0"/>
                        <a:t>Proof of address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1748"/>
                  </a:ext>
                </a:extLst>
              </a:tr>
              <a:tr h="453806">
                <a:tc>
                  <a:txBody>
                    <a:bodyPr/>
                    <a:lstStyle/>
                    <a:p>
                      <a:r>
                        <a:rPr lang="en-GB" sz="1200" dirty="0"/>
                        <a:t> Hospital </a:t>
                      </a:r>
                      <a:r>
                        <a:rPr lang="en-GB" sz="1200" dirty="0" err="1"/>
                        <a:t>Occ</a:t>
                      </a:r>
                      <a:r>
                        <a:rPr lang="en-GB" sz="1200" dirty="0"/>
                        <a:t> Health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Occupational health check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3553660"/>
                  </a:ext>
                </a:extLst>
              </a:tr>
              <a:tr h="437719">
                <a:tc>
                  <a:txBody>
                    <a:bodyPr/>
                    <a:lstStyle/>
                    <a:p>
                      <a:r>
                        <a:rPr lang="en-GB" sz="1200" dirty="0"/>
                        <a:t>DBS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DBS Advanced Adult &amp; Child check</a:t>
                      </a:r>
                    </a:p>
                  </a:txBody>
                  <a:tcPr marL="51435" marR="51435" marT="25718" marB="2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613905"/>
                  </a:ext>
                </a:extLst>
              </a:tr>
            </a:tbl>
          </a:graphicData>
        </a:graphic>
      </p:graphicFrame>
      <p:sp>
        <p:nvSpPr>
          <p:cNvPr id="70" name="Speech Bubble: Rectangle with Corners Rounded 23">
            <a:extLst>
              <a:ext uri="{FF2B5EF4-FFF2-40B4-BE49-F238E27FC236}">
                <a16:creationId xmlns:a16="http://schemas.microsoft.com/office/drawing/2014/main" xmlns="" id="{D7E1D10C-ADC8-4762-BA49-631BEAE31D65}"/>
              </a:ext>
            </a:extLst>
          </p:cNvPr>
          <p:cNvSpPr/>
          <p:nvPr/>
        </p:nvSpPr>
        <p:spPr>
          <a:xfrm>
            <a:off x="7483484" y="2467587"/>
            <a:ext cx="1483258" cy="918195"/>
          </a:xfrm>
          <a:prstGeom prst="wedgeRoundRectCallout">
            <a:avLst>
              <a:gd name="adj1" fmla="val -84036"/>
              <a:gd name="adj2" fmla="val 285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staff passport of professional  credentials</a:t>
            </a:r>
          </a:p>
        </p:txBody>
      </p:sp>
      <p:pic>
        <p:nvPicPr>
          <p:cNvPr id="76" name="Picture 23" descr="A picture containing furniture, seat&#10;&#10;Description generated with high confidence">
            <a:extLst>
              <a:ext uri="{FF2B5EF4-FFF2-40B4-BE49-F238E27FC236}">
                <a16:creationId xmlns:a16="http://schemas.microsoft.com/office/drawing/2014/main" xmlns="" id="{19F883E1-416C-48B5-882E-5E136BCA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39" y="3106531"/>
            <a:ext cx="607220" cy="72681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23949D3-5499-4DC4-B3B5-5E2E7C1B36FF}"/>
              </a:ext>
            </a:extLst>
          </p:cNvPr>
          <p:cNvSpPr txBox="1"/>
          <p:nvPr/>
        </p:nvSpPr>
        <p:spPr>
          <a:xfrm>
            <a:off x="305398" y="1096256"/>
            <a:ext cx="8661344" cy="2162130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GB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Digital </a:t>
            </a: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Staff Passport for holding and presenting professional credentials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Credentials issued by authoritative sources - professional bodies, employers, etc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Enables single sign on (SSO) using multi-factor authentication and federation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Based on Open standards for exchanging credentials and SSO: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Verifiable Credentials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https://w3c.github.io/vc-data-model/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Decentralised identifiers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https://w3c-ccg.github.io/did-spec/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OpenID Connect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https://openid.net/connect/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4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D4F1041-50B4-4ABC-A85E-BD94C1E45E23}"/>
              </a:ext>
            </a:extLst>
          </p:cNvPr>
          <p:cNvSpPr txBox="1">
            <a:spLocks/>
          </p:cNvSpPr>
          <p:nvPr/>
        </p:nvSpPr>
        <p:spPr>
          <a:xfrm>
            <a:off x="305398" y="307045"/>
            <a:ext cx="7134729" cy="6961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000" dirty="0" smtClean="0"/>
              <a:t>How COVID </a:t>
            </a:r>
            <a:r>
              <a:rPr lang="en-GB" sz="3000" dirty="0"/>
              <a:t>Digital Staff </a:t>
            </a:r>
            <a:r>
              <a:rPr lang="en-GB" sz="3000" dirty="0" smtClean="0"/>
              <a:t>Passport works</a:t>
            </a:r>
            <a:endParaRPr lang="en-GB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6855" y="1041761"/>
            <a:ext cx="837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Staff will hold and share a verified record of their digital identity and employment checks on their own smart phone in a tamper-proof </a:t>
            </a:r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format that they can present to any other NHS organisation they are deployed to.</a:t>
            </a:r>
            <a:endParaRPr lang="en-GB" sz="16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0632AC1-1231-4E6F-8291-D671D0C9AB8D}"/>
              </a:ext>
            </a:extLst>
          </p:cNvPr>
          <p:cNvGrpSpPr/>
          <p:nvPr/>
        </p:nvGrpSpPr>
        <p:grpSpPr>
          <a:xfrm>
            <a:off x="2334142" y="2981569"/>
            <a:ext cx="4083528" cy="717605"/>
            <a:chOff x="4867667" y="4234972"/>
            <a:chExt cx="3944440" cy="643059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87FD8C6-080D-4C7A-9AE0-52507DB0D63C}"/>
                </a:ext>
              </a:extLst>
            </p:cNvPr>
            <p:cNvSpPr/>
            <p:nvPr/>
          </p:nvSpPr>
          <p:spPr>
            <a:xfrm>
              <a:off x="4867667" y="4404399"/>
              <a:ext cx="3944440" cy="4736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AAA6AACE-1454-4226-A386-C6E6CF80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1239" y="4234972"/>
              <a:ext cx="239029" cy="4736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961EE0EF-9123-467F-AED8-EFD8AF8B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200674" y="4242048"/>
              <a:ext cx="157275" cy="4463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8F2E840F-0383-4BCC-8361-A8D099BF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66678" y="4234972"/>
              <a:ext cx="290459" cy="512184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B06F450-8309-4CF2-A354-99634D7EE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47" y="2377168"/>
            <a:ext cx="1639570" cy="10577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F6080EA-38BC-4B7B-8BF7-127B5B2E7A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2023" r="6" b="-2023"/>
          <a:stretch/>
        </p:blipFill>
        <p:spPr bwMode="auto">
          <a:xfrm>
            <a:off x="1259660" y="2300529"/>
            <a:ext cx="1430655" cy="113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0D3167-32CB-4092-B7FB-45175380C504}"/>
              </a:ext>
            </a:extLst>
          </p:cNvPr>
          <p:cNvSpPr txBox="1"/>
          <p:nvPr/>
        </p:nvSpPr>
        <p:spPr>
          <a:xfrm>
            <a:off x="3560066" y="3857435"/>
            <a:ext cx="1566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Held securely on staff members own smart phone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A3C32B-3BCE-4E5B-93A5-87054A1BE37A}"/>
              </a:ext>
            </a:extLst>
          </p:cNvPr>
          <p:cNvSpPr txBox="1"/>
          <p:nvPr/>
        </p:nvSpPr>
        <p:spPr>
          <a:xfrm>
            <a:off x="6023740" y="3857435"/>
            <a:ext cx="211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Hospital receives digital verification of employment checks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53CC48-D405-499F-9223-517EC7BD279E}"/>
              </a:ext>
            </a:extLst>
          </p:cNvPr>
          <p:cNvSpPr txBox="1"/>
          <p:nvPr/>
        </p:nvSpPr>
        <p:spPr>
          <a:xfrm>
            <a:off x="687865" y="3857435"/>
            <a:ext cx="211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Employer verifies the employee identity and employment checks </a:t>
            </a:r>
          </a:p>
        </p:txBody>
      </p:sp>
      <p:sp>
        <p:nvSpPr>
          <p:cNvPr id="55" name="Freeform 11">
            <a:extLst>
              <a:ext uri="{FF2B5EF4-FFF2-40B4-BE49-F238E27FC236}">
                <a16:creationId xmlns="" xmlns:a16="http://schemas.microsoft.com/office/drawing/2014/main" id="{353637C7-2AE8-488F-B4DD-D87D8EA38570}"/>
              </a:ext>
            </a:extLst>
          </p:cNvPr>
          <p:cNvSpPr>
            <a:spLocks noEditPoints="1"/>
          </p:cNvSpPr>
          <p:nvPr/>
        </p:nvSpPr>
        <p:spPr bwMode="auto">
          <a:xfrm>
            <a:off x="1159204" y="5092914"/>
            <a:ext cx="1243528" cy="1104013"/>
          </a:xfrm>
          <a:custGeom>
            <a:avLst/>
            <a:gdLst>
              <a:gd name="T0" fmla="*/ 212 w 224"/>
              <a:gd name="T1" fmla="*/ 0 h 192"/>
              <a:gd name="T2" fmla="*/ 12 w 224"/>
              <a:gd name="T3" fmla="*/ 0 h 192"/>
              <a:gd name="T4" fmla="*/ 0 w 224"/>
              <a:gd name="T5" fmla="*/ 12 h 192"/>
              <a:gd name="T6" fmla="*/ 0 w 224"/>
              <a:gd name="T7" fmla="*/ 148 h 192"/>
              <a:gd name="T8" fmla="*/ 12 w 224"/>
              <a:gd name="T9" fmla="*/ 160 h 192"/>
              <a:gd name="T10" fmla="*/ 88 w 224"/>
              <a:gd name="T11" fmla="*/ 160 h 192"/>
              <a:gd name="T12" fmla="*/ 88 w 224"/>
              <a:gd name="T13" fmla="*/ 170 h 192"/>
              <a:gd name="T14" fmla="*/ 73 w 224"/>
              <a:gd name="T15" fmla="*/ 185 h 192"/>
              <a:gd name="T16" fmla="*/ 72 w 224"/>
              <a:gd name="T17" fmla="*/ 190 h 192"/>
              <a:gd name="T18" fmla="*/ 76 w 224"/>
              <a:gd name="T19" fmla="*/ 192 h 192"/>
              <a:gd name="T20" fmla="*/ 148 w 224"/>
              <a:gd name="T21" fmla="*/ 192 h 192"/>
              <a:gd name="T22" fmla="*/ 152 w 224"/>
              <a:gd name="T23" fmla="*/ 190 h 192"/>
              <a:gd name="T24" fmla="*/ 151 w 224"/>
              <a:gd name="T25" fmla="*/ 185 h 192"/>
              <a:gd name="T26" fmla="*/ 136 w 224"/>
              <a:gd name="T27" fmla="*/ 170 h 192"/>
              <a:gd name="T28" fmla="*/ 136 w 224"/>
              <a:gd name="T29" fmla="*/ 160 h 192"/>
              <a:gd name="T30" fmla="*/ 212 w 224"/>
              <a:gd name="T31" fmla="*/ 160 h 192"/>
              <a:gd name="T32" fmla="*/ 224 w 224"/>
              <a:gd name="T33" fmla="*/ 148 h 192"/>
              <a:gd name="T34" fmla="*/ 224 w 224"/>
              <a:gd name="T35" fmla="*/ 12 h 192"/>
              <a:gd name="T36" fmla="*/ 212 w 224"/>
              <a:gd name="T37" fmla="*/ 0 h 192"/>
              <a:gd name="T38" fmla="*/ 138 w 224"/>
              <a:gd name="T39" fmla="*/ 184 h 192"/>
              <a:gd name="T40" fmla="*/ 86 w 224"/>
              <a:gd name="T41" fmla="*/ 184 h 192"/>
              <a:gd name="T42" fmla="*/ 95 w 224"/>
              <a:gd name="T43" fmla="*/ 175 h 192"/>
              <a:gd name="T44" fmla="*/ 96 w 224"/>
              <a:gd name="T45" fmla="*/ 172 h 192"/>
              <a:gd name="T46" fmla="*/ 96 w 224"/>
              <a:gd name="T47" fmla="*/ 160 h 192"/>
              <a:gd name="T48" fmla="*/ 128 w 224"/>
              <a:gd name="T49" fmla="*/ 160 h 192"/>
              <a:gd name="T50" fmla="*/ 128 w 224"/>
              <a:gd name="T51" fmla="*/ 172 h 192"/>
              <a:gd name="T52" fmla="*/ 129 w 224"/>
              <a:gd name="T53" fmla="*/ 175 h 192"/>
              <a:gd name="T54" fmla="*/ 138 w 224"/>
              <a:gd name="T55" fmla="*/ 184 h 192"/>
              <a:gd name="T56" fmla="*/ 216 w 224"/>
              <a:gd name="T57" fmla="*/ 148 h 192"/>
              <a:gd name="T58" fmla="*/ 212 w 224"/>
              <a:gd name="T59" fmla="*/ 152 h 192"/>
              <a:gd name="T60" fmla="*/ 12 w 224"/>
              <a:gd name="T61" fmla="*/ 152 h 192"/>
              <a:gd name="T62" fmla="*/ 8 w 224"/>
              <a:gd name="T63" fmla="*/ 148 h 192"/>
              <a:gd name="T64" fmla="*/ 8 w 224"/>
              <a:gd name="T65" fmla="*/ 12 h 192"/>
              <a:gd name="T66" fmla="*/ 12 w 224"/>
              <a:gd name="T67" fmla="*/ 8 h 192"/>
              <a:gd name="T68" fmla="*/ 212 w 224"/>
              <a:gd name="T69" fmla="*/ 8 h 192"/>
              <a:gd name="T70" fmla="*/ 216 w 224"/>
              <a:gd name="T71" fmla="*/ 12 h 192"/>
              <a:gd name="T72" fmla="*/ 216 w 224"/>
              <a:gd name="T73" fmla="*/ 148 h 192"/>
              <a:gd name="T74" fmla="*/ 204 w 224"/>
              <a:gd name="T75" fmla="*/ 16 h 192"/>
              <a:gd name="T76" fmla="*/ 20 w 224"/>
              <a:gd name="T77" fmla="*/ 16 h 192"/>
              <a:gd name="T78" fmla="*/ 17 w 224"/>
              <a:gd name="T79" fmla="*/ 17 h 192"/>
              <a:gd name="T80" fmla="*/ 16 w 224"/>
              <a:gd name="T81" fmla="*/ 20 h 192"/>
              <a:gd name="T82" fmla="*/ 16 w 224"/>
              <a:gd name="T83" fmla="*/ 140 h 192"/>
              <a:gd name="T84" fmla="*/ 17 w 224"/>
              <a:gd name="T85" fmla="*/ 143 h 192"/>
              <a:gd name="T86" fmla="*/ 20 w 224"/>
              <a:gd name="T87" fmla="*/ 144 h 192"/>
              <a:gd name="T88" fmla="*/ 204 w 224"/>
              <a:gd name="T89" fmla="*/ 144 h 192"/>
              <a:gd name="T90" fmla="*/ 207 w 224"/>
              <a:gd name="T91" fmla="*/ 143 h 192"/>
              <a:gd name="T92" fmla="*/ 208 w 224"/>
              <a:gd name="T93" fmla="*/ 140 h 192"/>
              <a:gd name="T94" fmla="*/ 208 w 224"/>
              <a:gd name="T95" fmla="*/ 20 h 192"/>
              <a:gd name="T96" fmla="*/ 207 w 224"/>
              <a:gd name="T97" fmla="*/ 17 h 192"/>
              <a:gd name="T98" fmla="*/ 204 w 224"/>
              <a:gd name="T99" fmla="*/ 16 h 192"/>
              <a:gd name="T100" fmla="*/ 200 w 224"/>
              <a:gd name="T101" fmla="*/ 136 h 192"/>
              <a:gd name="T102" fmla="*/ 24 w 224"/>
              <a:gd name="T103" fmla="*/ 136 h 192"/>
              <a:gd name="T104" fmla="*/ 24 w 224"/>
              <a:gd name="T105" fmla="*/ 24 h 192"/>
              <a:gd name="T106" fmla="*/ 200 w 224"/>
              <a:gd name="T107" fmla="*/ 24 h 192"/>
              <a:gd name="T108" fmla="*/ 200 w 224"/>
              <a:gd name="T109" fmla="*/ 13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4" h="192">
                <a:moveTo>
                  <a:pt x="2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2" y="186"/>
                  <a:pt x="72" y="188"/>
                  <a:pt x="72" y="190"/>
                </a:cubicBezTo>
                <a:cubicBezTo>
                  <a:pt x="73" y="191"/>
                  <a:pt x="74" y="192"/>
                  <a:pt x="76" y="192"/>
                </a:cubicBezTo>
                <a:cubicBezTo>
                  <a:pt x="148" y="192"/>
                  <a:pt x="148" y="192"/>
                  <a:pt x="148" y="192"/>
                </a:cubicBezTo>
                <a:cubicBezTo>
                  <a:pt x="150" y="192"/>
                  <a:pt x="151" y="191"/>
                  <a:pt x="152" y="190"/>
                </a:cubicBezTo>
                <a:cubicBezTo>
                  <a:pt x="152" y="188"/>
                  <a:pt x="152" y="186"/>
                  <a:pt x="151" y="185"/>
                </a:cubicBezTo>
                <a:cubicBezTo>
                  <a:pt x="136" y="170"/>
                  <a:pt x="136" y="170"/>
                  <a:pt x="136" y="17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212" y="160"/>
                  <a:pt x="212" y="160"/>
                  <a:pt x="212" y="160"/>
                </a:cubicBezTo>
                <a:cubicBezTo>
                  <a:pt x="219" y="160"/>
                  <a:pt x="224" y="155"/>
                  <a:pt x="224" y="148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5"/>
                  <a:pt x="219" y="0"/>
                  <a:pt x="212" y="0"/>
                </a:cubicBezTo>
                <a:close/>
                <a:moveTo>
                  <a:pt x="138" y="184"/>
                </a:moveTo>
                <a:cubicBezTo>
                  <a:pt x="86" y="184"/>
                  <a:pt x="86" y="184"/>
                  <a:pt x="86" y="184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3"/>
                  <a:pt x="96" y="172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4"/>
                  <a:pt x="129" y="175"/>
                </a:cubicBezTo>
                <a:lnTo>
                  <a:pt x="138" y="184"/>
                </a:lnTo>
                <a:close/>
                <a:moveTo>
                  <a:pt x="216" y="148"/>
                </a:moveTo>
                <a:cubicBezTo>
                  <a:pt x="216" y="150"/>
                  <a:pt x="214" y="152"/>
                  <a:pt x="212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0" y="152"/>
                  <a:pt x="8" y="150"/>
                  <a:pt x="8" y="14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212" y="8"/>
                  <a:pt x="212" y="8"/>
                  <a:pt x="212" y="8"/>
                </a:cubicBezTo>
                <a:cubicBezTo>
                  <a:pt x="214" y="8"/>
                  <a:pt x="216" y="10"/>
                  <a:pt x="216" y="12"/>
                </a:cubicBezTo>
                <a:lnTo>
                  <a:pt x="216" y="148"/>
                </a:lnTo>
                <a:close/>
                <a:moveTo>
                  <a:pt x="204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19" y="16"/>
                  <a:pt x="18" y="16"/>
                  <a:pt x="17" y="17"/>
                </a:cubicBezTo>
                <a:cubicBezTo>
                  <a:pt x="16" y="18"/>
                  <a:pt x="16" y="19"/>
                  <a:pt x="16" y="2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1"/>
                  <a:pt x="16" y="142"/>
                  <a:pt x="17" y="143"/>
                </a:cubicBezTo>
                <a:cubicBezTo>
                  <a:pt x="18" y="144"/>
                  <a:pt x="19" y="144"/>
                  <a:pt x="20" y="144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5" y="144"/>
                  <a:pt x="206" y="144"/>
                  <a:pt x="207" y="143"/>
                </a:cubicBezTo>
                <a:cubicBezTo>
                  <a:pt x="208" y="142"/>
                  <a:pt x="208" y="141"/>
                  <a:pt x="208" y="140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19"/>
                  <a:pt x="208" y="18"/>
                  <a:pt x="207" y="17"/>
                </a:cubicBezTo>
                <a:cubicBezTo>
                  <a:pt x="206" y="16"/>
                  <a:pt x="205" y="16"/>
                  <a:pt x="204" y="16"/>
                </a:cubicBezTo>
                <a:close/>
                <a:moveTo>
                  <a:pt x="200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24"/>
                  <a:pt x="24" y="24"/>
                  <a:pt x="24" y="24"/>
                </a:cubicBezTo>
                <a:cubicBezTo>
                  <a:pt x="200" y="24"/>
                  <a:pt x="200" y="24"/>
                  <a:pt x="200" y="24"/>
                </a:cubicBezTo>
                <a:lnTo>
                  <a:pt x="20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11">
            <a:extLst>
              <a:ext uri="{FF2B5EF4-FFF2-40B4-BE49-F238E27FC236}">
                <a16:creationId xmlns="" xmlns:a16="http://schemas.microsoft.com/office/drawing/2014/main" id="{9A3AB21E-95DE-4650-B1B4-BC154E082B62}"/>
              </a:ext>
            </a:extLst>
          </p:cNvPr>
          <p:cNvSpPr>
            <a:spLocks noEditPoints="1"/>
          </p:cNvSpPr>
          <p:nvPr/>
        </p:nvSpPr>
        <p:spPr bwMode="auto">
          <a:xfrm>
            <a:off x="6591119" y="5092913"/>
            <a:ext cx="1243528" cy="1104013"/>
          </a:xfrm>
          <a:custGeom>
            <a:avLst/>
            <a:gdLst>
              <a:gd name="T0" fmla="*/ 212 w 224"/>
              <a:gd name="T1" fmla="*/ 0 h 192"/>
              <a:gd name="T2" fmla="*/ 12 w 224"/>
              <a:gd name="T3" fmla="*/ 0 h 192"/>
              <a:gd name="T4" fmla="*/ 0 w 224"/>
              <a:gd name="T5" fmla="*/ 12 h 192"/>
              <a:gd name="T6" fmla="*/ 0 w 224"/>
              <a:gd name="T7" fmla="*/ 148 h 192"/>
              <a:gd name="T8" fmla="*/ 12 w 224"/>
              <a:gd name="T9" fmla="*/ 160 h 192"/>
              <a:gd name="T10" fmla="*/ 88 w 224"/>
              <a:gd name="T11" fmla="*/ 160 h 192"/>
              <a:gd name="T12" fmla="*/ 88 w 224"/>
              <a:gd name="T13" fmla="*/ 170 h 192"/>
              <a:gd name="T14" fmla="*/ 73 w 224"/>
              <a:gd name="T15" fmla="*/ 185 h 192"/>
              <a:gd name="T16" fmla="*/ 72 w 224"/>
              <a:gd name="T17" fmla="*/ 190 h 192"/>
              <a:gd name="T18" fmla="*/ 76 w 224"/>
              <a:gd name="T19" fmla="*/ 192 h 192"/>
              <a:gd name="T20" fmla="*/ 148 w 224"/>
              <a:gd name="T21" fmla="*/ 192 h 192"/>
              <a:gd name="T22" fmla="*/ 152 w 224"/>
              <a:gd name="T23" fmla="*/ 190 h 192"/>
              <a:gd name="T24" fmla="*/ 151 w 224"/>
              <a:gd name="T25" fmla="*/ 185 h 192"/>
              <a:gd name="T26" fmla="*/ 136 w 224"/>
              <a:gd name="T27" fmla="*/ 170 h 192"/>
              <a:gd name="T28" fmla="*/ 136 w 224"/>
              <a:gd name="T29" fmla="*/ 160 h 192"/>
              <a:gd name="T30" fmla="*/ 212 w 224"/>
              <a:gd name="T31" fmla="*/ 160 h 192"/>
              <a:gd name="T32" fmla="*/ 224 w 224"/>
              <a:gd name="T33" fmla="*/ 148 h 192"/>
              <a:gd name="T34" fmla="*/ 224 w 224"/>
              <a:gd name="T35" fmla="*/ 12 h 192"/>
              <a:gd name="T36" fmla="*/ 212 w 224"/>
              <a:gd name="T37" fmla="*/ 0 h 192"/>
              <a:gd name="T38" fmla="*/ 138 w 224"/>
              <a:gd name="T39" fmla="*/ 184 h 192"/>
              <a:gd name="T40" fmla="*/ 86 w 224"/>
              <a:gd name="T41" fmla="*/ 184 h 192"/>
              <a:gd name="T42" fmla="*/ 95 w 224"/>
              <a:gd name="T43" fmla="*/ 175 h 192"/>
              <a:gd name="T44" fmla="*/ 96 w 224"/>
              <a:gd name="T45" fmla="*/ 172 h 192"/>
              <a:gd name="T46" fmla="*/ 96 w 224"/>
              <a:gd name="T47" fmla="*/ 160 h 192"/>
              <a:gd name="T48" fmla="*/ 128 w 224"/>
              <a:gd name="T49" fmla="*/ 160 h 192"/>
              <a:gd name="T50" fmla="*/ 128 w 224"/>
              <a:gd name="T51" fmla="*/ 172 h 192"/>
              <a:gd name="T52" fmla="*/ 129 w 224"/>
              <a:gd name="T53" fmla="*/ 175 h 192"/>
              <a:gd name="T54" fmla="*/ 138 w 224"/>
              <a:gd name="T55" fmla="*/ 184 h 192"/>
              <a:gd name="T56" fmla="*/ 216 w 224"/>
              <a:gd name="T57" fmla="*/ 148 h 192"/>
              <a:gd name="T58" fmla="*/ 212 w 224"/>
              <a:gd name="T59" fmla="*/ 152 h 192"/>
              <a:gd name="T60" fmla="*/ 12 w 224"/>
              <a:gd name="T61" fmla="*/ 152 h 192"/>
              <a:gd name="T62" fmla="*/ 8 w 224"/>
              <a:gd name="T63" fmla="*/ 148 h 192"/>
              <a:gd name="T64" fmla="*/ 8 w 224"/>
              <a:gd name="T65" fmla="*/ 12 h 192"/>
              <a:gd name="T66" fmla="*/ 12 w 224"/>
              <a:gd name="T67" fmla="*/ 8 h 192"/>
              <a:gd name="T68" fmla="*/ 212 w 224"/>
              <a:gd name="T69" fmla="*/ 8 h 192"/>
              <a:gd name="T70" fmla="*/ 216 w 224"/>
              <a:gd name="T71" fmla="*/ 12 h 192"/>
              <a:gd name="T72" fmla="*/ 216 w 224"/>
              <a:gd name="T73" fmla="*/ 148 h 192"/>
              <a:gd name="T74" fmla="*/ 204 w 224"/>
              <a:gd name="T75" fmla="*/ 16 h 192"/>
              <a:gd name="T76" fmla="*/ 20 w 224"/>
              <a:gd name="T77" fmla="*/ 16 h 192"/>
              <a:gd name="T78" fmla="*/ 17 w 224"/>
              <a:gd name="T79" fmla="*/ 17 h 192"/>
              <a:gd name="T80" fmla="*/ 16 w 224"/>
              <a:gd name="T81" fmla="*/ 20 h 192"/>
              <a:gd name="T82" fmla="*/ 16 w 224"/>
              <a:gd name="T83" fmla="*/ 140 h 192"/>
              <a:gd name="T84" fmla="*/ 17 w 224"/>
              <a:gd name="T85" fmla="*/ 143 h 192"/>
              <a:gd name="T86" fmla="*/ 20 w 224"/>
              <a:gd name="T87" fmla="*/ 144 h 192"/>
              <a:gd name="T88" fmla="*/ 204 w 224"/>
              <a:gd name="T89" fmla="*/ 144 h 192"/>
              <a:gd name="T90" fmla="*/ 207 w 224"/>
              <a:gd name="T91" fmla="*/ 143 h 192"/>
              <a:gd name="T92" fmla="*/ 208 w 224"/>
              <a:gd name="T93" fmla="*/ 140 h 192"/>
              <a:gd name="T94" fmla="*/ 208 w 224"/>
              <a:gd name="T95" fmla="*/ 20 h 192"/>
              <a:gd name="T96" fmla="*/ 207 w 224"/>
              <a:gd name="T97" fmla="*/ 17 h 192"/>
              <a:gd name="T98" fmla="*/ 204 w 224"/>
              <a:gd name="T99" fmla="*/ 16 h 192"/>
              <a:gd name="T100" fmla="*/ 200 w 224"/>
              <a:gd name="T101" fmla="*/ 136 h 192"/>
              <a:gd name="T102" fmla="*/ 24 w 224"/>
              <a:gd name="T103" fmla="*/ 136 h 192"/>
              <a:gd name="T104" fmla="*/ 24 w 224"/>
              <a:gd name="T105" fmla="*/ 24 h 192"/>
              <a:gd name="T106" fmla="*/ 200 w 224"/>
              <a:gd name="T107" fmla="*/ 24 h 192"/>
              <a:gd name="T108" fmla="*/ 200 w 224"/>
              <a:gd name="T109" fmla="*/ 13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4" h="192">
                <a:moveTo>
                  <a:pt x="21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2" y="186"/>
                  <a:pt x="72" y="188"/>
                  <a:pt x="72" y="190"/>
                </a:cubicBezTo>
                <a:cubicBezTo>
                  <a:pt x="73" y="191"/>
                  <a:pt x="74" y="192"/>
                  <a:pt x="76" y="192"/>
                </a:cubicBezTo>
                <a:cubicBezTo>
                  <a:pt x="148" y="192"/>
                  <a:pt x="148" y="192"/>
                  <a:pt x="148" y="192"/>
                </a:cubicBezTo>
                <a:cubicBezTo>
                  <a:pt x="150" y="192"/>
                  <a:pt x="151" y="191"/>
                  <a:pt x="152" y="190"/>
                </a:cubicBezTo>
                <a:cubicBezTo>
                  <a:pt x="152" y="188"/>
                  <a:pt x="152" y="186"/>
                  <a:pt x="151" y="185"/>
                </a:cubicBezTo>
                <a:cubicBezTo>
                  <a:pt x="136" y="170"/>
                  <a:pt x="136" y="170"/>
                  <a:pt x="136" y="17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212" y="160"/>
                  <a:pt x="212" y="160"/>
                  <a:pt x="212" y="160"/>
                </a:cubicBezTo>
                <a:cubicBezTo>
                  <a:pt x="219" y="160"/>
                  <a:pt x="224" y="155"/>
                  <a:pt x="224" y="148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5"/>
                  <a:pt x="219" y="0"/>
                  <a:pt x="212" y="0"/>
                </a:cubicBezTo>
                <a:close/>
                <a:moveTo>
                  <a:pt x="138" y="184"/>
                </a:moveTo>
                <a:cubicBezTo>
                  <a:pt x="86" y="184"/>
                  <a:pt x="86" y="184"/>
                  <a:pt x="86" y="184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3"/>
                  <a:pt x="96" y="172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4"/>
                  <a:pt x="129" y="175"/>
                </a:cubicBezTo>
                <a:lnTo>
                  <a:pt x="138" y="184"/>
                </a:lnTo>
                <a:close/>
                <a:moveTo>
                  <a:pt x="216" y="148"/>
                </a:moveTo>
                <a:cubicBezTo>
                  <a:pt x="216" y="150"/>
                  <a:pt x="214" y="152"/>
                  <a:pt x="212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0" y="152"/>
                  <a:pt x="8" y="150"/>
                  <a:pt x="8" y="14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212" y="8"/>
                  <a:pt x="212" y="8"/>
                  <a:pt x="212" y="8"/>
                </a:cubicBezTo>
                <a:cubicBezTo>
                  <a:pt x="214" y="8"/>
                  <a:pt x="216" y="10"/>
                  <a:pt x="216" y="12"/>
                </a:cubicBezTo>
                <a:lnTo>
                  <a:pt x="216" y="148"/>
                </a:lnTo>
                <a:close/>
                <a:moveTo>
                  <a:pt x="204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19" y="16"/>
                  <a:pt x="18" y="16"/>
                  <a:pt x="17" y="17"/>
                </a:cubicBezTo>
                <a:cubicBezTo>
                  <a:pt x="16" y="18"/>
                  <a:pt x="16" y="19"/>
                  <a:pt x="16" y="2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1"/>
                  <a:pt x="16" y="142"/>
                  <a:pt x="17" y="143"/>
                </a:cubicBezTo>
                <a:cubicBezTo>
                  <a:pt x="18" y="144"/>
                  <a:pt x="19" y="144"/>
                  <a:pt x="20" y="144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5" y="144"/>
                  <a:pt x="206" y="144"/>
                  <a:pt x="207" y="143"/>
                </a:cubicBezTo>
                <a:cubicBezTo>
                  <a:pt x="208" y="142"/>
                  <a:pt x="208" y="141"/>
                  <a:pt x="208" y="140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19"/>
                  <a:pt x="208" y="18"/>
                  <a:pt x="207" y="17"/>
                </a:cubicBezTo>
                <a:cubicBezTo>
                  <a:pt x="206" y="16"/>
                  <a:pt x="205" y="16"/>
                  <a:pt x="204" y="16"/>
                </a:cubicBezTo>
                <a:close/>
                <a:moveTo>
                  <a:pt x="200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24"/>
                  <a:pt x="24" y="24"/>
                  <a:pt x="24" y="24"/>
                </a:cubicBezTo>
                <a:cubicBezTo>
                  <a:pt x="200" y="24"/>
                  <a:pt x="200" y="24"/>
                  <a:pt x="200" y="24"/>
                </a:cubicBezTo>
                <a:lnTo>
                  <a:pt x="20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B24E389-A789-4D20-B661-33924630C481}"/>
              </a:ext>
            </a:extLst>
          </p:cNvPr>
          <p:cNvGrpSpPr/>
          <p:nvPr/>
        </p:nvGrpSpPr>
        <p:grpSpPr>
          <a:xfrm>
            <a:off x="4188441" y="5173018"/>
            <a:ext cx="616968" cy="733532"/>
            <a:chOff x="6177523" y="4630869"/>
            <a:chExt cx="409550" cy="533027"/>
          </a:xfrm>
        </p:grpSpPr>
        <p:sp>
          <p:nvSpPr>
            <p:cNvPr id="59" name="Freeform 263">
              <a:extLst>
                <a:ext uri="{FF2B5EF4-FFF2-40B4-BE49-F238E27FC236}">
                  <a16:creationId xmlns="" xmlns:a16="http://schemas.microsoft.com/office/drawing/2014/main" id="{2FDA3C6D-E7A1-4DB0-A8D3-CE759320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034" y="4958509"/>
              <a:ext cx="41566" cy="61127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4 w 16"/>
                <a:gd name="T5" fmla="*/ 15 h 24"/>
                <a:gd name="T6" fmla="*/ 4 w 16"/>
                <a:gd name="T7" fmla="*/ 20 h 24"/>
                <a:gd name="T8" fmla="*/ 8 w 16"/>
                <a:gd name="T9" fmla="*/ 24 h 24"/>
                <a:gd name="T10" fmla="*/ 12 w 16"/>
                <a:gd name="T11" fmla="*/ 20 h 24"/>
                <a:gd name="T12" fmla="*/ 12 w 16"/>
                <a:gd name="T13" fmla="*/ 15 h 24"/>
                <a:gd name="T14" fmla="*/ 16 w 16"/>
                <a:gd name="T15" fmla="*/ 8 h 24"/>
                <a:gd name="T16" fmla="*/ 8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3"/>
                    <a:pt x="16" y="11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4">
              <a:extLst>
                <a:ext uri="{FF2B5EF4-FFF2-40B4-BE49-F238E27FC236}">
                  <a16:creationId xmlns="" xmlns:a16="http://schemas.microsoft.com/office/drawing/2014/main" id="{5CEAE309-0935-4580-8960-5F8A8554B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7523" y="4630869"/>
              <a:ext cx="409550" cy="533027"/>
            </a:xfrm>
            <a:custGeom>
              <a:avLst/>
              <a:gdLst>
                <a:gd name="T0" fmla="*/ 144 w 160"/>
                <a:gd name="T1" fmla="*/ 104 h 208"/>
                <a:gd name="T2" fmla="*/ 144 w 160"/>
                <a:gd name="T3" fmla="*/ 80 h 208"/>
                <a:gd name="T4" fmla="*/ 112 w 160"/>
                <a:gd name="T5" fmla="*/ 48 h 208"/>
                <a:gd name="T6" fmla="*/ 112 w 160"/>
                <a:gd name="T7" fmla="*/ 16 h 208"/>
                <a:gd name="T8" fmla="*/ 96 w 160"/>
                <a:gd name="T9" fmla="*/ 0 h 208"/>
                <a:gd name="T10" fmla="*/ 16 w 160"/>
                <a:gd name="T11" fmla="*/ 0 h 208"/>
                <a:gd name="T12" fmla="*/ 0 w 160"/>
                <a:gd name="T13" fmla="*/ 16 h 208"/>
                <a:gd name="T14" fmla="*/ 0 w 160"/>
                <a:gd name="T15" fmla="*/ 192 h 208"/>
                <a:gd name="T16" fmla="*/ 16 w 160"/>
                <a:gd name="T17" fmla="*/ 208 h 208"/>
                <a:gd name="T18" fmla="*/ 96 w 160"/>
                <a:gd name="T19" fmla="*/ 208 h 208"/>
                <a:gd name="T20" fmla="*/ 112 w 160"/>
                <a:gd name="T21" fmla="*/ 192 h 208"/>
                <a:gd name="T22" fmla="*/ 112 w 160"/>
                <a:gd name="T23" fmla="*/ 176 h 208"/>
                <a:gd name="T24" fmla="*/ 144 w 160"/>
                <a:gd name="T25" fmla="*/ 176 h 208"/>
                <a:gd name="T26" fmla="*/ 160 w 160"/>
                <a:gd name="T27" fmla="*/ 160 h 208"/>
                <a:gd name="T28" fmla="*/ 160 w 160"/>
                <a:gd name="T29" fmla="*/ 120 h 208"/>
                <a:gd name="T30" fmla="*/ 144 w 160"/>
                <a:gd name="T31" fmla="*/ 104 h 208"/>
                <a:gd name="T32" fmla="*/ 136 w 160"/>
                <a:gd name="T33" fmla="*/ 80 h 208"/>
                <a:gd name="T34" fmla="*/ 136 w 160"/>
                <a:gd name="T35" fmla="*/ 104 h 208"/>
                <a:gd name="T36" fmla="*/ 80 w 160"/>
                <a:gd name="T37" fmla="*/ 104 h 208"/>
                <a:gd name="T38" fmla="*/ 80 w 160"/>
                <a:gd name="T39" fmla="*/ 80 h 208"/>
                <a:gd name="T40" fmla="*/ 104 w 160"/>
                <a:gd name="T41" fmla="*/ 56 h 208"/>
                <a:gd name="T42" fmla="*/ 112 w 160"/>
                <a:gd name="T43" fmla="*/ 56 h 208"/>
                <a:gd name="T44" fmla="*/ 136 w 160"/>
                <a:gd name="T45" fmla="*/ 80 h 208"/>
                <a:gd name="T46" fmla="*/ 72 w 160"/>
                <a:gd name="T47" fmla="*/ 80 h 208"/>
                <a:gd name="T48" fmla="*/ 72 w 160"/>
                <a:gd name="T49" fmla="*/ 104 h 208"/>
                <a:gd name="T50" fmla="*/ 56 w 160"/>
                <a:gd name="T51" fmla="*/ 120 h 208"/>
                <a:gd name="T52" fmla="*/ 56 w 160"/>
                <a:gd name="T53" fmla="*/ 160 h 208"/>
                <a:gd name="T54" fmla="*/ 58 w 160"/>
                <a:gd name="T55" fmla="*/ 168 h 208"/>
                <a:gd name="T56" fmla="*/ 8 w 160"/>
                <a:gd name="T57" fmla="*/ 168 h 208"/>
                <a:gd name="T58" fmla="*/ 8 w 160"/>
                <a:gd name="T59" fmla="*/ 40 h 208"/>
                <a:gd name="T60" fmla="*/ 104 w 160"/>
                <a:gd name="T61" fmla="*/ 40 h 208"/>
                <a:gd name="T62" fmla="*/ 104 w 160"/>
                <a:gd name="T63" fmla="*/ 48 h 208"/>
                <a:gd name="T64" fmla="*/ 72 w 160"/>
                <a:gd name="T65" fmla="*/ 80 h 208"/>
                <a:gd name="T66" fmla="*/ 16 w 160"/>
                <a:gd name="T67" fmla="*/ 8 h 208"/>
                <a:gd name="T68" fmla="*/ 96 w 160"/>
                <a:gd name="T69" fmla="*/ 8 h 208"/>
                <a:gd name="T70" fmla="*/ 104 w 160"/>
                <a:gd name="T71" fmla="*/ 16 h 208"/>
                <a:gd name="T72" fmla="*/ 104 w 160"/>
                <a:gd name="T73" fmla="*/ 32 h 208"/>
                <a:gd name="T74" fmla="*/ 8 w 160"/>
                <a:gd name="T75" fmla="*/ 32 h 208"/>
                <a:gd name="T76" fmla="*/ 8 w 160"/>
                <a:gd name="T77" fmla="*/ 16 h 208"/>
                <a:gd name="T78" fmla="*/ 16 w 160"/>
                <a:gd name="T79" fmla="*/ 8 h 208"/>
                <a:gd name="T80" fmla="*/ 104 w 160"/>
                <a:gd name="T81" fmla="*/ 192 h 208"/>
                <a:gd name="T82" fmla="*/ 96 w 160"/>
                <a:gd name="T83" fmla="*/ 200 h 208"/>
                <a:gd name="T84" fmla="*/ 16 w 160"/>
                <a:gd name="T85" fmla="*/ 200 h 208"/>
                <a:gd name="T86" fmla="*/ 8 w 160"/>
                <a:gd name="T87" fmla="*/ 192 h 208"/>
                <a:gd name="T88" fmla="*/ 8 w 160"/>
                <a:gd name="T89" fmla="*/ 176 h 208"/>
                <a:gd name="T90" fmla="*/ 72 w 160"/>
                <a:gd name="T91" fmla="*/ 176 h 208"/>
                <a:gd name="T92" fmla="*/ 104 w 160"/>
                <a:gd name="T93" fmla="*/ 176 h 208"/>
                <a:gd name="T94" fmla="*/ 104 w 160"/>
                <a:gd name="T95" fmla="*/ 192 h 208"/>
                <a:gd name="T96" fmla="*/ 152 w 160"/>
                <a:gd name="T97" fmla="*/ 160 h 208"/>
                <a:gd name="T98" fmla="*/ 144 w 160"/>
                <a:gd name="T99" fmla="*/ 168 h 208"/>
                <a:gd name="T100" fmla="*/ 72 w 160"/>
                <a:gd name="T101" fmla="*/ 168 h 208"/>
                <a:gd name="T102" fmla="*/ 64 w 160"/>
                <a:gd name="T103" fmla="*/ 160 h 208"/>
                <a:gd name="T104" fmla="*/ 64 w 160"/>
                <a:gd name="T105" fmla="*/ 120 h 208"/>
                <a:gd name="T106" fmla="*/ 72 w 160"/>
                <a:gd name="T107" fmla="*/ 112 h 208"/>
                <a:gd name="T108" fmla="*/ 144 w 160"/>
                <a:gd name="T109" fmla="*/ 112 h 208"/>
                <a:gd name="T110" fmla="*/ 152 w 160"/>
                <a:gd name="T111" fmla="*/ 120 h 208"/>
                <a:gd name="T112" fmla="*/ 152 w 160"/>
                <a:gd name="T113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208">
                  <a:moveTo>
                    <a:pt x="144" y="104"/>
                  </a:moveTo>
                  <a:cubicBezTo>
                    <a:pt x="144" y="80"/>
                    <a:pt x="144" y="80"/>
                    <a:pt x="144" y="80"/>
                  </a:cubicBezTo>
                  <a:cubicBezTo>
                    <a:pt x="144" y="62"/>
                    <a:pt x="130" y="48"/>
                    <a:pt x="112" y="4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7"/>
                    <a:pt x="105" y="0"/>
                    <a:pt x="9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1"/>
                    <a:pt x="7" y="208"/>
                    <a:pt x="16" y="208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105" y="208"/>
                    <a:pt x="112" y="201"/>
                    <a:pt x="112" y="192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11"/>
                    <a:pt x="153" y="104"/>
                    <a:pt x="144" y="104"/>
                  </a:cubicBezTo>
                  <a:close/>
                  <a:moveTo>
                    <a:pt x="136" y="80"/>
                  </a:moveTo>
                  <a:cubicBezTo>
                    <a:pt x="136" y="104"/>
                    <a:pt x="136" y="104"/>
                    <a:pt x="136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67"/>
                    <a:pt x="91" y="56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25" y="56"/>
                    <a:pt x="136" y="67"/>
                    <a:pt x="136" y="80"/>
                  </a:cubicBezTo>
                  <a:close/>
                  <a:moveTo>
                    <a:pt x="72" y="80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63" y="104"/>
                    <a:pt x="56" y="111"/>
                    <a:pt x="56" y="12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6" y="163"/>
                    <a:pt x="57" y="166"/>
                    <a:pt x="58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6" y="48"/>
                    <a:pt x="72" y="62"/>
                    <a:pt x="72" y="80"/>
                  </a:cubicBezTo>
                  <a:close/>
                  <a:moveTo>
                    <a:pt x="1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100" y="8"/>
                    <a:pt x="104" y="12"/>
                    <a:pt x="104" y="1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lose/>
                  <a:moveTo>
                    <a:pt x="104" y="192"/>
                  </a:moveTo>
                  <a:cubicBezTo>
                    <a:pt x="104" y="196"/>
                    <a:pt x="100" y="200"/>
                    <a:pt x="96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2" y="200"/>
                    <a:pt x="8" y="196"/>
                    <a:pt x="8" y="192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104" y="176"/>
                    <a:pt x="104" y="176"/>
                    <a:pt x="104" y="176"/>
                  </a:cubicBezTo>
                  <a:lnTo>
                    <a:pt x="104" y="192"/>
                  </a:lnTo>
                  <a:close/>
                  <a:moveTo>
                    <a:pt x="152" y="160"/>
                  </a:moveTo>
                  <a:cubicBezTo>
                    <a:pt x="152" y="164"/>
                    <a:pt x="148" y="168"/>
                    <a:pt x="144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68" y="168"/>
                    <a:pt x="64" y="164"/>
                    <a:pt x="64" y="16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16"/>
                    <a:pt x="68" y="112"/>
                    <a:pt x="72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8" y="112"/>
                    <a:pt x="152" y="116"/>
                    <a:pt x="152" y="120"/>
                  </a:cubicBezTo>
                  <a:lnTo>
                    <a:pt x="152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5">
              <a:extLst>
                <a:ext uri="{FF2B5EF4-FFF2-40B4-BE49-F238E27FC236}">
                  <a16:creationId xmlns="" xmlns:a16="http://schemas.microsoft.com/office/drawing/2014/main" id="{E79378AC-BAEB-48DE-87EB-C0729BD14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216" y="5101546"/>
              <a:ext cx="81910" cy="20783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66">
              <a:extLst>
                <a:ext uri="{FF2B5EF4-FFF2-40B4-BE49-F238E27FC236}">
                  <a16:creationId xmlns="" xmlns:a16="http://schemas.microsoft.com/office/drawing/2014/main" id="{A74EBCCD-685C-4CC1-A271-3868A58A0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0780" y="4671213"/>
              <a:ext cx="20783" cy="20783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4 h 8"/>
                <a:gd name="T12" fmla="*/ 4 w 8"/>
                <a:gd name="T13" fmla="*/ 4 h 8"/>
                <a:gd name="T14" fmla="*/ 4 w 8"/>
                <a:gd name="T15" fmla="*/ 4 h 8"/>
                <a:gd name="T16" fmla="*/ 6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6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426B712-408F-4E97-BA88-81D6AD6E21C9}"/>
              </a:ext>
            </a:extLst>
          </p:cNvPr>
          <p:cNvCxnSpPr/>
          <p:nvPr/>
        </p:nvCxnSpPr>
        <p:spPr>
          <a:xfrm>
            <a:off x="2538919" y="5438499"/>
            <a:ext cx="14007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C16B982-3468-4059-B40D-36B4484EA286}"/>
              </a:ext>
            </a:extLst>
          </p:cNvPr>
          <p:cNvCxnSpPr/>
          <p:nvPr/>
        </p:nvCxnSpPr>
        <p:spPr>
          <a:xfrm>
            <a:off x="4922196" y="5438499"/>
            <a:ext cx="1495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D07EE6D8-358B-41DA-A7C7-9CE833C57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673" y="5257140"/>
            <a:ext cx="212298" cy="21229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DCD80638-94A2-4925-8073-8EF8D3AE8B44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1536971" y="5363289"/>
            <a:ext cx="6128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A2014161-A45B-45DD-874A-1472B0D6DD4B}"/>
              </a:ext>
            </a:extLst>
          </p:cNvPr>
          <p:cNvCxnSpPr>
            <a:cxnSpLocks/>
          </p:cNvCxnSpPr>
          <p:nvPr/>
        </p:nvCxnSpPr>
        <p:spPr>
          <a:xfrm>
            <a:off x="1368356" y="5515689"/>
            <a:ext cx="781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C7FB4FD3-742C-44BC-BD59-E64C13FED193}"/>
              </a:ext>
            </a:extLst>
          </p:cNvPr>
          <p:cNvCxnSpPr>
            <a:cxnSpLocks/>
          </p:cNvCxnSpPr>
          <p:nvPr/>
        </p:nvCxnSpPr>
        <p:spPr>
          <a:xfrm>
            <a:off x="1368356" y="5610302"/>
            <a:ext cx="781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B3BD57C3-6B72-4489-A8FC-D7F9BDB5C48E}"/>
              </a:ext>
            </a:extLst>
          </p:cNvPr>
          <p:cNvCxnSpPr>
            <a:cxnSpLocks/>
          </p:cNvCxnSpPr>
          <p:nvPr/>
        </p:nvCxnSpPr>
        <p:spPr>
          <a:xfrm>
            <a:off x="1378084" y="5711215"/>
            <a:ext cx="781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E7AEDD23-F92B-48D5-8935-7D89A3C6102D}"/>
              </a:ext>
            </a:extLst>
          </p:cNvPr>
          <p:cNvCxnSpPr>
            <a:cxnSpLocks/>
          </p:cNvCxnSpPr>
          <p:nvPr/>
        </p:nvCxnSpPr>
        <p:spPr>
          <a:xfrm>
            <a:off x="1365111" y="5805247"/>
            <a:ext cx="781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A08C0082-99A5-43B7-8E1D-2A1A59A16F3D}"/>
              </a:ext>
            </a:extLst>
          </p:cNvPr>
          <p:cNvCxnSpPr>
            <a:cxnSpLocks/>
          </p:cNvCxnSpPr>
          <p:nvPr/>
        </p:nvCxnSpPr>
        <p:spPr>
          <a:xfrm>
            <a:off x="1533726" y="5438499"/>
            <a:ext cx="6128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43E1C12F-AB2C-4E22-B098-9FD86D0C2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128" y="5623904"/>
            <a:ext cx="212298" cy="212298"/>
          </a:xfrm>
          <a:prstGeom prst="rect">
            <a:avLst/>
          </a:prstGeom>
        </p:spPr>
      </p:pic>
      <p:pic>
        <p:nvPicPr>
          <p:cNvPr id="77" name="Graphic 76" descr="Checkmark">
            <a:extLst>
              <a:ext uri="{FF2B5EF4-FFF2-40B4-BE49-F238E27FC236}">
                <a16:creationId xmlns="" xmlns:a16="http://schemas.microsoft.com/office/drawing/2014/main" id="{77DDD7BA-19A2-4907-BF6B-CB0E086EA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2442" y="5257139"/>
            <a:ext cx="181360" cy="181360"/>
          </a:xfrm>
          <a:prstGeom prst="rect">
            <a:avLst/>
          </a:prstGeom>
        </p:spPr>
      </p:pic>
      <p:pic>
        <p:nvPicPr>
          <p:cNvPr id="78" name="Graphic 77" descr="Checkmark">
            <a:extLst>
              <a:ext uri="{FF2B5EF4-FFF2-40B4-BE49-F238E27FC236}">
                <a16:creationId xmlns="" xmlns:a16="http://schemas.microsoft.com/office/drawing/2014/main" id="{451F5E2F-4149-4A61-9F4F-714D07E16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8493" y="5418635"/>
            <a:ext cx="181360" cy="181360"/>
          </a:xfrm>
          <a:prstGeom prst="rect">
            <a:avLst/>
          </a:prstGeom>
        </p:spPr>
      </p:pic>
      <p:pic>
        <p:nvPicPr>
          <p:cNvPr id="79" name="Graphic 78" descr="Checkmark">
            <a:extLst>
              <a:ext uri="{FF2B5EF4-FFF2-40B4-BE49-F238E27FC236}">
                <a16:creationId xmlns="" xmlns:a16="http://schemas.microsoft.com/office/drawing/2014/main" id="{4A35BFB6-58E8-4AFE-94D5-A641B8A28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0595" y="5590760"/>
            <a:ext cx="181360" cy="18136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23803AA1-055A-4B29-ADDC-A769B1CC0142}"/>
              </a:ext>
            </a:extLst>
          </p:cNvPr>
          <p:cNvCxnSpPr>
            <a:cxnSpLocks/>
          </p:cNvCxnSpPr>
          <p:nvPr/>
        </p:nvCxnSpPr>
        <p:spPr>
          <a:xfrm>
            <a:off x="6973802" y="5331205"/>
            <a:ext cx="67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2422DE90-1EA7-4414-B2FA-B8AE6776362F}"/>
              </a:ext>
            </a:extLst>
          </p:cNvPr>
          <p:cNvCxnSpPr>
            <a:cxnSpLocks/>
          </p:cNvCxnSpPr>
          <p:nvPr/>
        </p:nvCxnSpPr>
        <p:spPr>
          <a:xfrm>
            <a:off x="6973802" y="5483605"/>
            <a:ext cx="67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A03DBE09-3FC2-4CFB-BEBF-E2AB0A0E1140}"/>
              </a:ext>
            </a:extLst>
          </p:cNvPr>
          <p:cNvCxnSpPr>
            <a:cxnSpLocks/>
          </p:cNvCxnSpPr>
          <p:nvPr/>
        </p:nvCxnSpPr>
        <p:spPr>
          <a:xfrm>
            <a:off x="6961955" y="5665964"/>
            <a:ext cx="6786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1_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F72D3EAB910479C5516A1D14ECBD3" ma:contentTypeVersion="14" ma:contentTypeDescription="Create a new document." ma:contentTypeScope="" ma:versionID="5ff0e3633dd1d4b340aa796879ac8cf5">
  <xsd:schema xmlns:xsd="http://www.w3.org/2001/XMLSchema" xmlns:xs="http://www.w3.org/2001/XMLSchema" xmlns:p="http://schemas.microsoft.com/office/2006/metadata/properties" xmlns:ns1="http://schemas.microsoft.com/sharepoint/v3" xmlns:ns3="977ae643-740f-404f-a47e-372fe04ac360" xmlns:ns4="3a7f7a1f-d51c-47e9-b038-7aae689a32bb" targetNamespace="http://schemas.microsoft.com/office/2006/metadata/properties" ma:root="true" ma:fieldsID="056b8b939375658d7262e1c80c6d66d7" ns1:_="" ns3:_="" ns4:_="">
    <xsd:import namespace="http://schemas.microsoft.com/sharepoint/v3"/>
    <xsd:import namespace="977ae643-740f-404f-a47e-372fe04ac360"/>
    <xsd:import namespace="3a7f7a1f-d51c-47e9-b038-7aae689a32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ae643-740f-404f-a47e-372fe04ac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f7a1f-d51c-47e9-b038-7aae689a3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DB436-F751-49FB-ADB9-7DC54CE07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7ae643-740f-404f-a47e-372fe04ac360"/>
    <ds:schemaRef ds:uri="3a7f7a1f-d51c-47e9-b038-7aae689a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3a7f7a1f-d51c-47e9-b038-7aae689a32bb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977ae643-740f-404f-a47e-372fe04ac360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11898</TotalTime>
  <Words>1973</Words>
  <Application>Microsoft Office PowerPoint</Application>
  <PresentationFormat>On-screen Show (4:3)</PresentationFormat>
  <Paragraphs>269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Modern Era</vt:lpstr>
      <vt:lpstr>Open Sans</vt:lpstr>
      <vt:lpstr>Times New Roman</vt:lpstr>
      <vt:lpstr>Office Theme</vt:lpstr>
      <vt:lpstr>1_Office Theme</vt:lpstr>
      <vt:lpstr>  Digital Staff Passport to support COVID-19  </vt:lpstr>
      <vt:lpstr>Panellists</vt:lpstr>
      <vt:lpstr>Agenda</vt:lpstr>
      <vt:lpstr>PowerPoint Presentation</vt:lpstr>
      <vt:lpstr>COVID User Scenarios</vt:lpstr>
      <vt:lpstr>Passporting solutions</vt:lpstr>
      <vt:lpstr>Digital Staff Passport Scope</vt:lpstr>
      <vt:lpstr>PowerPoint Presentation</vt:lpstr>
      <vt:lpstr>PowerPoint Presentation</vt:lpstr>
      <vt:lpstr>PowerPoint Presentation</vt:lpstr>
      <vt:lpstr>Getting your NHS Organisation Set Up</vt:lpstr>
      <vt:lpstr>Simple 5 Steps for Users</vt:lpstr>
      <vt:lpstr>PowerPoint Presentation</vt:lpstr>
      <vt:lpstr>  End-to-end User Experience</vt:lpstr>
      <vt:lpstr>End-to-End User Experience</vt:lpstr>
      <vt:lpstr>Setting up your NHS Organisation</vt:lpstr>
      <vt:lpstr>PowerPoint Presentation</vt:lpstr>
      <vt:lpstr>Supporting worker to download the app</vt:lpstr>
      <vt:lpstr>Make connection to Worker’s phone</vt:lpstr>
      <vt:lpstr>Worker uses phone to scan QR Code</vt:lpstr>
      <vt:lpstr>Worker receives digital connection</vt:lpstr>
      <vt:lpstr>Worker’s photo is added</vt:lpstr>
      <vt:lpstr>Employer Issues COVID Employment Credential</vt:lpstr>
      <vt:lpstr>Employer Issues COVID Employment Credential</vt:lpstr>
      <vt:lpstr>Worker’s Experience of Receiving Credential</vt:lpstr>
      <vt:lpstr>PowerPoint Presentation</vt:lpstr>
      <vt:lpstr>New Organisation Makes Connection</vt:lpstr>
      <vt:lpstr>New Organisation Makes Connection and Requests COVID Employment Credential</vt:lpstr>
      <vt:lpstr>Workers Experience of Making Connection and Receiving Request to allow Credential to be viewed</vt:lpstr>
      <vt:lpstr>New Organisation Receives Verified Information and clears Worker to start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Annmarie Sanderson</dc:creator>
  <cp:lastModifiedBy>Daniel Elkins</cp:lastModifiedBy>
  <cp:revision>145</cp:revision>
  <dcterms:created xsi:type="dcterms:W3CDTF">2020-01-28T09:15:40Z</dcterms:created>
  <dcterms:modified xsi:type="dcterms:W3CDTF">2020-04-09T10:07:04Z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0x01010024BF72D3EAB910479C5516A1D14ECBD3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