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sldx" ContentType="application/vnd.openxmlformats-officedocument.presentationml.slide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65" r:id="rId4"/>
    <p:sldMasterId id="2147483679" r:id="rId5"/>
  </p:sldMasterIdLst>
  <p:notesMasterIdLst>
    <p:notesMasterId r:id="rId9"/>
  </p:notesMasterIdLst>
  <p:sldIdLst>
    <p:sldId id="276" r:id="rId6"/>
    <p:sldId id="285" r:id="rId7"/>
    <p:sldId id="280" r:id="rId8"/>
    <p:sldId id="281" r:id="rId10"/>
    <p:sldId id="287" r:id="rId11"/>
    <p:sldId id="282" r:id="rId12"/>
    <p:sldId id="275" r:id="rId13"/>
    <p:sldId id="270" r:id="rId14"/>
    <p:sldId id="360" r:id="rId15"/>
    <p:sldId id="361" r:id="rId16"/>
    <p:sldId id="365" r:id="rId17"/>
    <p:sldId id="349" r:id="rId18"/>
    <p:sldId id="362" r:id="rId19"/>
    <p:sldId id="364" r:id="rId20"/>
    <p:sldId id="363" r:id="rId21"/>
    <p:sldId id="369" r:id="rId22"/>
    <p:sldId id="256" r:id="rId23"/>
    <p:sldId id="257" r:id="rId24"/>
    <p:sldId id="258" r:id="rId25"/>
    <p:sldId id="259" r:id="rId26"/>
    <p:sldId id="260" r:id="rId27"/>
    <p:sldId id="370" r:id="rId28"/>
    <p:sldId id="274" r:id="rId29"/>
    <p:sldId id="273" r:id="rId30"/>
    <p:sldId id="440" r:id="rId31"/>
    <p:sldId id="439" r:id="rId32"/>
    <p:sldId id="436" r:id="rId33"/>
    <p:sldId id="441" r:id="rId34"/>
    <p:sldId id="437" r:id="rId35"/>
    <p:sldId id="442" r:id="rId36"/>
    <p:sldId id="443" r:id="rId37"/>
    <p:sldId id="445" r:id="rId38"/>
    <p:sldId id="44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115DE-C2D0-4B8B-AA35-C614D6382628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07BD3-C544-459D-82BF-2B8A30984481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CDF42-37DA-4E69-9C4D-8C9D4D56BC84}" type="slidenum">
              <a:rPr lang="en-GB" smtClean="0">
                <a:solidFill>
                  <a:prstClr val="black"/>
                </a:solidFill>
              </a:rPr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CDF42-37DA-4E69-9C4D-8C9D4D56BC84}" type="slidenum">
              <a:rPr lang="en-GB" smtClean="0">
                <a:solidFill>
                  <a:prstClr val="black"/>
                </a:solidFill>
              </a:rPr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CDF42-37DA-4E69-9C4D-8C9D4D56BC84}" type="slidenum">
              <a:rPr lang="en-GB" smtClean="0">
                <a:solidFill>
                  <a:prstClr val="black"/>
                </a:solidFill>
              </a:rPr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5A85-8564-4537-8D80-6D56522A74DF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3529" y="248576"/>
            <a:ext cx="6850601" cy="1500326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3528" y="2060011"/>
            <a:ext cx="6850601" cy="10830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pic>
        <p:nvPicPr>
          <p:cNvPr id="8" name="Picture 7" descr="A close up of a logo&#10;&#10;Description automatically generate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32630" r="4040" b="38044"/>
          <a:stretch>
            <a:fillRect/>
          </a:stretch>
        </p:blipFill>
        <p:spPr>
          <a:xfrm>
            <a:off x="96176" y="4091891"/>
            <a:ext cx="12218573" cy="275350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0" t="19799" r="23693" b="20549"/>
          <a:stretch>
            <a:fillRect/>
          </a:stretch>
        </p:blipFill>
        <p:spPr>
          <a:xfrm>
            <a:off x="319597" y="136175"/>
            <a:ext cx="3231472" cy="19238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869" y="273794"/>
            <a:ext cx="9021932" cy="9723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3492"/>
            <a:ext cx="10515600" cy="4859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pic>
        <p:nvPicPr>
          <p:cNvPr id="10" name="Picture 9" descr="A close up of a 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20632" r="23693" b="20216"/>
          <a:stretch>
            <a:fillRect/>
          </a:stretch>
        </p:blipFill>
        <p:spPr>
          <a:xfrm>
            <a:off x="272251" y="272651"/>
            <a:ext cx="1645327" cy="973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1909786"/>
            <a:ext cx="4925972" cy="3188309"/>
          </a:xfrm>
          <a:prstGeom prst="rect">
            <a:avLst/>
          </a:prstGeom>
        </p:spPr>
        <p:txBody>
          <a:bodyPr/>
          <a:lstStyle>
            <a:lvl1pPr marL="214630" indent="-214630">
              <a:buClr>
                <a:srgbClr val="009382"/>
              </a:buClr>
              <a:buFont typeface="Arial" panose="020B0604020202020204" pitchFamily="34" charset="0"/>
              <a:buChar char="•"/>
              <a:defRPr sz="10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932489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3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58284" y="1304925"/>
            <a:ext cx="4925483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No background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5" Type="http://schemas.openxmlformats.org/officeDocument/2006/relationships/theme" Target="../theme/theme2.xml"/><Relationship Id="rId14" Type="http://schemas.openxmlformats.org/officeDocument/2006/relationships/image" Target="../media/image5.png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4" Type="http://schemas.openxmlformats.org/officeDocument/2006/relationships/image" Target="../media/image4.png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DCDF6-412B-44D0-B0A0-95E2FF960E63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CEF15-BDF9-414F-8CAA-99A70C8F4D85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145896"/>
            <a:ext cx="12192000" cy="5758405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>
          <a:xfrm>
            <a:off x="8990058" y="369583"/>
            <a:ext cx="2754493" cy="461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 cstate="screen"/>
          <a:srcRect/>
          <a:stretch>
            <a:fillRect/>
          </a:stretch>
        </p:blipFill>
        <p:spPr>
          <a:xfrm>
            <a:off x="-1" y="5656014"/>
            <a:ext cx="12191999" cy="11350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44333"/>
            <a:ext cx="12192000" cy="259965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>
          <a:xfrm>
            <a:off x="8990058" y="369583"/>
            <a:ext cx="2754493" cy="4616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EBB7D-7A25-4E05-8A12-3C99BB1E727B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31DEB-E181-4819-80C5-53AAF753D989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51.emf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53.png"/><Relationship Id="rId1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53.png"/><Relationship Id="rId2" Type="http://schemas.openxmlformats.org/officeDocument/2006/relationships/image" Target="NULL" TargetMode="External"/><Relationship Id="rId1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53.png"/><Relationship Id="rId2" Type="http://schemas.openxmlformats.org/officeDocument/2006/relationships/image" Target="NULL" TargetMode="External"/><Relationship Id="rId1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53.png"/><Relationship Id="rId3" Type="http://schemas.openxmlformats.org/officeDocument/2006/relationships/image" Target="../media/image58.emf"/><Relationship Id="rId2" Type="http://schemas.openxmlformats.org/officeDocument/2006/relationships/package" Target="../embeddings/Slide1.sldx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image" Target="../media/image70.jpeg"/><Relationship Id="rId7" Type="http://schemas.openxmlformats.org/officeDocument/2006/relationships/image" Target="../media/image62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9.xml"/><Relationship Id="rId10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0.xml"/><Relationship Id="rId6" Type="http://schemas.openxmlformats.org/officeDocument/2006/relationships/hyperlink" Target="https://www.ons.gov.uk/peoplepopulationandcommunity/healthandsocialcare/healthandwellbeing/datasets/coronavirusandthesocialimpactsongreatbritaindata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hyperlink" Target="http://www.disastermh.nebraska.edu/files/recovery/2014/Stages%20of%20Disaster%20NE%20Strong%20Flyer_English.pdf" TargetMode="External"/><Relationship Id="rId2" Type="http://schemas.openxmlformats.org/officeDocument/2006/relationships/image" Target="../media/image78.png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81.png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81.png"/><Relationship Id="rId1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81.png"/><Relationship Id="rId1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81.png"/><Relationship Id="rId1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81.png"/><Relationship Id="rId1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3529" y="92364"/>
            <a:ext cx="6850601" cy="262634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Best Practice Webinar</a:t>
            </a:r>
            <a:br>
              <a:rPr lang="en-GB" sz="3200" b="1" dirty="0">
                <a:solidFill>
                  <a:srgbClr val="7030A0"/>
                </a:solidFill>
              </a:rPr>
            </a:br>
            <a:r>
              <a:rPr lang="en-GB" sz="3200" b="1" dirty="0">
                <a:solidFill>
                  <a:srgbClr val="7030A0"/>
                </a:solidFill>
              </a:rPr>
              <a:t>North East and North Cumbria</a:t>
            </a:r>
            <a:br>
              <a:rPr lang="en-GB" sz="3200" b="1" dirty="0">
                <a:solidFill>
                  <a:srgbClr val="7030A0"/>
                </a:solidFill>
              </a:rPr>
            </a:br>
            <a:r>
              <a:rPr lang="en-GB" sz="3200" b="1" dirty="0">
                <a:solidFill>
                  <a:srgbClr val="7030A0"/>
                </a:solidFill>
              </a:rPr>
              <a:t>Integrated Care System</a:t>
            </a:r>
            <a:br>
              <a:rPr lang="en-GB" sz="3200" b="1" dirty="0">
                <a:solidFill>
                  <a:srgbClr val="7030A0"/>
                </a:solidFill>
              </a:rPr>
            </a:br>
            <a:br>
              <a:rPr lang="en-GB" sz="3200" b="1" dirty="0">
                <a:solidFill>
                  <a:srgbClr val="7030A0"/>
                </a:solidFill>
              </a:rPr>
            </a:br>
            <a:r>
              <a:rPr lang="en-GB" sz="3200" b="1" dirty="0">
                <a:solidFill>
                  <a:srgbClr val="7030A0"/>
                </a:solidFill>
              </a:rPr>
              <a:t>“A regional perspective”</a:t>
            </a:r>
            <a:endParaRPr lang="en-GB" sz="3200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8647" y="3007713"/>
            <a:ext cx="4525983" cy="1083074"/>
          </a:xfrm>
        </p:spPr>
        <p:txBody>
          <a:bodyPr>
            <a:noAutofit/>
          </a:bodyPr>
          <a:lstStyle/>
          <a:p>
            <a:r>
              <a:rPr lang="en-GB" sz="2800" b="1" dirty="0"/>
              <a:t>Professor Graham Evans</a:t>
            </a:r>
            <a:endParaRPr lang="en-GB" sz="2800" b="1" dirty="0"/>
          </a:p>
          <a:p>
            <a:r>
              <a:rPr lang="en-GB" sz="2800" b="1" dirty="0"/>
              <a:t>Chief Digital Officer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30" y="2820114"/>
            <a:ext cx="2188842" cy="145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4" y="2250848"/>
            <a:ext cx="2350043" cy="15137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8284" y="607341"/>
            <a:ext cx="7228416" cy="477838"/>
          </a:xfrm>
        </p:spPr>
        <p:txBody>
          <a:bodyPr>
            <a:normAutofit/>
          </a:bodyPr>
          <a:lstStyle/>
          <a:p>
            <a:r>
              <a:rPr lang="en-US" dirty="0"/>
              <a:t>Nightingale NE – Digital first approach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7510829" y="4097547"/>
            <a:ext cx="4354932" cy="214541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533247" y="3987116"/>
            <a:ext cx="4332851" cy="2256534"/>
          </a:xfrm>
          <a:prstGeom prst="roundRect">
            <a:avLst>
              <a:gd name="adj" fmla="val 0"/>
            </a:avLst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532911" y="4071257"/>
            <a:ext cx="4332851" cy="2171700"/>
          </a:xfrm>
          <a:prstGeom prst="roundRect">
            <a:avLst>
              <a:gd name="adj" fmla="val 6510"/>
            </a:avLst>
          </a:prstGeom>
          <a:noFill/>
          <a:ln w="101600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14111" y="6253842"/>
            <a:ext cx="457537" cy="557893"/>
          </a:xfrm>
          <a:prstGeom prst="roundRect">
            <a:avLst>
              <a:gd name="adj" fmla="val 0"/>
            </a:avLst>
          </a:prstGeom>
          <a:noFill/>
          <a:ln w="101600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136" y="1388853"/>
            <a:ext cx="940193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Delivered as an extension of the Newcastle Hospitals’ network and systems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Paperless operation other than two pieces of paper: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Critical care chart - unknown device type for connectivity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Mortuary form - due to legal requirement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Decision support and remote patient status tracking to free up time to care and increase safety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Paired down EPR to reduce training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Clinical Record sharing via GNCR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Digital observations on handheld &amp; central command room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Patient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wi-fi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Full telephony solution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311757" y="1169320"/>
            <a:ext cx="4354932" cy="2145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-1" y="-1"/>
            <a:ext cx="12191997" cy="6858001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 flipH="1">
            <a:off x="-5" y="-1"/>
            <a:ext cx="12191999" cy="6858001"/>
          </a:xfrm>
          <a:prstGeom prst="rtTriangl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stCxn id="5" idx="4"/>
            <a:endCxn id="5" idx="0"/>
          </p:cNvCxnSpPr>
          <p:nvPr/>
        </p:nvCxnSpPr>
        <p:spPr>
          <a:xfrm flipV="1">
            <a:off x="-5" y="-1"/>
            <a:ext cx="12191999" cy="6858001"/>
          </a:xfrm>
          <a:prstGeom prst="line">
            <a:avLst/>
          </a:prstGeom>
          <a:ln w="28575">
            <a:solidFill>
              <a:srgbClr val="00A4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035244" y="4043524"/>
            <a:ext cx="4293687" cy="221031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8284" y="607341"/>
            <a:ext cx="7228416" cy="477838"/>
          </a:xfrm>
        </p:spPr>
        <p:txBody>
          <a:bodyPr>
            <a:normAutofit/>
          </a:bodyPr>
          <a:lstStyle/>
          <a:p>
            <a:r>
              <a:rPr lang="en-US" dirty="0"/>
              <a:t>Agile Working Practices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16519" y="2769737"/>
            <a:ext cx="10493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2,000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Agile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Workers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96417" y="3987116"/>
            <a:ext cx="4332851" cy="2256534"/>
          </a:xfrm>
          <a:prstGeom prst="roundRect">
            <a:avLst>
              <a:gd name="adj" fmla="val 0"/>
            </a:avLst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77281" y="6253842"/>
            <a:ext cx="457537" cy="557893"/>
          </a:xfrm>
          <a:prstGeom prst="roundRect">
            <a:avLst>
              <a:gd name="adj" fmla="val 0"/>
            </a:avLst>
          </a:prstGeom>
          <a:noFill/>
          <a:ln w="101600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96081" y="4071257"/>
            <a:ext cx="4332851" cy="2171700"/>
          </a:xfrm>
          <a:prstGeom prst="roundRect">
            <a:avLst>
              <a:gd name="adj" fmla="val 6510"/>
            </a:avLst>
          </a:prstGeom>
          <a:noFill/>
          <a:ln w="101600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90"/>
          <p:cNvSpPr>
            <a:spLocks noEditPoints="1"/>
          </p:cNvSpPr>
          <p:nvPr/>
        </p:nvSpPr>
        <p:spPr bwMode="auto">
          <a:xfrm>
            <a:off x="2129797" y="4071257"/>
            <a:ext cx="1219331" cy="1099498"/>
          </a:xfrm>
          <a:custGeom>
            <a:avLst/>
            <a:gdLst>
              <a:gd name="T0" fmla="*/ 48 w 176"/>
              <a:gd name="T1" fmla="*/ 60 h 160"/>
              <a:gd name="T2" fmla="*/ 36 w 176"/>
              <a:gd name="T3" fmla="*/ 72 h 160"/>
              <a:gd name="T4" fmla="*/ 48 w 176"/>
              <a:gd name="T5" fmla="*/ 84 h 160"/>
              <a:gd name="T6" fmla="*/ 60 w 176"/>
              <a:gd name="T7" fmla="*/ 72 h 160"/>
              <a:gd name="T8" fmla="*/ 48 w 176"/>
              <a:gd name="T9" fmla="*/ 60 h 160"/>
              <a:gd name="T10" fmla="*/ 88 w 176"/>
              <a:gd name="T11" fmla="*/ 60 h 160"/>
              <a:gd name="T12" fmla="*/ 76 w 176"/>
              <a:gd name="T13" fmla="*/ 72 h 160"/>
              <a:gd name="T14" fmla="*/ 88 w 176"/>
              <a:gd name="T15" fmla="*/ 84 h 160"/>
              <a:gd name="T16" fmla="*/ 100 w 176"/>
              <a:gd name="T17" fmla="*/ 72 h 160"/>
              <a:gd name="T18" fmla="*/ 88 w 176"/>
              <a:gd name="T19" fmla="*/ 60 h 160"/>
              <a:gd name="T20" fmla="*/ 88 w 176"/>
              <a:gd name="T21" fmla="*/ 0 h 160"/>
              <a:gd name="T22" fmla="*/ 0 w 176"/>
              <a:gd name="T23" fmla="*/ 72 h 160"/>
              <a:gd name="T24" fmla="*/ 25 w 176"/>
              <a:gd name="T25" fmla="*/ 122 h 160"/>
              <a:gd name="T26" fmla="*/ 16 w 176"/>
              <a:gd name="T27" fmla="*/ 160 h 160"/>
              <a:gd name="T28" fmla="*/ 63 w 176"/>
              <a:gd name="T29" fmla="*/ 141 h 160"/>
              <a:gd name="T30" fmla="*/ 88 w 176"/>
              <a:gd name="T31" fmla="*/ 144 h 160"/>
              <a:gd name="T32" fmla="*/ 176 w 176"/>
              <a:gd name="T33" fmla="*/ 72 h 160"/>
              <a:gd name="T34" fmla="*/ 88 w 176"/>
              <a:gd name="T35" fmla="*/ 0 h 160"/>
              <a:gd name="T36" fmla="*/ 88 w 176"/>
              <a:gd name="T37" fmla="*/ 136 h 160"/>
              <a:gd name="T38" fmla="*/ 65 w 176"/>
              <a:gd name="T39" fmla="*/ 133 h 160"/>
              <a:gd name="T40" fmla="*/ 63 w 176"/>
              <a:gd name="T41" fmla="*/ 133 h 160"/>
              <a:gd name="T42" fmla="*/ 60 w 176"/>
              <a:gd name="T43" fmla="*/ 134 h 160"/>
              <a:gd name="T44" fmla="*/ 27 w 176"/>
              <a:gd name="T45" fmla="*/ 147 h 160"/>
              <a:gd name="T46" fmla="*/ 33 w 176"/>
              <a:gd name="T47" fmla="*/ 124 h 160"/>
              <a:gd name="T48" fmla="*/ 30 w 176"/>
              <a:gd name="T49" fmla="*/ 116 h 160"/>
              <a:gd name="T50" fmla="*/ 8 w 176"/>
              <a:gd name="T51" fmla="*/ 72 h 160"/>
              <a:gd name="T52" fmla="*/ 88 w 176"/>
              <a:gd name="T53" fmla="*/ 8 h 160"/>
              <a:gd name="T54" fmla="*/ 168 w 176"/>
              <a:gd name="T55" fmla="*/ 72 h 160"/>
              <a:gd name="T56" fmla="*/ 88 w 176"/>
              <a:gd name="T57" fmla="*/ 136 h 160"/>
              <a:gd name="T58" fmla="*/ 128 w 176"/>
              <a:gd name="T59" fmla="*/ 60 h 160"/>
              <a:gd name="T60" fmla="*/ 116 w 176"/>
              <a:gd name="T61" fmla="*/ 72 h 160"/>
              <a:gd name="T62" fmla="*/ 128 w 176"/>
              <a:gd name="T63" fmla="*/ 84 h 160"/>
              <a:gd name="T64" fmla="*/ 140 w 176"/>
              <a:gd name="T65" fmla="*/ 72 h 160"/>
              <a:gd name="T66" fmla="*/ 128 w 176"/>
              <a:gd name="T67" fmla="*/ 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60">
                <a:moveTo>
                  <a:pt x="48" y="60"/>
                </a:moveTo>
                <a:cubicBezTo>
                  <a:pt x="41" y="60"/>
                  <a:pt x="36" y="65"/>
                  <a:pt x="36" y="72"/>
                </a:cubicBezTo>
                <a:cubicBezTo>
                  <a:pt x="36" y="79"/>
                  <a:pt x="41" y="84"/>
                  <a:pt x="48" y="84"/>
                </a:cubicBezTo>
                <a:cubicBezTo>
                  <a:pt x="55" y="84"/>
                  <a:pt x="60" y="79"/>
                  <a:pt x="60" y="72"/>
                </a:cubicBezTo>
                <a:cubicBezTo>
                  <a:pt x="60" y="65"/>
                  <a:pt x="55" y="60"/>
                  <a:pt x="48" y="60"/>
                </a:cubicBezTo>
                <a:moveTo>
                  <a:pt x="88" y="60"/>
                </a:moveTo>
                <a:cubicBezTo>
                  <a:pt x="81" y="60"/>
                  <a:pt x="76" y="65"/>
                  <a:pt x="76" y="72"/>
                </a:cubicBezTo>
                <a:cubicBezTo>
                  <a:pt x="76" y="79"/>
                  <a:pt x="81" y="84"/>
                  <a:pt x="88" y="84"/>
                </a:cubicBezTo>
                <a:cubicBezTo>
                  <a:pt x="95" y="84"/>
                  <a:pt x="100" y="79"/>
                  <a:pt x="100" y="72"/>
                </a:cubicBezTo>
                <a:cubicBezTo>
                  <a:pt x="100" y="65"/>
                  <a:pt x="95" y="60"/>
                  <a:pt x="88" y="60"/>
                </a:cubicBezTo>
                <a:moveTo>
                  <a:pt x="88" y="0"/>
                </a:moveTo>
                <a:cubicBezTo>
                  <a:pt x="39" y="0"/>
                  <a:pt x="0" y="32"/>
                  <a:pt x="0" y="72"/>
                </a:cubicBezTo>
                <a:cubicBezTo>
                  <a:pt x="0" y="92"/>
                  <a:pt x="10" y="109"/>
                  <a:pt x="25" y="12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63" y="141"/>
                  <a:pt x="63" y="141"/>
                  <a:pt x="63" y="141"/>
                </a:cubicBezTo>
                <a:cubicBezTo>
                  <a:pt x="71" y="143"/>
                  <a:pt x="79" y="144"/>
                  <a:pt x="88" y="144"/>
                </a:cubicBezTo>
                <a:cubicBezTo>
                  <a:pt x="137" y="144"/>
                  <a:pt x="176" y="112"/>
                  <a:pt x="176" y="72"/>
                </a:cubicBezTo>
                <a:cubicBezTo>
                  <a:pt x="176" y="32"/>
                  <a:pt x="137" y="0"/>
                  <a:pt x="88" y="0"/>
                </a:cubicBezTo>
                <a:moveTo>
                  <a:pt x="88" y="136"/>
                </a:moveTo>
                <a:cubicBezTo>
                  <a:pt x="80" y="136"/>
                  <a:pt x="73" y="135"/>
                  <a:pt x="65" y="133"/>
                </a:cubicBezTo>
                <a:cubicBezTo>
                  <a:pt x="65" y="133"/>
                  <a:pt x="64" y="133"/>
                  <a:pt x="63" y="133"/>
                </a:cubicBezTo>
                <a:cubicBezTo>
                  <a:pt x="62" y="133"/>
                  <a:pt x="61" y="133"/>
                  <a:pt x="60" y="134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3" y="121"/>
                  <a:pt x="32" y="118"/>
                  <a:pt x="30" y="116"/>
                </a:cubicBezTo>
                <a:cubicBezTo>
                  <a:pt x="16" y="104"/>
                  <a:pt x="8" y="88"/>
                  <a:pt x="8" y="72"/>
                </a:cubicBezTo>
                <a:cubicBezTo>
                  <a:pt x="8" y="37"/>
                  <a:pt x="44" y="8"/>
                  <a:pt x="88" y="8"/>
                </a:cubicBezTo>
                <a:cubicBezTo>
                  <a:pt x="132" y="8"/>
                  <a:pt x="168" y="37"/>
                  <a:pt x="168" y="72"/>
                </a:cubicBezTo>
                <a:cubicBezTo>
                  <a:pt x="168" y="107"/>
                  <a:pt x="132" y="136"/>
                  <a:pt x="88" y="136"/>
                </a:cubicBezTo>
                <a:moveTo>
                  <a:pt x="128" y="60"/>
                </a:moveTo>
                <a:cubicBezTo>
                  <a:pt x="121" y="60"/>
                  <a:pt x="116" y="65"/>
                  <a:pt x="116" y="72"/>
                </a:cubicBezTo>
                <a:cubicBezTo>
                  <a:pt x="116" y="79"/>
                  <a:pt x="121" y="84"/>
                  <a:pt x="128" y="84"/>
                </a:cubicBezTo>
                <a:cubicBezTo>
                  <a:pt x="135" y="84"/>
                  <a:pt x="140" y="79"/>
                  <a:pt x="140" y="72"/>
                </a:cubicBezTo>
                <a:cubicBezTo>
                  <a:pt x="140" y="65"/>
                  <a:pt x="135" y="60"/>
                  <a:pt x="128" y="60"/>
                </a:cubicBezTo>
              </a:path>
            </a:pathLst>
          </a:custGeom>
          <a:solidFill>
            <a:srgbClr val="00A49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62"/>
          <p:cNvSpPr>
            <a:spLocks noEditPoints="1"/>
          </p:cNvSpPr>
          <p:nvPr/>
        </p:nvSpPr>
        <p:spPr bwMode="auto">
          <a:xfrm>
            <a:off x="5672111" y="2777413"/>
            <a:ext cx="1019951" cy="1007987"/>
          </a:xfrm>
          <a:custGeom>
            <a:avLst/>
            <a:gdLst>
              <a:gd name="T0" fmla="*/ 175 w 176"/>
              <a:gd name="T1" fmla="*/ 85 h 176"/>
              <a:gd name="T2" fmla="*/ 144 w 176"/>
              <a:gd name="T3" fmla="*/ 54 h 176"/>
              <a:gd name="T4" fmla="*/ 144 w 176"/>
              <a:gd name="T5" fmla="*/ 12 h 176"/>
              <a:gd name="T6" fmla="*/ 140 w 176"/>
              <a:gd name="T7" fmla="*/ 8 h 176"/>
              <a:gd name="T8" fmla="*/ 116 w 176"/>
              <a:gd name="T9" fmla="*/ 8 h 176"/>
              <a:gd name="T10" fmla="*/ 112 w 176"/>
              <a:gd name="T11" fmla="*/ 12 h 176"/>
              <a:gd name="T12" fmla="*/ 112 w 176"/>
              <a:gd name="T13" fmla="*/ 22 h 176"/>
              <a:gd name="T14" fmla="*/ 91 w 176"/>
              <a:gd name="T15" fmla="*/ 1 h 176"/>
              <a:gd name="T16" fmla="*/ 88 w 176"/>
              <a:gd name="T17" fmla="*/ 0 h 176"/>
              <a:gd name="T18" fmla="*/ 85 w 176"/>
              <a:gd name="T19" fmla="*/ 1 h 176"/>
              <a:gd name="T20" fmla="*/ 1 w 176"/>
              <a:gd name="T21" fmla="*/ 85 h 176"/>
              <a:gd name="T22" fmla="*/ 0 w 176"/>
              <a:gd name="T23" fmla="*/ 88 h 176"/>
              <a:gd name="T24" fmla="*/ 4 w 176"/>
              <a:gd name="T25" fmla="*/ 92 h 176"/>
              <a:gd name="T26" fmla="*/ 7 w 176"/>
              <a:gd name="T27" fmla="*/ 91 h 176"/>
              <a:gd name="T28" fmla="*/ 24 w 176"/>
              <a:gd name="T29" fmla="*/ 74 h 176"/>
              <a:gd name="T30" fmla="*/ 24 w 176"/>
              <a:gd name="T31" fmla="*/ 172 h 176"/>
              <a:gd name="T32" fmla="*/ 28 w 176"/>
              <a:gd name="T33" fmla="*/ 176 h 176"/>
              <a:gd name="T34" fmla="*/ 148 w 176"/>
              <a:gd name="T35" fmla="*/ 176 h 176"/>
              <a:gd name="T36" fmla="*/ 152 w 176"/>
              <a:gd name="T37" fmla="*/ 172 h 176"/>
              <a:gd name="T38" fmla="*/ 152 w 176"/>
              <a:gd name="T39" fmla="*/ 74 h 176"/>
              <a:gd name="T40" fmla="*/ 169 w 176"/>
              <a:gd name="T41" fmla="*/ 91 h 176"/>
              <a:gd name="T42" fmla="*/ 172 w 176"/>
              <a:gd name="T43" fmla="*/ 92 h 176"/>
              <a:gd name="T44" fmla="*/ 176 w 176"/>
              <a:gd name="T45" fmla="*/ 88 h 176"/>
              <a:gd name="T46" fmla="*/ 175 w 176"/>
              <a:gd name="T47" fmla="*/ 85 h 176"/>
              <a:gd name="T48" fmla="*/ 120 w 176"/>
              <a:gd name="T49" fmla="*/ 16 h 176"/>
              <a:gd name="T50" fmla="*/ 136 w 176"/>
              <a:gd name="T51" fmla="*/ 16 h 176"/>
              <a:gd name="T52" fmla="*/ 136 w 176"/>
              <a:gd name="T53" fmla="*/ 46 h 176"/>
              <a:gd name="T54" fmla="*/ 120 w 176"/>
              <a:gd name="T55" fmla="*/ 30 h 176"/>
              <a:gd name="T56" fmla="*/ 120 w 176"/>
              <a:gd name="T57" fmla="*/ 16 h 176"/>
              <a:gd name="T58" fmla="*/ 64 w 176"/>
              <a:gd name="T59" fmla="*/ 168 h 176"/>
              <a:gd name="T60" fmla="*/ 32 w 176"/>
              <a:gd name="T61" fmla="*/ 168 h 176"/>
              <a:gd name="T62" fmla="*/ 32 w 176"/>
              <a:gd name="T63" fmla="*/ 160 h 176"/>
              <a:gd name="T64" fmla="*/ 64 w 176"/>
              <a:gd name="T65" fmla="*/ 160 h 176"/>
              <a:gd name="T66" fmla="*/ 64 w 176"/>
              <a:gd name="T67" fmla="*/ 168 h 176"/>
              <a:gd name="T68" fmla="*/ 104 w 176"/>
              <a:gd name="T69" fmla="*/ 168 h 176"/>
              <a:gd name="T70" fmla="*/ 72 w 176"/>
              <a:gd name="T71" fmla="*/ 168 h 176"/>
              <a:gd name="T72" fmla="*/ 72 w 176"/>
              <a:gd name="T73" fmla="*/ 104 h 176"/>
              <a:gd name="T74" fmla="*/ 104 w 176"/>
              <a:gd name="T75" fmla="*/ 104 h 176"/>
              <a:gd name="T76" fmla="*/ 104 w 176"/>
              <a:gd name="T77" fmla="*/ 168 h 176"/>
              <a:gd name="T78" fmla="*/ 144 w 176"/>
              <a:gd name="T79" fmla="*/ 168 h 176"/>
              <a:gd name="T80" fmla="*/ 112 w 176"/>
              <a:gd name="T81" fmla="*/ 168 h 176"/>
              <a:gd name="T82" fmla="*/ 112 w 176"/>
              <a:gd name="T83" fmla="*/ 160 h 176"/>
              <a:gd name="T84" fmla="*/ 144 w 176"/>
              <a:gd name="T85" fmla="*/ 160 h 176"/>
              <a:gd name="T86" fmla="*/ 144 w 176"/>
              <a:gd name="T87" fmla="*/ 168 h 176"/>
              <a:gd name="T88" fmla="*/ 144 w 176"/>
              <a:gd name="T89" fmla="*/ 152 h 176"/>
              <a:gd name="T90" fmla="*/ 112 w 176"/>
              <a:gd name="T91" fmla="*/ 152 h 176"/>
              <a:gd name="T92" fmla="*/ 112 w 176"/>
              <a:gd name="T93" fmla="*/ 100 h 176"/>
              <a:gd name="T94" fmla="*/ 108 w 176"/>
              <a:gd name="T95" fmla="*/ 96 h 176"/>
              <a:gd name="T96" fmla="*/ 68 w 176"/>
              <a:gd name="T97" fmla="*/ 96 h 176"/>
              <a:gd name="T98" fmla="*/ 64 w 176"/>
              <a:gd name="T99" fmla="*/ 100 h 176"/>
              <a:gd name="T100" fmla="*/ 64 w 176"/>
              <a:gd name="T101" fmla="*/ 152 h 176"/>
              <a:gd name="T102" fmla="*/ 32 w 176"/>
              <a:gd name="T103" fmla="*/ 152 h 176"/>
              <a:gd name="T104" fmla="*/ 32 w 176"/>
              <a:gd name="T105" fmla="*/ 66 h 176"/>
              <a:gd name="T106" fmla="*/ 88 w 176"/>
              <a:gd name="T107" fmla="*/ 10 h 176"/>
              <a:gd name="T108" fmla="*/ 144 w 176"/>
              <a:gd name="T109" fmla="*/ 66 h 176"/>
              <a:gd name="T110" fmla="*/ 144 w 176"/>
              <a:gd name="T111" fmla="*/ 152 h 176"/>
              <a:gd name="T112" fmla="*/ 92 w 176"/>
              <a:gd name="T113" fmla="*/ 144 h 176"/>
              <a:gd name="T114" fmla="*/ 96 w 176"/>
              <a:gd name="T115" fmla="*/ 140 h 176"/>
              <a:gd name="T116" fmla="*/ 92 w 176"/>
              <a:gd name="T117" fmla="*/ 136 h 176"/>
              <a:gd name="T118" fmla="*/ 88 w 176"/>
              <a:gd name="T119" fmla="*/ 140 h 176"/>
              <a:gd name="T120" fmla="*/ 92 w 176"/>
              <a:gd name="T12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75" y="85"/>
                </a:moveTo>
                <a:cubicBezTo>
                  <a:pt x="144" y="54"/>
                  <a:pt x="144" y="54"/>
                  <a:pt x="144" y="54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10"/>
                  <a:pt x="142" y="8"/>
                  <a:pt x="140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4" y="8"/>
                  <a:pt x="112" y="10"/>
                  <a:pt x="112" y="12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1" y="85"/>
                  <a:pt x="1" y="85"/>
                  <a:pt x="1" y="85"/>
                </a:cubicBezTo>
                <a:cubicBezTo>
                  <a:pt x="0" y="86"/>
                  <a:pt x="0" y="87"/>
                  <a:pt x="0" y="88"/>
                </a:cubicBezTo>
                <a:cubicBezTo>
                  <a:pt x="0" y="90"/>
                  <a:pt x="2" y="92"/>
                  <a:pt x="4" y="92"/>
                </a:cubicBezTo>
                <a:cubicBezTo>
                  <a:pt x="5" y="92"/>
                  <a:pt x="6" y="92"/>
                  <a:pt x="7" y="91"/>
                </a:cubicBezTo>
                <a:cubicBezTo>
                  <a:pt x="24" y="74"/>
                  <a:pt x="24" y="74"/>
                  <a:pt x="24" y="74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4" y="174"/>
                  <a:pt x="26" y="176"/>
                  <a:pt x="28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50" y="176"/>
                  <a:pt x="152" y="174"/>
                  <a:pt x="152" y="172"/>
                </a:cubicBezTo>
                <a:cubicBezTo>
                  <a:pt x="152" y="74"/>
                  <a:pt x="152" y="74"/>
                  <a:pt x="152" y="74"/>
                </a:cubicBezTo>
                <a:cubicBezTo>
                  <a:pt x="169" y="91"/>
                  <a:pt x="169" y="91"/>
                  <a:pt x="169" y="91"/>
                </a:cubicBezTo>
                <a:cubicBezTo>
                  <a:pt x="170" y="92"/>
                  <a:pt x="171" y="92"/>
                  <a:pt x="172" y="92"/>
                </a:cubicBezTo>
                <a:cubicBezTo>
                  <a:pt x="174" y="92"/>
                  <a:pt x="176" y="90"/>
                  <a:pt x="176" y="88"/>
                </a:cubicBezTo>
                <a:cubicBezTo>
                  <a:pt x="176" y="87"/>
                  <a:pt x="176" y="86"/>
                  <a:pt x="175" y="85"/>
                </a:cubicBezTo>
                <a:moveTo>
                  <a:pt x="120" y="16"/>
                </a:moveTo>
                <a:cubicBezTo>
                  <a:pt x="136" y="16"/>
                  <a:pt x="136" y="16"/>
                  <a:pt x="136" y="16"/>
                </a:cubicBezTo>
                <a:cubicBezTo>
                  <a:pt x="136" y="46"/>
                  <a:pt x="136" y="46"/>
                  <a:pt x="136" y="46"/>
                </a:cubicBezTo>
                <a:cubicBezTo>
                  <a:pt x="120" y="30"/>
                  <a:pt x="120" y="30"/>
                  <a:pt x="120" y="30"/>
                </a:cubicBezTo>
                <a:lnTo>
                  <a:pt x="120" y="16"/>
                </a:lnTo>
                <a:close/>
                <a:moveTo>
                  <a:pt x="64" y="168"/>
                </a:moveTo>
                <a:cubicBezTo>
                  <a:pt x="32" y="168"/>
                  <a:pt x="32" y="168"/>
                  <a:pt x="32" y="168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64" y="160"/>
                  <a:pt x="64" y="160"/>
                  <a:pt x="64" y="160"/>
                </a:cubicBezTo>
                <a:lnTo>
                  <a:pt x="64" y="168"/>
                </a:lnTo>
                <a:close/>
                <a:moveTo>
                  <a:pt x="104" y="168"/>
                </a:moveTo>
                <a:cubicBezTo>
                  <a:pt x="72" y="168"/>
                  <a:pt x="72" y="168"/>
                  <a:pt x="72" y="168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68"/>
                </a:lnTo>
                <a:close/>
                <a:moveTo>
                  <a:pt x="144" y="168"/>
                </a:moveTo>
                <a:cubicBezTo>
                  <a:pt x="112" y="168"/>
                  <a:pt x="112" y="168"/>
                  <a:pt x="112" y="168"/>
                </a:cubicBezTo>
                <a:cubicBezTo>
                  <a:pt x="112" y="160"/>
                  <a:pt x="112" y="160"/>
                  <a:pt x="112" y="160"/>
                </a:cubicBezTo>
                <a:cubicBezTo>
                  <a:pt x="144" y="160"/>
                  <a:pt x="144" y="160"/>
                  <a:pt x="144" y="160"/>
                </a:cubicBezTo>
                <a:lnTo>
                  <a:pt x="144" y="168"/>
                </a:lnTo>
                <a:close/>
                <a:moveTo>
                  <a:pt x="144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100"/>
                  <a:pt x="112" y="100"/>
                  <a:pt x="112" y="100"/>
                </a:cubicBezTo>
                <a:cubicBezTo>
                  <a:pt x="112" y="98"/>
                  <a:pt x="110" y="96"/>
                  <a:pt x="108" y="96"/>
                </a:cubicBezTo>
                <a:cubicBezTo>
                  <a:pt x="68" y="96"/>
                  <a:pt x="68" y="96"/>
                  <a:pt x="68" y="96"/>
                </a:cubicBezTo>
                <a:cubicBezTo>
                  <a:pt x="66" y="96"/>
                  <a:pt x="64" y="98"/>
                  <a:pt x="64" y="100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32" y="66"/>
                  <a:pt x="32" y="66"/>
                  <a:pt x="32" y="66"/>
                </a:cubicBezTo>
                <a:cubicBezTo>
                  <a:pt x="88" y="10"/>
                  <a:pt x="88" y="10"/>
                  <a:pt x="88" y="10"/>
                </a:cubicBezTo>
                <a:cubicBezTo>
                  <a:pt x="144" y="66"/>
                  <a:pt x="144" y="66"/>
                  <a:pt x="144" y="66"/>
                </a:cubicBezTo>
                <a:lnTo>
                  <a:pt x="144" y="152"/>
                </a:lnTo>
                <a:close/>
                <a:moveTo>
                  <a:pt x="92" y="144"/>
                </a:moveTo>
                <a:cubicBezTo>
                  <a:pt x="94" y="144"/>
                  <a:pt x="96" y="142"/>
                  <a:pt x="96" y="140"/>
                </a:cubicBezTo>
                <a:cubicBezTo>
                  <a:pt x="96" y="138"/>
                  <a:pt x="94" y="136"/>
                  <a:pt x="92" y="136"/>
                </a:cubicBezTo>
                <a:cubicBezTo>
                  <a:pt x="90" y="136"/>
                  <a:pt x="88" y="138"/>
                  <a:pt x="88" y="140"/>
                </a:cubicBezTo>
                <a:cubicBezTo>
                  <a:pt x="88" y="142"/>
                  <a:pt x="90" y="144"/>
                  <a:pt x="92" y="144"/>
                </a:cubicBezTo>
              </a:path>
            </a:pathLst>
          </a:custGeom>
          <a:solidFill>
            <a:srgbClr val="00A49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128819" y="4043524"/>
            <a:ext cx="1084117" cy="1084117"/>
            <a:chOff x="4307033" y="2425684"/>
            <a:chExt cx="334275" cy="334275"/>
          </a:xfrm>
        </p:grpSpPr>
        <p:sp>
          <p:nvSpPr>
            <p:cNvPr id="25" name="Freeform 181"/>
            <p:cNvSpPr>
              <a:spLocks noEditPoints="1"/>
            </p:cNvSpPr>
            <p:nvPr/>
          </p:nvSpPr>
          <p:spPr bwMode="auto">
            <a:xfrm>
              <a:off x="4307033" y="2425684"/>
              <a:ext cx="334275" cy="334275"/>
            </a:xfrm>
            <a:custGeom>
              <a:avLst/>
              <a:gdLst>
                <a:gd name="T0" fmla="*/ 160 w 176"/>
                <a:gd name="T1" fmla="*/ 0 h 176"/>
                <a:gd name="T2" fmla="*/ 16 w 176"/>
                <a:gd name="T3" fmla="*/ 0 h 176"/>
                <a:gd name="T4" fmla="*/ 0 w 176"/>
                <a:gd name="T5" fmla="*/ 16 h 176"/>
                <a:gd name="T6" fmla="*/ 0 w 176"/>
                <a:gd name="T7" fmla="*/ 136 h 176"/>
                <a:gd name="T8" fmla="*/ 16 w 176"/>
                <a:gd name="T9" fmla="*/ 152 h 176"/>
                <a:gd name="T10" fmla="*/ 72 w 176"/>
                <a:gd name="T11" fmla="*/ 152 h 176"/>
                <a:gd name="T12" fmla="*/ 72 w 176"/>
                <a:gd name="T13" fmla="*/ 168 h 176"/>
                <a:gd name="T14" fmla="*/ 60 w 176"/>
                <a:gd name="T15" fmla="*/ 168 h 176"/>
                <a:gd name="T16" fmla="*/ 56 w 176"/>
                <a:gd name="T17" fmla="*/ 172 h 176"/>
                <a:gd name="T18" fmla="*/ 60 w 176"/>
                <a:gd name="T19" fmla="*/ 176 h 176"/>
                <a:gd name="T20" fmla="*/ 116 w 176"/>
                <a:gd name="T21" fmla="*/ 176 h 176"/>
                <a:gd name="T22" fmla="*/ 120 w 176"/>
                <a:gd name="T23" fmla="*/ 172 h 176"/>
                <a:gd name="T24" fmla="*/ 116 w 176"/>
                <a:gd name="T25" fmla="*/ 168 h 176"/>
                <a:gd name="T26" fmla="*/ 104 w 176"/>
                <a:gd name="T27" fmla="*/ 168 h 176"/>
                <a:gd name="T28" fmla="*/ 104 w 176"/>
                <a:gd name="T29" fmla="*/ 152 h 176"/>
                <a:gd name="T30" fmla="*/ 160 w 176"/>
                <a:gd name="T31" fmla="*/ 152 h 176"/>
                <a:gd name="T32" fmla="*/ 176 w 176"/>
                <a:gd name="T33" fmla="*/ 136 h 176"/>
                <a:gd name="T34" fmla="*/ 176 w 176"/>
                <a:gd name="T35" fmla="*/ 16 h 176"/>
                <a:gd name="T36" fmla="*/ 160 w 176"/>
                <a:gd name="T37" fmla="*/ 0 h 176"/>
                <a:gd name="T38" fmla="*/ 96 w 176"/>
                <a:gd name="T39" fmla="*/ 168 h 176"/>
                <a:gd name="T40" fmla="*/ 80 w 176"/>
                <a:gd name="T41" fmla="*/ 168 h 176"/>
                <a:gd name="T42" fmla="*/ 80 w 176"/>
                <a:gd name="T43" fmla="*/ 152 h 176"/>
                <a:gd name="T44" fmla="*/ 96 w 176"/>
                <a:gd name="T45" fmla="*/ 152 h 176"/>
                <a:gd name="T46" fmla="*/ 96 w 176"/>
                <a:gd name="T47" fmla="*/ 168 h 176"/>
                <a:gd name="T48" fmla="*/ 168 w 176"/>
                <a:gd name="T49" fmla="*/ 136 h 176"/>
                <a:gd name="T50" fmla="*/ 160 w 176"/>
                <a:gd name="T51" fmla="*/ 144 h 176"/>
                <a:gd name="T52" fmla="*/ 16 w 176"/>
                <a:gd name="T53" fmla="*/ 144 h 176"/>
                <a:gd name="T54" fmla="*/ 8 w 176"/>
                <a:gd name="T55" fmla="*/ 136 h 176"/>
                <a:gd name="T56" fmla="*/ 8 w 176"/>
                <a:gd name="T57" fmla="*/ 128 h 176"/>
                <a:gd name="T58" fmla="*/ 168 w 176"/>
                <a:gd name="T59" fmla="*/ 128 h 176"/>
                <a:gd name="T60" fmla="*/ 168 w 176"/>
                <a:gd name="T61" fmla="*/ 136 h 176"/>
                <a:gd name="T62" fmla="*/ 168 w 176"/>
                <a:gd name="T63" fmla="*/ 120 h 176"/>
                <a:gd name="T64" fmla="*/ 8 w 176"/>
                <a:gd name="T65" fmla="*/ 120 h 176"/>
                <a:gd name="T66" fmla="*/ 8 w 176"/>
                <a:gd name="T67" fmla="*/ 16 h 176"/>
                <a:gd name="T68" fmla="*/ 16 w 176"/>
                <a:gd name="T69" fmla="*/ 8 h 176"/>
                <a:gd name="T70" fmla="*/ 160 w 176"/>
                <a:gd name="T71" fmla="*/ 8 h 176"/>
                <a:gd name="T72" fmla="*/ 168 w 176"/>
                <a:gd name="T73" fmla="*/ 16 h 176"/>
                <a:gd name="T74" fmla="*/ 168 w 176"/>
                <a:gd name="T75" fmla="*/ 12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76">
                  <a:moveTo>
                    <a:pt x="16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5"/>
                    <a:pt x="7" y="152"/>
                    <a:pt x="16" y="152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58" y="168"/>
                    <a:pt x="56" y="170"/>
                    <a:pt x="56" y="172"/>
                  </a:cubicBezTo>
                  <a:cubicBezTo>
                    <a:pt x="56" y="174"/>
                    <a:pt x="58" y="176"/>
                    <a:pt x="60" y="176"/>
                  </a:cubicBezTo>
                  <a:cubicBezTo>
                    <a:pt x="116" y="176"/>
                    <a:pt x="116" y="176"/>
                    <a:pt x="116" y="176"/>
                  </a:cubicBezTo>
                  <a:cubicBezTo>
                    <a:pt x="118" y="176"/>
                    <a:pt x="120" y="174"/>
                    <a:pt x="120" y="172"/>
                  </a:cubicBezTo>
                  <a:cubicBezTo>
                    <a:pt x="120" y="170"/>
                    <a:pt x="118" y="168"/>
                    <a:pt x="116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9" y="152"/>
                    <a:pt x="176" y="145"/>
                    <a:pt x="176" y="136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76" y="7"/>
                    <a:pt x="169" y="0"/>
                    <a:pt x="160" y="0"/>
                  </a:cubicBezTo>
                  <a:moveTo>
                    <a:pt x="96" y="168"/>
                  </a:moveTo>
                  <a:cubicBezTo>
                    <a:pt x="80" y="168"/>
                    <a:pt x="80" y="168"/>
                    <a:pt x="80" y="168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96" y="152"/>
                    <a:pt x="96" y="152"/>
                    <a:pt x="96" y="152"/>
                  </a:cubicBezTo>
                  <a:lnTo>
                    <a:pt x="96" y="168"/>
                  </a:lnTo>
                  <a:close/>
                  <a:moveTo>
                    <a:pt x="168" y="136"/>
                  </a:moveTo>
                  <a:cubicBezTo>
                    <a:pt x="168" y="140"/>
                    <a:pt x="164" y="144"/>
                    <a:pt x="160" y="144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12" y="144"/>
                    <a:pt x="8" y="140"/>
                    <a:pt x="8" y="136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168" y="128"/>
                    <a:pt x="168" y="128"/>
                    <a:pt x="168" y="128"/>
                  </a:cubicBezTo>
                  <a:lnTo>
                    <a:pt x="168" y="136"/>
                  </a:lnTo>
                  <a:close/>
                  <a:moveTo>
                    <a:pt x="168" y="120"/>
                  </a:moveTo>
                  <a:cubicBezTo>
                    <a:pt x="8" y="120"/>
                    <a:pt x="8" y="120"/>
                    <a:pt x="8" y="12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4" y="8"/>
                    <a:pt x="168" y="12"/>
                    <a:pt x="168" y="16"/>
                  </a:cubicBezTo>
                  <a:lnTo>
                    <a:pt x="168" y="120"/>
                  </a:lnTo>
                  <a:close/>
                </a:path>
              </a:pathLst>
            </a:custGeom>
            <a:solidFill>
              <a:srgbClr val="00A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52"/>
            <p:cNvSpPr>
              <a:spLocks noEditPoints="1"/>
            </p:cNvSpPr>
            <p:nvPr/>
          </p:nvSpPr>
          <p:spPr bwMode="auto">
            <a:xfrm>
              <a:off x="4368424" y="2456531"/>
              <a:ext cx="211491" cy="210469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38 w 176"/>
                <a:gd name="T13" fmla="*/ 151 h 176"/>
                <a:gd name="T14" fmla="*/ 64 w 176"/>
                <a:gd name="T15" fmla="*/ 133 h 176"/>
                <a:gd name="T16" fmla="*/ 74 w 176"/>
                <a:gd name="T17" fmla="*/ 124 h 176"/>
                <a:gd name="T18" fmla="*/ 71 w 176"/>
                <a:gd name="T19" fmla="*/ 116 h 176"/>
                <a:gd name="T20" fmla="*/ 67 w 176"/>
                <a:gd name="T21" fmla="*/ 115 h 176"/>
                <a:gd name="T22" fmla="*/ 50 w 176"/>
                <a:gd name="T23" fmla="*/ 112 h 176"/>
                <a:gd name="T24" fmla="*/ 56 w 176"/>
                <a:gd name="T25" fmla="*/ 72 h 176"/>
                <a:gd name="T26" fmla="*/ 90 w 176"/>
                <a:gd name="T27" fmla="*/ 32 h 176"/>
                <a:gd name="T28" fmla="*/ 120 w 176"/>
                <a:gd name="T29" fmla="*/ 74 h 176"/>
                <a:gd name="T30" fmla="*/ 126 w 176"/>
                <a:gd name="T31" fmla="*/ 111 h 176"/>
                <a:gd name="T32" fmla="*/ 107 w 176"/>
                <a:gd name="T33" fmla="*/ 114 h 176"/>
                <a:gd name="T34" fmla="*/ 103 w 176"/>
                <a:gd name="T35" fmla="*/ 116 h 176"/>
                <a:gd name="T36" fmla="*/ 111 w 176"/>
                <a:gd name="T37" fmla="*/ 132 h 176"/>
                <a:gd name="T38" fmla="*/ 137 w 176"/>
                <a:gd name="T39" fmla="*/ 151 h 176"/>
                <a:gd name="T40" fmla="*/ 88 w 176"/>
                <a:gd name="T41" fmla="*/ 168 h 176"/>
                <a:gd name="T42" fmla="*/ 143 w 176"/>
                <a:gd name="T43" fmla="*/ 146 h 176"/>
                <a:gd name="T44" fmla="*/ 115 w 176"/>
                <a:gd name="T45" fmla="*/ 125 h 176"/>
                <a:gd name="T46" fmla="*/ 111 w 176"/>
                <a:gd name="T47" fmla="*/ 122 h 176"/>
                <a:gd name="T48" fmla="*/ 135 w 176"/>
                <a:gd name="T49" fmla="*/ 116 h 176"/>
                <a:gd name="T50" fmla="*/ 137 w 176"/>
                <a:gd name="T51" fmla="*/ 112 h 176"/>
                <a:gd name="T52" fmla="*/ 135 w 176"/>
                <a:gd name="T53" fmla="*/ 109 h 176"/>
                <a:gd name="T54" fmla="*/ 128 w 176"/>
                <a:gd name="T55" fmla="*/ 74 h 176"/>
                <a:gd name="T56" fmla="*/ 90 w 176"/>
                <a:gd name="T57" fmla="*/ 24 h 176"/>
                <a:gd name="T58" fmla="*/ 48 w 176"/>
                <a:gd name="T59" fmla="*/ 72 h 176"/>
                <a:gd name="T60" fmla="*/ 42 w 176"/>
                <a:gd name="T61" fmla="*/ 109 h 176"/>
                <a:gd name="T62" fmla="*/ 39 w 176"/>
                <a:gd name="T63" fmla="*/ 112 h 176"/>
                <a:gd name="T64" fmla="*/ 41 w 176"/>
                <a:gd name="T65" fmla="*/ 116 h 176"/>
                <a:gd name="T66" fmla="*/ 66 w 176"/>
                <a:gd name="T67" fmla="*/ 123 h 176"/>
                <a:gd name="T68" fmla="*/ 62 w 176"/>
                <a:gd name="T69" fmla="*/ 125 h 176"/>
                <a:gd name="T70" fmla="*/ 32 w 176"/>
                <a:gd name="T71" fmla="*/ 145 h 176"/>
                <a:gd name="T72" fmla="*/ 8 w 176"/>
                <a:gd name="T73" fmla="*/ 88 h 176"/>
                <a:gd name="T74" fmla="*/ 88 w 176"/>
                <a:gd name="T75" fmla="*/ 8 h 176"/>
                <a:gd name="T76" fmla="*/ 168 w 176"/>
                <a:gd name="T77" fmla="*/ 88 h 176"/>
                <a:gd name="T78" fmla="*/ 143 w 176"/>
                <a:gd name="T79" fmla="*/ 14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69" y="168"/>
                    <a:pt x="52" y="161"/>
                    <a:pt x="38" y="151"/>
                  </a:cubicBezTo>
                  <a:cubicBezTo>
                    <a:pt x="44" y="143"/>
                    <a:pt x="55" y="136"/>
                    <a:pt x="64" y="133"/>
                  </a:cubicBezTo>
                  <a:cubicBezTo>
                    <a:pt x="70" y="131"/>
                    <a:pt x="73" y="128"/>
                    <a:pt x="74" y="124"/>
                  </a:cubicBezTo>
                  <a:cubicBezTo>
                    <a:pt x="75" y="119"/>
                    <a:pt x="72" y="116"/>
                    <a:pt x="71" y="116"/>
                  </a:cubicBezTo>
                  <a:cubicBezTo>
                    <a:pt x="70" y="115"/>
                    <a:pt x="69" y="114"/>
                    <a:pt x="67" y="115"/>
                  </a:cubicBezTo>
                  <a:cubicBezTo>
                    <a:pt x="67" y="115"/>
                    <a:pt x="60" y="117"/>
                    <a:pt x="50" y="112"/>
                  </a:cubicBezTo>
                  <a:cubicBezTo>
                    <a:pt x="53" y="106"/>
                    <a:pt x="56" y="95"/>
                    <a:pt x="56" y="72"/>
                  </a:cubicBezTo>
                  <a:cubicBezTo>
                    <a:pt x="56" y="35"/>
                    <a:pt x="72" y="32"/>
                    <a:pt x="90" y="32"/>
                  </a:cubicBezTo>
                  <a:cubicBezTo>
                    <a:pt x="103" y="32"/>
                    <a:pt x="120" y="36"/>
                    <a:pt x="120" y="74"/>
                  </a:cubicBezTo>
                  <a:cubicBezTo>
                    <a:pt x="120" y="95"/>
                    <a:pt x="123" y="106"/>
                    <a:pt x="126" y="111"/>
                  </a:cubicBezTo>
                  <a:cubicBezTo>
                    <a:pt x="122" y="113"/>
                    <a:pt x="115" y="115"/>
                    <a:pt x="107" y="114"/>
                  </a:cubicBezTo>
                  <a:cubicBezTo>
                    <a:pt x="105" y="114"/>
                    <a:pt x="103" y="115"/>
                    <a:pt x="103" y="116"/>
                  </a:cubicBezTo>
                  <a:cubicBezTo>
                    <a:pt x="101" y="120"/>
                    <a:pt x="101" y="128"/>
                    <a:pt x="111" y="132"/>
                  </a:cubicBezTo>
                  <a:cubicBezTo>
                    <a:pt x="120" y="136"/>
                    <a:pt x="129" y="141"/>
                    <a:pt x="137" y="151"/>
                  </a:cubicBezTo>
                  <a:cubicBezTo>
                    <a:pt x="124" y="162"/>
                    <a:pt x="107" y="168"/>
                    <a:pt x="88" y="168"/>
                  </a:cubicBezTo>
                  <a:moveTo>
                    <a:pt x="143" y="146"/>
                  </a:moveTo>
                  <a:cubicBezTo>
                    <a:pt x="135" y="135"/>
                    <a:pt x="124" y="129"/>
                    <a:pt x="115" y="125"/>
                  </a:cubicBezTo>
                  <a:cubicBezTo>
                    <a:pt x="113" y="124"/>
                    <a:pt x="112" y="123"/>
                    <a:pt x="111" y="122"/>
                  </a:cubicBezTo>
                  <a:cubicBezTo>
                    <a:pt x="124" y="122"/>
                    <a:pt x="135" y="116"/>
                    <a:pt x="135" y="116"/>
                  </a:cubicBezTo>
                  <a:cubicBezTo>
                    <a:pt x="136" y="115"/>
                    <a:pt x="137" y="113"/>
                    <a:pt x="137" y="112"/>
                  </a:cubicBezTo>
                  <a:cubicBezTo>
                    <a:pt x="137" y="110"/>
                    <a:pt x="136" y="109"/>
                    <a:pt x="135" y="109"/>
                  </a:cubicBezTo>
                  <a:cubicBezTo>
                    <a:pt x="134" y="108"/>
                    <a:pt x="128" y="103"/>
                    <a:pt x="128" y="74"/>
                  </a:cubicBezTo>
                  <a:cubicBezTo>
                    <a:pt x="128" y="41"/>
                    <a:pt x="115" y="24"/>
                    <a:pt x="90" y="24"/>
                  </a:cubicBezTo>
                  <a:cubicBezTo>
                    <a:pt x="69" y="24"/>
                    <a:pt x="48" y="30"/>
                    <a:pt x="48" y="72"/>
                  </a:cubicBezTo>
                  <a:cubicBezTo>
                    <a:pt x="48" y="102"/>
                    <a:pt x="43" y="108"/>
                    <a:pt x="42" y="109"/>
                  </a:cubicBezTo>
                  <a:cubicBezTo>
                    <a:pt x="40" y="109"/>
                    <a:pt x="39" y="110"/>
                    <a:pt x="39" y="112"/>
                  </a:cubicBezTo>
                  <a:cubicBezTo>
                    <a:pt x="39" y="114"/>
                    <a:pt x="39" y="115"/>
                    <a:pt x="41" y="116"/>
                  </a:cubicBezTo>
                  <a:cubicBezTo>
                    <a:pt x="52" y="123"/>
                    <a:pt x="61" y="123"/>
                    <a:pt x="66" y="123"/>
                  </a:cubicBezTo>
                  <a:cubicBezTo>
                    <a:pt x="65" y="123"/>
                    <a:pt x="64" y="124"/>
                    <a:pt x="62" y="125"/>
                  </a:cubicBezTo>
                  <a:cubicBezTo>
                    <a:pt x="51" y="129"/>
                    <a:pt x="39" y="137"/>
                    <a:pt x="32" y="145"/>
                  </a:cubicBezTo>
                  <a:cubicBezTo>
                    <a:pt x="17" y="131"/>
                    <a:pt x="8" y="110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11"/>
                    <a:pt x="159" y="131"/>
                    <a:pt x="143" y="146"/>
                  </a:cubicBezTo>
                </a:path>
              </a:pathLst>
            </a:custGeom>
            <a:solidFill>
              <a:srgbClr val="00A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58289" y="5202558"/>
            <a:ext cx="1190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200,000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Instant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28819" y="5244652"/>
            <a:ext cx="12517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1.5M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call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minutes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06170" y="1479898"/>
            <a:ext cx="796253" cy="1221358"/>
            <a:chOff x="4401360" y="3160728"/>
            <a:chExt cx="3120176" cy="6179211"/>
          </a:xfrm>
        </p:grpSpPr>
        <p:sp>
          <p:nvSpPr>
            <p:cNvPr id="19" name="Shape 62461"/>
            <p:cNvSpPr/>
            <p:nvPr/>
          </p:nvSpPr>
          <p:spPr>
            <a:xfrm>
              <a:off x="6543077" y="5878375"/>
              <a:ext cx="978459" cy="338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597" extrusionOk="0">
                  <a:moveTo>
                    <a:pt x="2066" y="0"/>
                  </a:moveTo>
                  <a:cubicBezTo>
                    <a:pt x="1505" y="-3"/>
                    <a:pt x="983" y="64"/>
                    <a:pt x="619" y="173"/>
                  </a:cubicBezTo>
                  <a:cubicBezTo>
                    <a:pt x="270" y="276"/>
                    <a:pt x="61" y="417"/>
                    <a:pt x="74" y="572"/>
                  </a:cubicBezTo>
                  <a:cubicBezTo>
                    <a:pt x="71" y="1231"/>
                    <a:pt x="65" y="1890"/>
                    <a:pt x="40" y="2549"/>
                  </a:cubicBezTo>
                  <a:cubicBezTo>
                    <a:pt x="14" y="3204"/>
                    <a:pt x="-44" y="3857"/>
                    <a:pt x="57" y="4512"/>
                  </a:cubicBezTo>
                  <a:cubicBezTo>
                    <a:pt x="80" y="4661"/>
                    <a:pt x="115" y="4812"/>
                    <a:pt x="261" y="4956"/>
                  </a:cubicBezTo>
                  <a:cubicBezTo>
                    <a:pt x="348" y="5041"/>
                    <a:pt x="474" y="5123"/>
                    <a:pt x="619" y="5202"/>
                  </a:cubicBezTo>
                  <a:cubicBezTo>
                    <a:pt x="800" y="5301"/>
                    <a:pt x="1004" y="5397"/>
                    <a:pt x="1248" y="5483"/>
                  </a:cubicBezTo>
                  <a:lnTo>
                    <a:pt x="9386" y="9058"/>
                  </a:lnTo>
                  <a:lnTo>
                    <a:pt x="9352" y="21198"/>
                  </a:lnTo>
                  <a:cubicBezTo>
                    <a:pt x="9354" y="21308"/>
                    <a:pt x="9507" y="21408"/>
                    <a:pt x="9755" y="21480"/>
                  </a:cubicBezTo>
                  <a:cubicBezTo>
                    <a:pt x="9972" y="21544"/>
                    <a:pt x="10264" y="21587"/>
                    <a:pt x="10595" y="21597"/>
                  </a:cubicBezTo>
                  <a:lnTo>
                    <a:pt x="10935" y="21597"/>
                  </a:lnTo>
                  <a:cubicBezTo>
                    <a:pt x="11266" y="21587"/>
                    <a:pt x="11562" y="21544"/>
                    <a:pt x="11783" y="21480"/>
                  </a:cubicBezTo>
                  <a:cubicBezTo>
                    <a:pt x="12035" y="21408"/>
                    <a:pt x="12193" y="21308"/>
                    <a:pt x="12195" y="21198"/>
                  </a:cubicBezTo>
                  <a:lnTo>
                    <a:pt x="12161" y="9058"/>
                  </a:lnTo>
                  <a:lnTo>
                    <a:pt x="20281" y="5483"/>
                  </a:lnTo>
                  <a:cubicBezTo>
                    <a:pt x="20527" y="5396"/>
                    <a:pt x="20743" y="5301"/>
                    <a:pt x="20928" y="5202"/>
                  </a:cubicBezTo>
                  <a:cubicBezTo>
                    <a:pt x="21074" y="5123"/>
                    <a:pt x="21200" y="5041"/>
                    <a:pt x="21286" y="4956"/>
                  </a:cubicBezTo>
                  <a:cubicBezTo>
                    <a:pt x="21429" y="4812"/>
                    <a:pt x="21454" y="4661"/>
                    <a:pt x="21473" y="4512"/>
                  </a:cubicBezTo>
                  <a:cubicBezTo>
                    <a:pt x="21556" y="3858"/>
                    <a:pt x="21529" y="3204"/>
                    <a:pt x="21507" y="2549"/>
                  </a:cubicBezTo>
                  <a:cubicBezTo>
                    <a:pt x="21485" y="1890"/>
                    <a:pt x="21458" y="1231"/>
                    <a:pt x="21456" y="572"/>
                  </a:cubicBezTo>
                  <a:cubicBezTo>
                    <a:pt x="21468" y="417"/>
                    <a:pt x="21260" y="276"/>
                    <a:pt x="20911" y="173"/>
                  </a:cubicBezTo>
                  <a:cubicBezTo>
                    <a:pt x="20547" y="64"/>
                    <a:pt x="20042" y="-3"/>
                    <a:pt x="19481" y="0"/>
                  </a:cubicBezTo>
                  <a:lnTo>
                    <a:pt x="10850" y="0"/>
                  </a:lnTo>
                  <a:lnTo>
                    <a:pt x="10680" y="0"/>
                  </a:lnTo>
                  <a:lnTo>
                    <a:pt x="2066" y="0"/>
                  </a:lnTo>
                  <a:close/>
                  <a:moveTo>
                    <a:pt x="3564" y="715"/>
                  </a:moveTo>
                  <a:lnTo>
                    <a:pt x="10680" y="715"/>
                  </a:lnTo>
                  <a:lnTo>
                    <a:pt x="10850" y="715"/>
                  </a:lnTo>
                  <a:lnTo>
                    <a:pt x="17966" y="715"/>
                  </a:lnTo>
                  <a:cubicBezTo>
                    <a:pt x="18258" y="715"/>
                    <a:pt x="18515" y="747"/>
                    <a:pt x="18715" y="804"/>
                  </a:cubicBezTo>
                  <a:cubicBezTo>
                    <a:pt x="18910" y="859"/>
                    <a:pt x="19038" y="936"/>
                    <a:pt x="19038" y="1021"/>
                  </a:cubicBezTo>
                  <a:lnTo>
                    <a:pt x="19038" y="1706"/>
                  </a:lnTo>
                  <a:lnTo>
                    <a:pt x="19004" y="3092"/>
                  </a:lnTo>
                  <a:cubicBezTo>
                    <a:pt x="19003" y="3343"/>
                    <a:pt x="19003" y="3595"/>
                    <a:pt x="19004" y="3846"/>
                  </a:cubicBezTo>
                  <a:cubicBezTo>
                    <a:pt x="19006" y="4066"/>
                    <a:pt x="19009" y="4287"/>
                    <a:pt x="18987" y="4507"/>
                  </a:cubicBezTo>
                  <a:cubicBezTo>
                    <a:pt x="18978" y="4607"/>
                    <a:pt x="18963" y="4708"/>
                    <a:pt x="18919" y="4808"/>
                  </a:cubicBezTo>
                  <a:cubicBezTo>
                    <a:pt x="18896" y="4861"/>
                    <a:pt x="18864" y="4915"/>
                    <a:pt x="18800" y="4965"/>
                  </a:cubicBezTo>
                  <a:cubicBezTo>
                    <a:pt x="18700" y="5045"/>
                    <a:pt x="18528" y="5114"/>
                    <a:pt x="18358" y="5182"/>
                  </a:cubicBezTo>
                  <a:cubicBezTo>
                    <a:pt x="15699" y="6254"/>
                    <a:pt x="13184" y="7358"/>
                    <a:pt x="10765" y="8476"/>
                  </a:cubicBezTo>
                  <a:cubicBezTo>
                    <a:pt x="8346" y="7358"/>
                    <a:pt x="5828" y="6254"/>
                    <a:pt x="3172" y="5182"/>
                  </a:cubicBezTo>
                  <a:cubicBezTo>
                    <a:pt x="3002" y="5114"/>
                    <a:pt x="2844" y="5044"/>
                    <a:pt x="2747" y="4965"/>
                  </a:cubicBezTo>
                  <a:cubicBezTo>
                    <a:pt x="2684" y="4915"/>
                    <a:pt x="2651" y="4861"/>
                    <a:pt x="2627" y="4808"/>
                  </a:cubicBezTo>
                  <a:cubicBezTo>
                    <a:pt x="2583" y="4708"/>
                    <a:pt x="2569" y="4607"/>
                    <a:pt x="2559" y="4507"/>
                  </a:cubicBezTo>
                  <a:cubicBezTo>
                    <a:pt x="2539" y="4287"/>
                    <a:pt x="2541" y="4066"/>
                    <a:pt x="2542" y="3846"/>
                  </a:cubicBezTo>
                  <a:cubicBezTo>
                    <a:pt x="2544" y="3595"/>
                    <a:pt x="2544" y="3343"/>
                    <a:pt x="2542" y="3092"/>
                  </a:cubicBezTo>
                  <a:lnTo>
                    <a:pt x="2508" y="1706"/>
                  </a:lnTo>
                  <a:lnTo>
                    <a:pt x="2508" y="1021"/>
                  </a:lnTo>
                  <a:cubicBezTo>
                    <a:pt x="2508" y="936"/>
                    <a:pt x="2620" y="859"/>
                    <a:pt x="2815" y="804"/>
                  </a:cubicBezTo>
                  <a:cubicBezTo>
                    <a:pt x="3010" y="748"/>
                    <a:pt x="3271" y="715"/>
                    <a:pt x="3564" y="715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1828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5065" b="0" i="0" u="none" strike="noStrike" kern="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0" name="Shape 62462"/>
            <p:cNvSpPr/>
            <p:nvPr/>
          </p:nvSpPr>
          <p:spPr>
            <a:xfrm>
              <a:off x="4401360" y="3160728"/>
              <a:ext cx="2829626" cy="6179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9444" y="0"/>
                  </a:moveTo>
                  <a:cubicBezTo>
                    <a:pt x="7072" y="0"/>
                    <a:pt x="5149" y="880"/>
                    <a:pt x="5150" y="1966"/>
                  </a:cubicBezTo>
                  <a:cubicBezTo>
                    <a:pt x="5152" y="3052"/>
                    <a:pt x="7071" y="3929"/>
                    <a:pt x="9444" y="3930"/>
                  </a:cubicBezTo>
                  <a:cubicBezTo>
                    <a:pt x="11817" y="3930"/>
                    <a:pt x="13743" y="3052"/>
                    <a:pt x="13744" y="1966"/>
                  </a:cubicBezTo>
                  <a:cubicBezTo>
                    <a:pt x="13746" y="880"/>
                    <a:pt x="11819" y="-1"/>
                    <a:pt x="9444" y="0"/>
                  </a:cubicBezTo>
                  <a:close/>
                  <a:moveTo>
                    <a:pt x="4991" y="4292"/>
                  </a:moveTo>
                  <a:cubicBezTo>
                    <a:pt x="3615" y="4293"/>
                    <a:pt x="2367" y="4533"/>
                    <a:pt x="1465" y="4919"/>
                  </a:cubicBezTo>
                  <a:cubicBezTo>
                    <a:pt x="563" y="5306"/>
                    <a:pt x="0" y="5840"/>
                    <a:pt x="0" y="6429"/>
                  </a:cubicBezTo>
                  <a:lnTo>
                    <a:pt x="0" y="9517"/>
                  </a:lnTo>
                  <a:lnTo>
                    <a:pt x="0" y="9553"/>
                  </a:lnTo>
                  <a:lnTo>
                    <a:pt x="0" y="9580"/>
                  </a:lnTo>
                  <a:lnTo>
                    <a:pt x="12" y="9580"/>
                  </a:lnTo>
                  <a:cubicBezTo>
                    <a:pt x="12" y="9580"/>
                    <a:pt x="12" y="9581"/>
                    <a:pt x="12" y="9582"/>
                  </a:cubicBezTo>
                  <a:cubicBezTo>
                    <a:pt x="21" y="9684"/>
                    <a:pt x="71" y="9778"/>
                    <a:pt x="160" y="9866"/>
                  </a:cubicBezTo>
                  <a:cubicBezTo>
                    <a:pt x="247" y="9954"/>
                    <a:pt x="364" y="10033"/>
                    <a:pt x="514" y="10099"/>
                  </a:cubicBezTo>
                  <a:cubicBezTo>
                    <a:pt x="662" y="10164"/>
                    <a:pt x="835" y="10216"/>
                    <a:pt x="1028" y="10253"/>
                  </a:cubicBezTo>
                  <a:cubicBezTo>
                    <a:pt x="1030" y="10254"/>
                    <a:pt x="1031" y="10255"/>
                    <a:pt x="1034" y="10256"/>
                  </a:cubicBezTo>
                  <a:cubicBezTo>
                    <a:pt x="1228" y="10292"/>
                    <a:pt x="1442" y="10313"/>
                    <a:pt x="1666" y="10313"/>
                  </a:cubicBezTo>
                  <a:lnTo>
                    <a:pt x="4442" y="10313"/>
                  </a:lnTo>
                  <a:lnTo>
                    <a:pt x="4442" y="12079"/>
                  </a:lnTo>
                  <a:lnTo>
                    <a:pt x="4442" y="20693"/>
                  </a:lnTo>
                  <a:cubicBezTo>
                    <a:pt x="4442" y="21192"/>
                    <a:pt x="5388" y="21599"/>
                    <a:pt x="6556" y="21599"/>
                  </a:cubicBezTo>
                  <a:cubicBezTo>
                    <a:pt x="7724" y="21599"/>
                    <a:pt x="8671" y="21192"/>
                    <a:pt x="8671" y="20693"/>
                  </a:cubicBezTo>
                  <a:lnTo>
                    <a:pt x="8671" y="12806"/>
                  </a:lnTo>
                  <a:cubicBezTo>
                    <a:pt x="8685" y="12718"/>
                    <a:pt x="8774" y="12640"/>
                    <a:pt x="8913" y="12582"/>
                  </a:cubicBezTo>
                  <a:cubicBezTo>
                    <a:pt x="9052" y="12524"/>
                    <a:pt x="9238" y="12488"/>
                    <a:pt x="9444" y="12484"/>
                  </a:cubicBezTo>
                  <a:cubicBezTo>
                    <a:pt x="9651" y="12488"/>
                    <a:pt x="9837" y="12524"/>
                    <a:pt x="9976" y="12582"/>
                  </a:cubicBezTo>
                  <a:cubicBezTo>
                    <a:pt x="10115" y="12640"/>
                    <a:pt x="10210" y="12718"/>
                    <a:pt x="10224" y="12806"/>
                  </a:cubicBezTo>
                  <a:lnTo>
                    <a:pt x="10224" y="20693"/>
                  </a:lnTo>
                  <a:cubicBezTo>
                    <a:pt x="10224" y="21192"/>
                    <a:pt x="11170" y="21599"/>
                    <a:pt x="12339" y="21599"/>
                  </a:cubicBezTo>
                  <a:cubicBezTo>
                    <a:pt x="13507" y="21599"/>
                    <a:pt x="14453" y="21192"/>
                    <a:pt x="14453" y="20693"/>
                  </a:cubicBezTo>
                  <a:lnTo>
                    <a:pt x="14453" y="12079"/>
                  </a:lnTo>
                  <a:lnTo>
                    <a:pt x="14465" y="6177"/>
                  </a:lnTo>
                  <a:lnTo>
                    <a:pt x="15617" y="5807"/>
                  </a:lnTo>
                  <a:lnTo>
                    <a:pt x="18275" y="6675"/>
                  </a:lnTo>
                  <a:lnTo>
                    <a:pt x="18275" y="10670"/>
                  </a:lnTo>
                  <a:cubicBezTo>
                    <a:pt x="18275" y="11062"/>
                    <a:pt x="19017" y="11381"/>
                    <a:pt x="19934" y="11381"/>
                  </a:cubicBezTo>
                  <a:cubicBezTo>
                    <a:pt x="20851" y="11381"/>
                    <a:pt x="21599" y="11064"/>
                    <a:pt x="21600" y="10672"/>
                  </a:cubicBezTo>
                  <a:lnTo>
                    <a:pt x="21559" y="6174"/>
                  </a:lnTo>
                  <a:cubicBezTo>
                    <a:pt x="21556" y="6076"/>
                    <a:pt x="21521" y="5979"/>
                    <a:pt x="21441" y="5888"/>
                  </a:cubicBezTo>
                  <a:cubicBezTo>
                    <a:pt x="21361" y="5797"/>
                    <a:pt x="21240" y="5712"/>
                    <a:pt x="21080" y="5639"/>
                  </a:cubicBezTo>
                  <a:cubicBezTo>
                    <a:pt x="20411" y="5346"/>
                    <a:pt x="19692" y="5077"/>
                    <a:pt x="18930" y="4836"/>
                  </a:cubicBezTo>
                  <a:cubicBezTo>
                    <a:pt x="18476" y="4692"/>
                    <a:pt x="18004" y="4557"/>
                    <a:pt x="17489" y="4465"/>
                  </a:cubicBezTo>
                  <a:cubicBezTo>
                    <a:pt x="16936" y="4367"/>
                    <a:pt x="16346" y="4320"/>
                    <a:pt x="15753" y="4327"/>
                  </a:cubicBezTo>
                  <a:lnTo>
                    <a:pt x="4991" y="4292"/>
                  </a:lnTo>
                  <a:close/>
                  <a:moveTo>
                    <a:pt x="3881" y="6972"/>
                  </a:moveTo>
                  <a:cubicBezTo>
                    <a:pt x="4192" y="6972"/>
                    <a:pt x="4442" y="7081"/>
                    <a:pt x="4442" y="7213"/>
                  </a:cubicBezTo>
                  <a:lnTo>
                    <a:pt x="4442" y="8755"/>
                  </a:lnTo>
                  <a:lnTo>
                    <a:pt x="3319" y="8755"/>
                  </a:lnTo>
                  <a:lnTo>
                    <a:pt x="3319" y="7213"/>
                  </a:lnTo>
                  <a:cubicBezTo>
                    <a:pt x="3319" y="7081"/>
                    <a:pt x="3572" y="6972"/>
                    <a:pt x="3881" y="6972"/>
                  </a:cubicBezTo>
                  <a:close/>
                </a:path>
              </a:pathLst>
            </a:custGeom>
            <a:solidFill>
              <a:srgbClr val="01B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1828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5065" b="0" i="0" u="none" strike="noStrike" kern="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21" name="Shape 62463"/>
            <p:cNvSpPr/>
            <p:nvPr/>
          </p:nvSpPr>
          <p:spPr>
            <a:xfrm>
              <a:off x="4983223" y="7669794"/>
              <a:ext cx="554011" cy="1224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719"/>
                  </a:lnTo>
                  <a:cubicBezTo>
                    <a:pt x="3183" y="2411"/>
                    <a:pt x="6262" y="3187"/>
                    <a:pt x="9201" y="4025"/>
                  </a:cubicBezTo>
                  <a:cubicBezTo>
                    <a:pt x="6002" y="5075"/>
                    <a:pt x="2948" y="6227"/>
                    <a:pt x="0" y="7450"/>
                  </a:cubicBezTo>
                  <a:lnTo>
                    <a:pt x="0" y="9538"/>
                  </a:lnTo>
                  <a:cubicBezTo>
                    <a:pt x="3728" y="7798"/>
                    <a:pt x="7712" y="6230"/>
                    <a:pt x="11977" y="4858"/>
                  </a:cubicBezTo>
                  <a:cubicBezTo>
                    <a:pt x="15430" y="5932"/>
                    <a:pt x="18572" y="7164"/>
                    <a:pt x="21600" y="8460"/>
                  </a:cubicBezTo>
                  <a:lnTo>
                    <a:pt x="21600" y="6427"/>
                  </a:lnTo>
                  <a:cubicBezTo>
                    <a:pt x="19414" y="5571"/>
                    <a:pt x="17179" y="4748"/>
                    <a:pt x="14812" y="3984"/>
                  </a:cubicBezTo>
                  <a:cubicBezTo>
                    <a:pt x="17002" y="3339"/>
                    <a:pt x="19288" y="2765"/>
                    <a:pt x="21600" y="2224"/>
                  </a:cubicBezTo>
                  <a:lnTo>
                    <a:pt x="21600" y="573"/>
                  </a:lnTo>
                  <a:cubicBezTo>
                    <a:pt x="18290" y="1342"/>
                    <a:pt x="15039" y="2155"/>
                    <a:pt x="11946" y="3097"/>
                  </a:cubicBezTo>
                  <a:cubicBezTo>
                    <a:pt x="8344" y="2020"/>
                    <a:pt x="4622" y="1005"/>
                    <a:pt x="664" y="136"/>
                  </a:cubicBezTo>
                  <a:cubicBezTo>
                    <a:pt x="445" y="88"/>
                    <a:pt x="220" y="47"/>
                    <a:pt x="0" y="0"/>
                  </a:cubicBezTo>
                  <a:close/>
                  <a:moveTo>
                    <a:pt x="0" y="12049"/>
                  </a:moveTo>
                  <a:lnTo>
                    <a:pt x="0" y="13768"/>
                  </a:lnTo>
                  <a:cubicBezTo>
                    <a:pt x="3183" y="14459"/>
                    <a:pt x="6263" y="15222"/>
                    <a:pt x="9201" y="16060"/>
                  </a:cubicBezTo>
                  <a:cubicBezTo>
                    <a:pt x="6002" y="17109"/>
                    <a:pt x="2948" y="18262"/>
                    <a:pt x="0" y="19485"/>
                  </a:cubicBezTo>
                  <a:lnTo>
                    <a:pt x="0" y="21600"/>
                  </a:lnTo>
                  <a:cubicBezTo>
                    <a:pt x="3726" y="19862"/>
                    <a:pt x="7719" y="18291"/>
                    <a:pt x="11977" y="16920"/>
                  </a:cubicBezTo>
                  <a:cubicBezTo>
                    <a:pt x="15431" y="17995"/>
                    <a:pt x="18570" y="19231"/>
                    <a:pt x="21600" y="20522"/>
                  </a:cubicBezTo>
                  <a:lnTo>
                    <a:pt x="21600" y="18503"/>
                  </a:lnTo>
                  <a:cubicBezTo>
                    <a:pt x="19403" y="17641"/>
                    <a:pt x="17165" y="16802"/>
                    <a:pt x="14782" y="16033"/>
                  </a:cubicBezTo>
                  <a:cubicBezTo>
                    <a:pt x="16983" y="15383"/>
                    <a:pt x="19272" y="14820"/>
                    <a:pt x="21600" y="14273"/>
                  </a:cubicBezTo>
                  <a:lnTo>
                    <a:pt x="21600" y="12622"/>
                  </a:lnTo>
                  <a:cubicBezTo>
                    <a:pt x="18284" y="13386"/>
                    <a:pt x="15040" y="14203"/>
                    <a:pt x="11946" y="15146"/>
                  </a:cubicBezTo>
                  <a:cubicBezTo>
                    <a:pt x="8346" y="14069"/>
                    <a:pt x="4620" y="13053"/>
                    <a:pt x="664" y="12185"/>
                  </a:cubicBezTo>
                  <a:cubicBezTo>
                    <a:pt x="447" y="12137"/>
                    <a:pt x="218" y="12095"/>
                    <a:pt x="0" y="1204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821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0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46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 useBgFill="1">
          <p:nvSpPr>
            <p:cNvPr id="22" name="Shape 62464"/>
            <p:cNvSpPr/>
            <p:nvPr/>
          </p:nvSpPr>
          <p:spPr>
            <a:xfrm>
              <a:off x="5011078" y="4386581"/>
              <a:ext cx="1158485" cy="173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6" extrusionOk="0">
                  <a:moveTo>
                    <a:pt x="16445" y="0"/>
                  </a:moveTo>
                  <a:cubicBezTo>
                    <a:pt x="17054" y="0"/>
                    <a:pt x="17663" y="0"/>
                    <a:pt x="18271" y="0"/>
                  </a:cubicBezTo>
                  <a:cubicBezTo>
                    <a:pt x="19381" y="0"/>
                    <a:pt x="20490" y="0"/>
                    <a:pt x="21600" y="0"/>
                  </a:cubicBezTo>
                  <a:cubicBezTo>
                    <a:pt x="21590" y="3777"/>
                    <a:pt x="20797" y="7419"/>
                    <a:pt x="19322" y="10908"/>
                  </a:cubicBezTo>
                  <a:cubicBezTo>
                    <a:pt x="18398" y="13092"/>
                    <a:pt x="17190" y="15286"/>
                    <a:pt x="14955" y="17129"/>
                  </a:cubicBezTo>
                  <a:cubicBezTo>
                    <a:pt x="11371" y="20083"/>
                    <a:pt x="5705" y="21600"/>
                    <a:pt x="0" y="21147"/>
                  </a:cubicBezTo>
                  <a:lnTo>
                    <a:pt x="1644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821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0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46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296043" y="1814893"/>
            <a:ext cx="18309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1.72 Million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contacts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971879" y="1382962"/>
            <a:ext cx="443856" cy="1221358"/>
            <a:chOff x="17504612" y="3160728"/>
            <a:chExt cx="2474469" cy="6179210"/>
          </a:xfrm>
        </p:grpSpPr>
        <p:sp>
          <p:nvSpPr>
            <p:cNvPr id="35" name="Shape 62455"/>
            <p:cNvSpPr/>
            <p:nvPr/>
          </p:nvSpPr>
          <p:spPr>
            <a:xfrm>
              <a:off x="17504612" y="3160728"/>
              <a:ext cx="2474469" cy="6179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086" y="0"/>
                    <a:pt x="5890" y="881"/>
                    <a:pt x="5890" y="1966"/>
                  </a:cubicBezTo>
                  <a:cubicBezTo>
                    <a:pt x="5890" y="3052"/>
                    <a:pt x="8086" y="3930"/>
                    <a:pt x="10800" y="3930"/>
                  </a:cubicBezTo>
                  <a:cubicBezTo>
                    <a:pt x="13514" y="3930"/>
                    <a:pt x="15717" y="3052"/>
                    <a:pt x="15717" y="1966"/>
                  </a:cubicBezTo>
                  <a:cubicBezTo>
                    <a:pt x="15717" y="881"/>
                    <a:pt x="13514" y="0"/>
                    <a:pt x="10800" y="0"/>
                  </a:cubicBezTo>
                  <a:close/>
                  <a:moveTo>
                    <a:pt x="5707" y="4292"/>
                  </a:moveTo>
                  <a:cubicBezTo>
                    <a:pt x="4133" y="4294"/>
                    <a:pt x="2707" y="4534"/>
                    <a:pt x="1675" y="4920"/>
                  </a:cubicBezTo>
                  <a:cubicBezTo>
                    <a:pt x="643" y="5306"/>
                    <a:pt x="0" y="5840"/>
                    <a:pt x="0" y="6429"/>
                  </a:cubicBezTo>
                  <a:lnTo>
                    <a:pt x="0" y="11979"/>
                  </a:lnTo>
                  <a:cubicBezTo>
                    <a:pt x="1" y="12371"/>
                    <a:pt x="856" y="12688"/>
                    <a:pt x="1905" y="12688"/>
                  </a:cubicBezTo>
                  <a:cubicBezTo>
                    <a:pt x="2954" y="12688"/>
                    <a:pt x="3803" y="12369"/>
                    <a:pt x="3803" y="11977"/>
                  </a:cubicBezTo>
                  <a:lnTo>
                    <a:pt x="3803" y="9112"/>
                  </a:lnTo>
                  <a:lnTo>
                    <a:pt x="3796" y="9112"/>
                  </a:lnTo>
                  <a:lnTo>
                    <a:pt x="3796" y="7214"/>
                  </a:lnTo>
                  <a:cubicBezTo>
                    <a:pt x="3796" y="7082"/>
                    <a:pt x="4085" y="6973"/>
                    <a:pt x="4438" y="6973"/>
                  </a:cubicBezTo>
                  <a:cubicBezTo>
                    <a:pt x="4794" y="6973"/>
                    <a:pt x="5079" y="7082"/>
                    <a:pt x="5079" y="7214"/>
                  </a:cubicBezTo>
                  <a:lnTo>
                    <a:pt x="5079" y="12079"/>
                  </a:lnTo>
                  <a:lnTo>
                    <a:pt x="5079" y="20694"/>
                  </a:lnTo>
                  <a:cubicBezTo>
                    <a:pt x="5079" y="21193"/>
                    <a:pt x="6161" y="21600"/>
                    <a:pt x="7497" y="21600"/>
                  </a:cubicBezTo>
                  <a:cubicBezTo>
                    <a:pt x="8833" y="21600"/>
                    <a:pt x="9915" y="21193"/>
                    <a:pt x="9915" y="20694"/>
                  </a:cubicBezTo>
                  <a:lnTo>
                    <a:pt x="9915" y="12807"/>
                  </a:lnTo>
                  <a:cubicBezTo>
                    <a:pt x="9931" y="12719"/>
                    <a:pt x="10034" y="12640"/>
                    <a:pt x="10192" y="12582"/>
                  </a:cubicBezTo>
                  <a:cubicBezTo>
                    <a:pt x="10351" y="12525"/>
                    <a:pt x="10564" y="12489"/>
                    <a:pt x="10800" y="12485"/>
                  </a:cubicBezTo>
                  <a:cubicBezTo>
                    <a:pt x="11036" y="12489"/>
                    <a:pt x="11249" y="12525"/>
                    <a:pt x="11408" y="12582"/>
                  </a:cubicBezTo>
                  <a:cubicBezTo>
                    <a:pt x="11567" y="12640"/>
                    <a:pt x="11675" y="12719"/>
                    <a:pt x="11692" y="12807"/>
                  </a:cubicBezTo>
                  <a:lnTo>
                    <a:pt x="11692" y="20694"/>
                  </a:lnTo>
                  <a:cubicBezTo>
                    <a:pt x="11692" y="21193"/>
                    <a:pt x="12774" y="21600"/>
                    <a:pt x="14110" y="21600"/>
                  </a:cubicBezTo>
                  <a:cubicBezTo>
                    <a:pt x="15445" y="21600"/>
                    <a:pt x="16528" y="21193"/>
                    <a:pt x="16528" y="20694"/>
                  </a:cubicBezTo>
                  <a:lnTo>
                    <a:pt x="16528" y="12079"/>
                  </a:lnTo>
                  <a:lnTo>
                    <a:pt x="16528" y="7214"/>
                  </a:lnTo>
                  <a:cubicBezTo>
                    <a:pt x="16528" y="7082"/>
                    <a:pt x="16813" y="6973"/>
                    <a:pt x="17169" y="6973"/>
                  </a:cubicBezTo>
                  <a:cubicBezTo>
                    <a:pt x="17522" y="6973"/>
                    <a:pt x="17811" y="7082"/>
                    <a:pt x="17811" y="7214"/>
                  </a:cubicBezTo>
                  <a:lnTo>
                    <a:pt x="17811" y="9112"/>
                  </a:lnTo>
                  <a:lnTo>
                    <a:pt x="17804" y="9112"/>
                  </a:lnTo>
                  <a:lnTo>
                    <a:pt x="17804" y="11977"/>
                  </a:lnTo>
                  <a:cubicBezTo>
                    <a:pt x="17804" y="12369"/>
                    <a:pt x="18653" y="12688"/>
                    <a:pt x="19702" y="12688"/>
                  </a:cubicBezTo>
                  <a:cubicBezTo>
                    <a:pt x="20751" y="12688"/>
                    <a:pt x="21599" y="12371"/>
                    <a:pt x="21600" y="11979"/>
                  </a:cubicBezTo>
                  <a:lnTo>
                    <a:pt x="21600" y="6429"/>
                  </a:lnTo>
                  <a:cubicBezTo>
                    <a:pt x="21600" y="5840"/>
                    <a:pt x="20963" y="5306"/>
                    <a:pt x="19932" y="4920"/>
                  </a:cubicBezTo>
                  <a:cubicBezTo>
                    <a:pt x="18900" y="4534"/>
                    <a:pt x="17473" y="4294"/>
                    <a:pt x="15899" y="4292"/>
                  </a:cubicBezTo>
                  <a:lnTo>
                    <a:pt x="5707" y="4292"/>
                  </a:lnTo>
                  <a:close/>
                </a:path>
              </a:pathLst>
            </a:custGeom>
            <a:solidFill>
              <a:srgbClr val="61CA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1828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5065" b="0" i="0" u="none" strike="noStrike" kern="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36" name="Shape 62456"/>
            <p:cNvSpPr/>
            <p:nvPr/>
          </p:nvSpPr>
          <p:spPr>
            <a:xfrm flipH="1">
              <a:off x="18216342" y="4375523"/>
              <a:ext cx="655453" cy="114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600" extrusionOk="0">
                  <a:moveTo>
                    <a:pt x="9976" y="0"/>
                  </a:moveTo>
                  <a:cubicBezTo>
                    <a:pt x="9512" y="641"/>
                    <a:pt x="9207" y="1306"/>
                    <a:pt x="9039" y="1939"/>
                  </a:cubicBezTo>
                  <a:cubicBezTo>
                    <a:pt x="8694" y="3241"/>
                    <a:pt x="8902" y="4520"/>
                    <a:pt x="9489" y="5638"/>
                  </a:cubicBezTo>
                  <a:cubicBezTo>
                    <a:pt x="7485" y="5842"/>
                    <a:pt x="5902" y="6975"/>
                    <a:pt x="1538" y="12418"/>
                  </a:cubicBezTo>
                  <a:cubicBezTo>
                    <a:pt x="-218" y="14608"/>
                    <a:pt x="-470" y="16442"/>
                    <a:pt x="782" y="17880"/>
                  </a:cubicBezTo>
                  <a:cubicBezTo>
                    <a:pt x="1524" y="18733"/>
                    <a:pt x="2683" y="19295"/>
                    <a:pt x="3782" y="19667"/>
                  </a:cubicBezTo>
                  <a:cubicBezTo>
                    <a:pt x="3744" y="19775"/>
                    <a:pt x="3660" y="19875"/>
                    <a:pt x="3660" y="19989"/>
                  </a:cubicBezTo>
                  <a:cubicBezTo>
                    <a:pt x="3660" y="20878"/>
                    <a:pt x="4862" y="21600"/>
                    <a:pt x="6343" y="21600"/>
                  </a:cubicBezTo>
                  <a:cubicBezTo>
                    <a:pt x="7823" y="21600"/>
                    <a:pt x="9020" y="20878"/>
                    <a:pt x="9025" y="19989"/>
                  </a:cubicBezTo>
                  <a:cubicBezTo>
                    <a:pt x="9031" y="19102"/>
                    <a:pt x="7823" y="18378"/>
                    <a:pt x="6343" y="18378"/>
                  </a:cubicBezTo>
                  <a:cubicBezTo>
                    <a:pt x="5642" y="18378"/>
                    <a:pt x="5016" y="18553"/>
                    <a:pt x="4538" y="18818"/>
                  </a:cubicBezTo>
                  <a:cubicBezTo>
                    <a:pt x="3650" y="18517"/>
                    <a:pt x="2744" y="18101"/>
                    <a:pt x="2172" y="17441"/>
                  </a:cubicBezTo>
                  <a:cubicBezTo>
                    <a:pt x="1168" y="16282"/>
                    <a:pt x="1425" y="14733"/>
                    <a:pt x="2953" y="12828"/>
                  </a:cubicBezTo>
                  <a:cubicBezTo>
                    <a:pt x="7862" y="6705"/>
                    <a:pt x="8981" y="6546"/>
                    <a:pt x="10342" y="6546"/>
                  </a:cubicBezTo>
                  <a:cubicBezTo>
                    <a:pt x="11707" y="6546"/>
                    <a:pt x="12788" y="6692"/>
                    <a:pt x="17707" y="12828"/>
                  </a:cubicBezTo>
                  <a:cubicBezTo>
                    <a:pt x="19237" y="14736"/>
                    <a:pt x="19498" y="16281"/>
                    <a:pt x="18488" y="17441"/>
                  </a:cubicBezTo>
                  <a:cubicBezTo>
                    <a:pt x="17821" y="18207"/>
                    <a:pt x="16709" y="18670"/>
                    <a:pt x="15708" y="18964"/>
                  </a:cubicBezTo>
                  <a:cubicBezTo>
                    <a:pt x="15215" y="18608"/>
                    <a:pt x="14488" y="18378"/>
                    <a:pt x="13659" y="18378"/>
                  </a:cubicBezTo>
                  <a:cubicBezTo>
                    <a:pt x="12179" y="18378"/>
                    <a:pt x="10975" y="19103"/>
                    <a:pt x="10976" y="19989"/>
                  </a:cubicBezTo>
                  <a:cubicBezTo>
                    <a:pt x="10978" y="20874"/>
                    <a:pt x="12179" y="21600"/>
                    <a:pt x="13659" y="21600"/>
                  </a:cubicBezTo>
                  <a:cubicBezTo>
                    <a:pt x="15139" y="21600"/>
                    <a:pt x="16370" y="20878"/>
                    <a:pt x="16342" y="19989"/>
                  </a:cubicBezTo>
                  <a:cubicBezTo>
                    <a:pt x="16340" y="19945"/>
                    <a:pt x="16329" y="19901"/>
                    <a:pt x="16317" y="19857"/>
                  </a:cubicBezTo>
                  <a:cubicBezTo>
                    <a:pt x="17571" y="19497"/>
                    <a:pt x="19004" y="18884"/>
                    <a:pt x="19878" y="17880"/>
                  </a:cubicBezTo>
                  <a:cubicBezTo>
                    <a:pt x="21130" y="16443"/>
                    <a:pt x="20878" y="14608"/>
                    <a:pt x="19122" y="12418"/>
                  </a:cubicBezTo>
                  <a:cubicBezTo>
                    <a:pt x="14681" y="6880"/>
                    <a:pt x="13105" y="5799"/>
                    <a:pt x="11049" y="5623"/>
                  </a:cubicBezTo>
                  <a:cubicBezTo>
                    <a:pt x="10435" y="4470"/>
                    <a:pt x="10257" y="3155"/>
                    <a:pt x="10676" y="1840"/>
                  </a:cubicBezTo>
                  <a:cubicBezTo>
                    <a:pt x="10872" y="1228"/>
                    <a:pt x="11202" y="594"/>
                    <a:pt x="11684" y="0"/>
                  </a:cubicBezTo>
                  <a:lnTo>
                    <a:pt x="997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1828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 useBgFill="1">
          <p:nvSpPr>
            <p:cNvPr id="37" name="Shape 62457"/>
            <p:cNvSpPr/>
            <p:nvPr/>
          </p:nvSpPr>
          <p:spPr>
            <a:xfrm>
              <a:off x="18995550" y="4375523"/>
              <a:ext cx="272364" cy="111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2" y="0"/>
                  </a:moveTo>
                  <a:cubicBezTo>
                    <a:pt x="1886" y="621"/>
                    <a:pt x="2725" y="1254"/>
                    <a:pt x="3498" y="1886"/>
                  </a:cubicBezTo>
                  <a:cubicBezTo>
                    <a:pt x="9248" y="6588"/>
                    <a:pt x="11251" y="11505"/>
                    <a:pt x="9511" y="16391"/>
                  </a:cubicBezTo>
                  <a:cubicBezTo>
                    <a:pt x="4670" y="16538"/>
                    <a:pt x="674" y="17430"/>
                    <a:pt x="62" y="18636"/>
                  </a:cubicBezTo>
                  <a:cubicBezTo>
                    <a:pt x="7" y="18742"/>
                    <a:pt x="0" y="18855"/>
                    <a:pt x="0" y="18965"/>
                  </a:cubicBezTo>
                  <a:cubicBezTo>
                    <a:pt x="0" y="20418"/>
                    <a:pt x="4844" y="21600"/>
                    <a:pt x="10800" y="21600"/>
                  </a:cubicBezTo>
                  <a:cubicBezTo>
                    <a:pt x="16755" y="21600"/>
                    <a:pt x="21600" y="20418"/>
                    <a:pt x="21600" y="18965"/>
                  </a:cubicBezTo>
                  <a:cubicBezTo>
                    <a:pt x="21600" y="17734"/>
                    <a:pt x="18064" y="16753"/>
                    <a:pt x="13377" y="16466"/>
                  </a:cubicBezTo>
                  <a:cubicBezTo>
                    <a:pt x="14637" y="11589"/>
                    <a:pt x="12731" y="6701"/>
                    <a:pt x="7609" y="1976"/>
                  </a:cubicBezTo>
                  <a:cubicBezTo>
                    <a:pt x="6893" y="1315"/>
                    <a:pt x="6115" y="652"/>
                    <a:pt x="5277" y="0"/>
                  </a:cubicBezTo>
                  <a:lnTo>
                    <a:pt x="982" y="0"/>
                  </a:lnTo>
                  <a:close/>
                  <a:moveTo>
                    <a:pt x="10800" y="17289"/>
                  </a:moveTo>
                  <a:cubicBezTo>
                    <a:pt x="14580" y="17289"/>
                    <a:pt x="17673" y="18043"/>
                    <a:pt x="17673" y="18965"/>
                  </a:cubicBezTo>
                  <a:cubicBezTo>
                    <a:pt x="17673" y="19888"/>
                    <a:pt x="14580" y="20642"/>
                    <a:pt x="10800" y="20642"/>
                  </a:cubicBezTo>
                  <a:cubicBezTo>
                    <a:pt x="7020" y="20642"/>
                    <a:pt x="3928" y="19888"/>
                    <a:pt x="3927" y="18965"/>
                  </a:cubicBezTo>
                  <a:cubicBezTo>
                    <a:pt x="3927" y="18895"/>
                    <a:pt x="3954" y="18824"/>
                    <a:pt x="3989" y="18756"/>
                  </a:cubicBezTo>
                  <a:cubicBezTo>
                    <a:pt x="4413" y="17920"/>
                    <a:pt x="7346" y="17289"/>
                    <a:pt x="10800" y="172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1828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 useBgFill="1">
          <p:nvSpPr>
            <p:cNvPr id="38" name="Shape 62459"/>
            <p:cNvSpPr/>
            <p:nvPr/>
          </p:nvSpPr>
          <p:spPr>
            <a:xfrm>
              <a:off x="18179607" y="3289171"/>
              <a:ext cx="1125041" cy="49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5" extrusionOk="0">
                  <a:moveTo>
                    <a:pt x="10815" y="0"/>
                  </a:moveTo>
                  <a:cubicBezTo>
                    <a:pt x="9597" y="0"/>
                    <a:pt x="8372" y="1011"/>
                    <a:pt x="7443" y="3021"/>
                  </a:cubicBezTo>
                  <a:cubicBezTo>
                    <a:pt x="6831" y="4344"/>
                    <a:pt x="6508" y="5963"/>
                    <a:pt x="6299" y="7649"/>
                  </a:cubicBezTo>
                  <a:lnTo>
                    <a:pt x="921" y="7649"/>
                  </a:lnTo>
                  <a:cubicBezTo>
                    <a:pt x="720" y="8478"/>
                    <a:pt x="543" y="9333"/>
                    <a:pt x="389" y="10208"/>
                  </a:cubicBezTo>
                  <a:cubicBezTo>
                    <a:pt x="234" y="11094"/>
                    <a:pt x="104" y="12000"/>
                    <a:pt x="0" y="12920"/>
                  </a:cubicBezTo>
                  <a:lnTo>
                    <a:pt x="6299" y="12920"/>
                  </a:lnTo>
                  <a:cubicBezTo>
                    <a:pt x="6507" y="14613"/>
                    <a:pt x="6829" y="16252"/>
                    <a:pt x="7443" y="17580"/>
                  </a:cubicBezTo>
                  <a:cubicBezTo>
                    <a:pt x="9301" y="21600"/>
                    <a:pt x="12314" y="21600"/>
                    <a:pt x="14172" y="17580"/>
                  </a:cubicBezTo>
                  <a:cubicBezTo>
                    <a:pt x="14786" y="16252"/>
                    <a:pt x="15123" y="14613"/>
                    <a:pt x="15331" y="12920"/>
                  </a:cubicBezTo>
                  <a:lnTo>
                    <a:pt x="21600" y="12920"/>
                  </a:lnTo>
                  <a:cubicBezTo>
                    <a:pt x="21496" y="12000"/>
                    <a:pt x="21366" y="11094"/>
                    <a:pt x="21211" y="10208"/>
                  </a:cubicBezTo>
                  <a:cubicBezTo>
                    <a:pt x="21057" y="9333"/>
                    <a:pt x="20880" y="8478"/>
                    <a:pt x="20679" y="7649"/>
                  </a:cubicBezTo>
                  <a:lnTo>
                    <a:pt x="15331" y="7649"/>
                  </a:lnTo>
                  <a:cubicBezTo>
                    <a:pt x="15122" y="5963"/>
                    <a:pt x="14784" y="4344"/>
                    <a:pt x="14172" y="3021"/>
                  </a:cubicBezTo>
                  <a:cubicBezTo>
                    <a:pt x="13243" y="1011"/>
                    <a:pt x="12033" y="0"/>
                    <a:pt x="10815" y="0"/>
                  </a:cubicBezTo>
                  <a:close/>
                  <a:moveTo>
                    <a:pt x="10221" y="3535"/>
                  </a:moveTo>
                  <a:lnTo>
                    <a:pt x="11409" y="3535"/>
                  </a:lnTo>
                  <a:lnTo>
                    <a:pt x="11409" y="8999"/>
                  </a:lnTo>
                  <a:lnTo>
                    <a:pt x="13935" y="8999"/>
                  </a:lnTo>
                  <a:lnTo>
                    <a:pt x="13935" y="11570"/>
                  </a:lnTo>
                  <a:lnTo>
                    <a:pt x="11409" y="11570"/>
                  </a:lnTo>
                  <a:lnTo>
                    <a:pt x="11409" y="17034"/>
                  </a:lnTo>
                  <a:lnTo>
                    <a:pt x="10221" y="17034"/>
                  </a:lnTo>
                  <a:lnTo>
                    <a:pt x="10221" y="11570"/>
                  </a:lnTo>
                  <a:lnTo>
                    <a:pt x="7695" y="11570"/>
                  </a:lnTo>
                  <a:lnTo>
                    <a:pt x="7695" y="8999"/>
                  </a:lnTo>
                  <a:lnTo>
                    <a:pt x="10221" y="8999"/>
                  </a:lnTo>
                  <a:lnTo>
                    <a:pt x="10221" y="3535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821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0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4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465788" y="1654969"/>
            <a:ext cx="1679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17,300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8284" y="607341"/>
            <a:ext cx="7228416" cy="477838"/>
          </a:xfrm>
        </p:spPr>
        <p:txBody>
          <a:bodyPr>
            <a:normAutofit/>
          </a:bodyPr>
          <a:lstStyle/>
          <a:p>
            <a:r>
              <a:rPr lang="en-US" dirty="0"/>
              <a:t>Supporting Research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956446" y="1959105"/>
            <a:ext cx="5400154" cy="3801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39100" y="2004240"/>
            <a:ext cx="393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COVID-19 outcome prediction research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Research environment created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Data collection tools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2873" y="2598958"/>
            <a:ext cx="327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COVID-19 vaccine trial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Setup digital trial in 48 hours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Online booking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Text message results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Automated reporting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8284" y="607341"/>
            <a:ext cx="7228416" cy="477838"/>
          </a:xfrm>
        </p:spPr>
        <p:txBody>
          <a:bodyPr>
            <a:normAutofit/>
          </a:bodyPr>
          <a:lstStyle/>
          <a:p>
            <a:r>
              <a:rPr lang="en-US" dirty="0"/>
              <a:t>Supporting patients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16437" y="2182483"/>
            <a:ext cx="2676836" cy="44613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8284" y="1787704"/>
            <a:ext cx="260039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499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Video Consultations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499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3374" y="2311034"/>
            <a:ext cx="3464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Video consultations now available for 131 services, reducing the need for patients to visit the site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57823" y="1782373"/>
            <a:ext cx="197041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499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Digital Visiting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499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52913" y="2305703"/>
            <a:ext cx="3464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Enabled patients to communicate with family and friends through attend anywhere.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57823" y="4213125"/>
            <a:ext cx="3145413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499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Patient Communications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499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52913" y="4736455"/>
            <a:ext cx="3464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Enhanced patient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wi-fi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 facilities ward based devices for patients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3374" y="4213125"/>
            <a:ext cx="2746265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499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Keep in touch service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499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8464" y="4736455"/>
            <a:ext cx="3464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Ability for patients relatives to send messages into wards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8284" y="607341"/>
            <a:ext cx="7228416" cy="477838"/>
          </a:xfrm>
        </p:spPr>
        <p:txBody>
          <a:bodyPr>
            <a:normAutofit/>
          </a:bodyPr>
          <a:lstStyle/>
          <a:p>
            <a:r>
              <a:rPr lang="en-US" dirty="0"/>
              <a:t>Embedding Innovation in Services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260007" y="2403764"/>
            <a:ext cx="5661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AI implemented to assist with identifying acute stroke from brain CT scans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72928" y="2692423"/>
            <a:ext cx="1777042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91774" y="3692908"/>
            <a:ext cx="1958196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60007" y="3408474"/>
            <a:ext cx="5661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 delivery of prescriptions direct to patient’s preferred Community Pharmacy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967487" y="4611948"/>
            <a:ext cx="2182483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60007" y="4347262"/>
            <a:ext cx="5661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self monitoring for AF, reduces visits, captures information at the point in time symptoms are experienced.  Equal to 2 lead equivalent moving to 6 lead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 flipH="1">
            <a:off x="517584" y="2235639"/>
            <a:ext cx="3506559" cy="4458827"/>
            <a:chOff x="8354604" y="2235639"/>
            <a:chExt cx="3521828" cy="4458827"/>
          </a:xfrm>
        </p:grpSpPr>
        <p:sp>
          <p:nvSpPr>
            <p:cNvPr id="8" name="Shape 29911"/>
            <p:cNvSpPr/>
            <p:nvPr/>
          </p:nvSpPr>
          <p:spPr>
            <a:xfrm>
              <a:off x="8354604" y="2235639"/>
              <a:ext cx="3521828" cy="4458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116" extrusionOk="0">
                  <a:moveTo>
                    <a:pt x="1988" y="8601"/>
                  </a:moveTo>
                  <a:cubicBezTo>
                    <a:pt x="1988" y="8601"/>
                    <a:pt x="2362" y="8118"/>
                    <a:pt x="1988" y="7586"/>
                  </a:cubicBezTo>
                  <a:cubicBezTo>
                    <a:pt x="1615" y="7054"/>
                    <a:pt x="1864" y="5073"/>
                    <a:pt x="2736" y="3720"/>
                  </a:cubicBezTo>
                  <a:cubicBezTo>
                    <a:pt x="3608" y="2367"/>
                    <a:pt x="4355" y="1352"/>
                    <a:pt x="9026" y="434"/>
                  </a:cubicBezTo>
                  <a:cubicBezTo>
                    <a:pt x="13697" y="-484"/>
                    <a:pt x="16126" y="96"/>
                    <a:pt x="18368" y="1787"/>
                  </a:cubicBezTo>
                  <a:cubicBezTo>
                    <a:pt x="20610" y="3478"/>
                    <a:pt x="21357" y="5895"/>
                    <a:pt x="20672" y="8311"/>
                  </a:cubicBezTo>
                  <a:cubicBezTo>
                    <a:pt x="19987" y="10727"/>
                    <a:pt x="17558" y="11065"/>
                    <a:pt x="17745" y="13530"/>
                  </a:cubicBezTo>
                  <a:cubicBezTo>
                    <a:pt x="17932" y="15994"/>
                    <a:pt x="21432" y="21116"/>
                    <a:pt x="21432" y="21116"/>
                  </a:cubicBezTo>
                  <a:lnTo>
                    <a:pt x="9088" y="21116"/>
                  </a:lnTo>
                  <a:cubicBezTo>
                    <a:pt x="9088" y="21116"/>
                    <a:pt x="9618" y="19642"/>
                    <a:pt x="8964" y="18265"/>
                  </a:cubicBezTo>
                  <a:cubicBezTo>
                    <a:pt x="8964" y="18265"/>
                    <a:pt x="7959" y="16507"/>
                    <a:pt x="7189" y="16544"/>
                  </a:cubicBezTo>
                  <a:cubicBezTo>
                    <a:pt x="6418" y="16580"/>
                    <a:pt x="4083" y="16779"/>
                    <a:pt x="3452" y="16707"/>
                  </a:cubicBezTo>
                  <a:cubicBezTo>
                    <a:pt x="2821" y="16634"/>
                    <a:pt x="2214" y="16471"/>
                    <a:pt x="2261" y="15619"/>
                  </a:cubicBezTo>
                  <a:cubicBezTo>
                    <a:pt x="2308" y="14768"/>
                    <a:pt x="2238" y="14623"/>
                    <a:pt x="1887" y="14442"/>
                  </a:cubicBezTo>
                  <a:cubicBezTo>
                    <a:pt x="1537" y="14260"/>
                    <a:pt x="1397" y="13916"/>
                    <a:pt x="1677" y="13735"/>
                  </a:cubicBezTo>
                  <a:cubicBezTo>
                    <a:pt x="1957" y="13554"/>
                    <a:pt x="1957" y="13554"/>
                    <a:pt x="1957" y="13554"/>
                  </a:cubicBezTo>
                  <a:cubicBezTo>
                    <a:pt x="1957" y="13554"/>
                    <a:pt x="1747" y="13445"/>
                    <a:pt x="1420" y="13282"/>
                  </a:cubicBezTo>
                  <a:cubicBezTo>
                    <a:pt x="1093" y="13119"/>
                    <a:pt x="1163" y="12883"/>
                    <a:pt x="1257" y="12702"/>
                  </a:cubicBezTo>
                  <a:cubicBezTo>
                    <a:pt x="1350" y="12521"/>
                    <a:pt x="1537" y="12104"/>
                    <a:pt x="1327" y="12031"/>
                  </a:cubicBezTo>
                  <a:cubicBezTo>
                    <a:pt x="1117" y="11959"/>
                    <a:pt x="743" y="11778"/>
                    <a:pt x="416" y="11633"/>
                  </a:cubicBezTo>
                  <a:cubicBezTo>
                    <a:pt x="89" y="11488"/>
                    <a:pt x="-168" y="11234"/>
                    <a:pt x="136" y="10817"/>
                  </a:cubicBezTo>
                  <a:cubicBezTo>
                    <a:pt x="439" y="10401"/>
                    <a:pt x="1988" y="8601"/>
                    <a:pt x="1988" y="8601"/>
                  </a:cubicBezTo>
                  <a:close/>
                </a:path>
              </a:pathLst>
            </a:custGeom>
            <a:solidFill>
              <a:srgbClr val="00A499"/>
            </a:solidFill>
            <a:ln w="12700" cap="flat">
              <a:noFill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50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9" name="Shape 29912"/>
            <p:cNvSpPr/>
            <p:nvPr/>
          </p:nvSpPr>
          <p:spPr>
            <a:xfrm>
              <a:off x="9124958" y="2536949"/>
              <a:ext cx="2340164" cy="179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33" extrusionOk="0">
                  <a:moveTo>
                    <a:pt x="21582" y="10650"/>
                  </a:moveTo>
                  <a:cubicBezTo>
                    <a:pt x="21558" y="10914"/>
                    <a:pt x="21292" y="11373"/>
                    <a:pt x="21278" y="11640"/>
                  </a:cubicBezTo>
                  <a:cubicBezTo>
                    <a:pt x="21274" y="11748"/>
                    <a:pt x="21369" y="11952"/>
                    <a:pt x="21362" y="12060"/>
                  </a:cubicBezTo>
                  <a:cubicBezTo>
                    <a:pt x="21352" y="12219"/>
                    <a:pt x="21247" y="12524"/>
                    <a:pt x="21169" y="12650"/>
                  </a:cubicBezTo>
                  <a:cubicBezTo>
                    <a:pt x="21104" y="12755"/>
                    <a:pt x="20911" y="12836"/>
                    <a:pt x="20784" y="12935"/>
                  </a:cubicBezTo>
                  <a:cubicBezTo>
                    <a:pt x="20615" y="12965"/>
                    <a:pt x="20346" y="13029"/>
                    <a:pt x="20242" y="13139"/>
                  </a:cubicBezTo>
                  <a:cubicBezTo>
                    <a:pt x="19898" y="13500"/>
                    <a:pt x="19751" y="13024"/>
                    <a:pt x="19383" y="12803"/>
                  </a:cubicBezTo>
                  <a:cubicBezTo>
                    <a:pt x="19015" y="12583"/>
                    <a:pt x="18527" y="12639"/>
                    <a:pt x="18352" y="13139"/>
                  </a:cubicBezTo>
                  <a:cubicBezTo>
                    <a:pt x="18178" y="13637"/>
                    <a:pt x="18333" y="14165"/>
                    <a:pt x="17837" y="14252"/>
                  </a:cubicBezTo>
                  <a:cubicBezTo>
                    <a:pt x="17340" y="14339"/>
                    <a:pt x="16985" y="14321"/>
                    <a:pt x="16805" y="14807"/>
                  </a:cubicBezTo>
                  <a:cubicBezTo>
                    <a:pt x="16702" y="15252"/>
                    <a:pt x="16488" y="15614"/>
                    <a:pt x="16299" y="15865"/>
                  </a:cubicBezTo>
                  <a:cubicBezTo>
                    <a:pt x="16110" y="16116"/>
                    <a:pt x="15946" y="16255"/>
                    <a:pt x="15946" y="16255"/>
                  </a:cubicBezTo>
                  <a:cubicBezTo>
                    <a:pt x="15946" y="16255"/>
                    <a:pt x="16851" y="16054"/>
                    <a:pt x="17063" y="15253"/>
                  </a:cubicBezTo>
                  <a:cubicBezTo>
                    <a:pt x="17230" y="14627"/>
                    <a:pt x="17569" y="14925"/>
                    <a:pt x="17922" y="14807"/>
                  </a:cubicBezTo>
                  <a:cubicBezTo>
                    <a:pt x="18275" y="14688"/>
                    <a:pt x="18451" y="14534"/>
                    <a:pt x="18524" y="14030"/>
                  </a:cubicBezTo>
                  <a:cubicBezTo>
                    <a:pt x="18597" y="13523"/>
                    <a:pt x="18732" y="13301"/>
                    <a:pt x="19125" y="13361"/>
                  </a:cubicBezTo>
                  <a:cubicBezTo>
                    <a:pt x="19360" y="13397"/>
                    <a:pt x="19576" y="13672"/>
                    <a:pt x="19813" y="13916"/>
                  </a:cubicBezTo>
                  <a:cubicBezTo>
                    <a:pt x="20050" y="14161"/>
                    <a:pt x="20431" y="13481"/>
                    <a:pt x="20757" y="13694"/>
                  </a:cubicBezTo>
                  <a:cubicBezTo>
                    <a:pt x="20770" y="13703"/>
                    <a:pt x="20782" y="13710"/>
                    <a:pt x="20794" y="13715"/>
                  </a:cubicBezTo>
                  <a:cubicBezTo>
                    <a:pt x="20804" y="13720"/>
                    <a:pt x="20815" y="13724"/>
                    <a:pt x="20826" y="13727"/>
                  </a:cubicBezTo>
                  <a:cubicBezTo>
                    <a:pt x="20928" y="13880"/>
                    <a:pt x="21150" y="13954"/>
                    <a:pt x="21207" y="14078"/>
                  </a:cubicBezTo>
                  <a:cubicBezTo>
                    <a:pt x="21296" y="14272"/>
                    <a:pt x="21341" y="14477"/>
                    <a:pt x="21378" y="14699"/>
                  </a:cubicBezTo>
                  <a:cubicBezTo>
                    <a:pt x="21428" y="14993"/>
                    <a:pt x="21458" y="15607"/>
                    <a:pt x="21429" y="15910"/>
                  </a:cubicBezTo>
                  <a:cubicBezTo>
                    <a:pt x="21399" y="16231"/>
                    <a:pt x="21258" y="16867"/>
                    <a:pt x="21131" y="17149"/>
                  </a:cubicBezTo>
                  <a:cubicBezTo>
                    <a:pt x="20986" y="17473"/>
                    <a:pt x="20554" y="17987"/>
                    <a:pt x="20344" y="18246"/>
                  </a:cubicBezTo>
                  <a:cubicBezTo>
                    <a:pt x="20113" y="18531"/>
                    <a:pt x="19638" y="19078"/>
                    <a:pt x="19365" y="19293"/>
                  </a:cubicBezTo>
                  <a:cubicBezTo>
                    <a:pt x="18984" y="19593"/>
                    <a:pt x="18559" y="19779"/>
                    <a:pt x="18143" y="19986"/>
                  </a:cubicBezTo>
                  <a:cubicBezTo>
                    <a:pt x="16809" y="20649"/>
                    <a:pt x="15509" y="21592"/>
                    <a:pt x="14075" y="21530"/>
                  </a:cubicBezTo>
                  <a:cubicBezTo>
                    <a:pt x="13605" y="21510"/>
                    <a:pt x="13141" y="21378"/>
                    <a:pt x="12707" y="21140"/>
                  </a:cubicBezTo>
                  <a:cubicBezTo>
                    <a:pt x="12691" y="21116"/>
                    <a:pt x="12658" y="21094"/>
                    <a:pt x="12624" y="21073"/>
                  </a:cubicBezTo>
                  <a:cubicBezTo>
                    <a:pt x="12590" y="21053"/>
                    <a:pt x="12555" y="21035"/>
                    <a:pt x="12533" y="21020"/>
                  </a:cubicBezTo>
                  <a:cubicBezTo>
                    <a:pt x="12411" y="20942"/>
                    <a:pt x="12156" y="20813"/>
                    <a:pt x="12042" y="20714"/>
                  </a:cubicBezTo>
                  <a:cubicBezTo>
                    <a:pt x="11934" y="20621"/>
                    <a:pt x="11746" y="20384"/>
                    <a:pt x="11651" y="20268"/>
                  </a:cubicBezTo>
                  <a:cubicBezTo>
                    <a:pt x="11486" y="20066"/>
                    <a:pt x="11146" y="19674"/>
                    <a:pt x="11010" y="19437"/>
                  </a:cubicBezTo>
                  <a:cubicBezTo>
                    <a:pt x="10853" y="19161"/>
                    <a:pt x="10838" y="18606"/>
                    <a:pt x="10602" y="18456"/>
                  </a:cubicBezTo>
                  <a:cubicBezTo>
                    <a:pt x="10592" y="18450"/>
                    <a:pt x="10557" y="18419"/>
                    <a:pt x="10520" y="18391"/>
                  </a:cubicBezTo>
                  <a:cubicBezTo>
                    <a:pt x="10483" y="18363"/>
                    <a:pt x="10444" y="18338"/>
                    <a:pt x="10425" y="18342"/>
                  </a:cubicBezTo>
                  <a:cubicBezTo>
                    <a:pt x="10434" y="18252"/>
                    <a:pt x="10699" y="18147"/>
                    <a:pt x="10706" y="18036"/>
                  </a:cubicBezTo>
                  <a:cubicBezTo>
                    <a:pt x="10736" y="17572"/>
                    <a:pt x="10715" y="18139"/>
                    <a:pt x="10964" y="17703"/>
                  </a:cubicBezTo>
                  <a:cubicBezTo>
                    <a:pt x="11213" y="17269"/>
                    <a:pt x="11354" y="17372"/>
                    <a:pt x="11565" y="17593"/>
                  </a:cubicBezTo>
                  <a:cubicBezTo>
                    <a:pt x="11775" y="17813"/>
                    <a:pt x="12045" y="17609"/>
                    <a:pt x="12338" y="17368"/>
                  </a:cubicBezTo>
                  <a:cubicBezTo>
                    <a:pt x="12632" y="17126"/>
                    <a:pt x="12882" y="17612"/>
                    <a:pt x="13284" y="17482"/>
                  </a:cubicBezTo>
                  <a:cubicBezTo>
                    <a:pt x="13685" y="17351"/>
                    <a:pt x="13941" y="16957"/>
                    <a:pt x="13713" y="17035"/>
                  </a:cubicBezTo>
                  <a:cubicBezTo>
                    <a:pt x="13485" y="17113"/>
                    <a:pt x="13326" y="17149"/>
                    <a:pt x="12940" y="17035"/>
                  </a:cubicBezTo>
                  <a:cubicBezTo>
                    <a:pt x="12554" y="16921"/>
                    <a:pt x="12364" y="16734"/>
                    <a:pt x="12167" y="17035"/>
                  </a:cubicBezTo>
                  <a:cubicBezTo>
                    <a:pt x="11968" y="17337"/>
                    <a:pt x="11626" y="17275"/>
                    <a:pt x="11479" y="17035"/>
                  </a:cubicBezTo>
                  <a:cubicBezTo>
                    <a:pt x="11333" y="16795"/>
                    <a:pt x="11109" y="16591"/>
                    <a:pt x="10878" y="17035"/>
                  </a:cubicBezTo>
                  <a:cubicBezTo>
                    <a:pt x="10647" y="17479"/>
                    <a:pt x="10432" y="17182"/>
                    <a:pt x="10191" y="17482"/>
                  </a:cubicBezTo>
                  <a:cubicBezTo>
                    <a:pt x="10019" y="17695"/>
                    <a:pt x="9962" y="18108"/>
                    <a:pt x="9994" y="18333"/>
                  </a:cubicBezTo>
                  <a:cubicBezTo>
                    <a:pt x="9861" y="18399"/>
                    <a:pt x="9592" y="18540"/>
                    <a:pt x="9476" y="18579"/>
                  </a:cubicBezTo>
                  <a:cubicBezTo>
                    <a:pt x="9316" y="18633"/>
                    <a:pt x="9160" y="18726"/>
                    <a:pt x="8995" y="18717"/>
                  </a:cubicBezTo>
                  <a:cubicBezTo>
                    <a:pt x="8938" y="18713"/>
                    <a:pt x="8854" y="18683"/>
                    <a:pt x="8771" y="18649"/>
                  </a:cubicBezTo>
                  <a:cubicBezTo>
                    <a:pt x="8689" y="18616"/>
                    <a:pt x="8606" y="18579"/>
                    <a:pt x="8550" y="18561"/>
                  </a:cubicBezTo>
                  <a:cubicBezTo>
                    <a:pt x="8323" y="18492"/>
                    <a:pt x="7857" y="18438"/>
                    <a:pt x="7641" y="18324"/>
                  </a:cubicBezTo>
                  <a:cubicBezTo>
                    <a:pt x="7492" y="18246"/>
                    <a:pt x="7222" y="18004"/>
                    <a:pt x="7098" y="17871"/>
                  </a:cubicBezTo>
                  <a:cubicBezTo>
                    <a:pt x="7003" y="17770"/>
                    <a:pt x="6826" y="17542"/>
                    <a:pt x="6758" y="17407"/>
                  </a:cubicBezTo>
                  <a:cubicBezTo>
                    <a:pt x="6704" y="17305"/>
                    <a:pt x="6628" y="17071"/>
                    <a:pt x="6599" y="16951"/>
                  </a:cubicBezTo>
                  <a:cubicBezTo>
                    <a:pt x="6549" y="16741"/>
                    <a:pt x="6620" y="16211"/>
                    <a:pt x="6480" y="16084"/>
                  </a:cubicBezTo>
                  <a:cubicBezTo>
                    <a:pt x="6438" y="16046"/>
                    <a:pt x="6329" y="16120"/>
                    <a:pt x="6278" y="16132"/>
                  </a:cubicBezTo>
                  <a:cubicBezTo>
                    <a:pt x="5941" y="16215"/>
                    <a:pt x="5273" y="16444"/>
                    <a:pt x="4931" y="16498"/>
                  </a:cubicBezTo>
                  <a:cubicBezTo>
                    <a:pt x="4763" y="16525"/>
                    <a:pt x="4426" y="16558"/>
                    <a:pt x="4259" y="16537"/>
                  </a:cubicBezTo>
                  <a:cubicBezTo>
                    <a:pt x="3955" y="16492"/>
                    <a:pt x="3364" y="16269"/>
                    <a:pt x="3077" y="16135"/>
                  </a:cubicBezTo>
                  <a:cubicBezTo>
                    <a:pt x="2871" y="16038"/>
                    <a:pt x="2479" y="15781"/>
                    <a:pt x="2285" y="15646"/>
                  </a:cubicBezTo>
                  <a:cubicBezTo>
                    <a:pt x="2060" y="15490"/>
                    <a:pt x="1613" y="15163"/>
                    <a:pt x="1404" y="14972"/>
                  </a:cubicBezTo>
                  <a:cubicBezTo>
                    <a:pt x="1283" y="14860"/>
                    <a:pt x="1052" y="14618"/>
                    <a:pt x="950" y="14477"/>
                  </a:cubicBezTo>
                  <a:cubicBezTo>
                    <a:pt x="769" y="14225"/>
                    <a:pt x="468" y="13649"/>
                    <a:pt x="329" y="13355"/>
                  </a:cubicBezTo>
                  <a:cubicBezTo>
                    <a:pt x="287" y="13271"/>
                    <a:pt x="211" y="13091"/>
                    <a:pt x="182" y="12995"/>
                  </a:cubicBezTo>
                  <a:cubicBezTo>
                    <a:pt x="136" y="12842"/>
                    <a:pt x="61" y="12518"/>
                    <a:pt x="54" y="12354"/>
                  </a:cubicBezTo>
                  <a:cubicBezTo>
                    <a:pt x="51" y="12222"/>
                    <a:pt x="91" y="11952"/>
                    <a:pt x="124" y="11826"/>
                  </a:cubicBezTo>
                  <a:cubicBezTo>
                    <a:pt x="167" y="11658"/>
                    <a:pt x="395" y="11379"/>
                    <a:pt x="378" y="11205"/>
                  </a:cubicBezTo>
                  <a:cubicBezTo>
                    <a:pt x="372" y="11139"/>
                    <a:pt x="266" y="11064"/>
                    <a:pt x="241" y="11007"/>
                  </a:cubicBezTo>
                  <a:cubicBezTo>
                    <a:pt x="203" y="10911"/>
                    <a:pt x="180" y="10698"/>
                    <a:pt x="159" y="10593"/>
                  </a:cubicBezTo>
                  <a:cubicBezTo>
                    <a:pt x="120" y="10395"/>
                    <a:pt x="15" y="10002"/>
                    <a:pt x="2" y="9799"/>
                  </a:cubicBezTo>
                  <a:cubicBezTo>
                    <a:pt x="-6" y="9679"/>
                    <a:pt x="16" y="9436"/>
                    <a:pt x="36" y="9319"/>
                  </a:cubicBezTo>
                  <a:cubicBezTo>
                    <a:pt x="47" y="9253"/>
                    <a:pt x="70" y="9158"/>
                    <a:pt x="95" y="9064"/>
                  </a:cubicBezTo>
                  <a:cubicBezTo>
                    <a:pt x="121" y="8970"/>
                    <a:pt x="149" y="8876"/>
                    <a:pt x="169" y="8815"/>
                  </a:cubicBezTo>
                  <a:cubicBezTo>
                    <a:pt x="222" y="8665"/>
                    <a:pt x="346" y="8374"/>
                    <a:pt x="409" y="8230"/>
                  </a:cubicBezTo>
                  <a:cubicBezTo>
                    <a:pt x="493" y="8037"/>
                    <a:pt x="629" y="7606"/>
                    <a:pt x="763" y="7468"/>
                  </a:cubicBezTo>
                  <a:cubicBezTo>
                    <a:pt x="808" y="7424"/>
                    <a:pt x="901" y="7413"/>
                    <a:pt x="990" y="7398"/>
                  </a:cubicBezTo>
                  <a:cubicBezTo>
                    <a:pt x="1079" y="7382"/>
                    <a:pt x="1164" y="7362"/>
                    <a:pt x="1192" y="7299"/>
                  </a:cubicBezTo>
                  <a:cubicBezTo>
                    <a:pt x="1219" y="7234"/>
                    <a:pt x="1137" y="7088"/>
                    <a:pt x="1135" y="7014"/>
                  </a:cubicBezTo>
                  <a:cubicBezTo>
                    <a:pt x="1132" y="6875"/>
                    <a:pt x="1179" y="6594"/>
                    <a:pt x="1214" y="6461"/>
                  </a:cubicBezTo>
                  <a:cubicBezTo>
                    <a:pt x="1294" y="6176"/>
                    <a:pt x="1536" y="5648"/>
                    <a:pt x="1668" y="5396"/>
                  </a:cubicBezTo>
                  <a:cubicBezTo>
                    <a:pt x="1748" y="5243"/>
                    <a:pt x="1917" y="4937"/>
                    <a:pt x="2031" y="4828"/>
                  </a:cubicBezTo>
                  <a:cubicBezTo>
                    <a:pt x="2116" y="4747"/>
                    <a:pt x="2330" y="4691"/>
                    <a:pt x="2421" y="4621"/>
                  </a:cubicBezTo>
                  <a:cubicBezTo>
                    <a:pt x="2443" y="4605"/>
                    <a:pt x="2485" y="4561"/>
                    <a:pt x="2502" y="4536"/>
                  </a:cubicBezTo>
                  <a:cubicBezTo>
                    <a:pt x="2537" y="4485"/>
                    <a:pt x="2582" y="4357"/>
                    <a:pt x="2614" y="4305"/>
                  </a:cubicBezTo>
                  <a:cubicBezTo>
                    <a:pt x="2718" y="4138"/>
                    <a:pt x="2966" y="3854"/>
                    <a:pt x="3086" y="3709"/>
                  </a:cubicBezTo>
                  <a:cubicBezTo>
                    <a:pt x="3207" y="3565"/>
                    <a:pt x="3451" y="3279"/>
                    <a:pt x="3579" y="3147"/>
                  </a:cubicBezTo>
                  <a:cubicBezTo>
                    <a:pt x="3676" y="3047"/>
                    <a:pt x="3878" y="2859"/>
                    <a:pt x="3981" y="2771"/>
                  </a:cubicBezTo>
                  <a:cubicBezTo>
                    <a:pt x="4016" y="2738"/>
                    <a:pt x="4069" y="2689"/>
                    <a:pt x="4123" y="2642"/>
                  </a:cubicBezTo>
                  <a:cubicBezTo>
                    <a:pt x="4178" y="2595"/>
                    <a:pt x="4233" y="2550"/>
                    <a:pt x="4272" y="2526"/>
                  </a:cubicBezTo>
                  <a:cubicBezTo>
                    <a:pt x="4457" y="2420"/>
                    <a:pt x="4854" y="2287"/>
                    <a:pt x="5053" y="2241"/>
                  </a:cubicBezTo>
                  <a:cubicBezTo>
                    <a:pt x="5224" y="2203"/>
                    <a:pt x="5583" y="2262"/>
                    <a:pt x="5744" y="2178"/>
                  </a:cubicBezTo>
                  <a:cubicBezTo>
                    <a:pt x="5800" y="2148"/>
                    <a:pt x="5885" y="2026"/>
                    <a:pt x="5929" y="1972"/>
                  </a:cubicBezTo>
                  <a:cubicBezTo>
                    <a:pt x="6016" y="1865"/>
                    <a:pt x="6165" y="1614"/>
                    <a:pt x="6265" y="1528"/>
                  </a:cubicBezTo>
                  <a:cubicBezTo>
                    <a:pt x="6406" y="1404"/>
                    <a:pt x="6731" y="1237"/>
                    <a:pt x="6898" y="1183"/>
                  </a:cubicBezTo>
                  <a:cubicBezTo>
                    <a:pt x="6956" y="1163"/>
                    <a:pt x="7044" y="1151"/>
                    <a:pt x="7133" y="1143"/>
                  </a:cubicBezTo>
                  <a:cubicBezTo>
                    <a:pt x="7222" y="1135"/>
                    <a:pt x="7311" y="1130"/>
                    <a:pt x="7370" y="1126"/>
                  </a:cubicBezTo>
                  <a:cubicBezTo>
                    <a:pt x="7432" y="1120"/>
                    <a:pt x="7484" y="1122"/>
                    <a:pt x="7536" y="1121"/>
                  </a:cubicBezTo>
                  <a:cubicBezTo>
                    <a:pt x="7587" y="1119"/>
                    <a:pt x="7639" y="1115"/>
                    <a:pt x="7701" y="1094"/>
                  </a:cubicBezTo>
                  <a:cubicBezTo>
                    <a:pt x="7698" y="1261"/>
                    <a:pt x="7675" y="1606"/>
                    <a:pt x="7528" y="1780"/>
                  </a:cubicBezTo>
                  <a:cubicBezTo>
                    <a:pt x="7329" y="2014"/>
                    <a:pt x="7284" y="2659"/>
                    <a:pt x="7700" y="3117"/>
                  </a:cubicBezTo>
                  <a:cubicBezTo>
                    <a:pt x="8114" y="3574"/>
                    <a:pt x="8831" y="3968"/>
                    <a:pt x="8387" y="4452"/>
                  </a:cubicBezTo>
                  <a:cubicBezTo>
                    <a:pt x="7942" y="4936"/>
                    <a:pt x="8135" y="5466"/>
                    <a:pt x="8301" y="5678"/>
                  </a:cubicBezTo>
                  <a:cubicBezTo>
                    <a:pt x="8466" y="5889"/>
                    <a:pt x="8435" y="6218"/>
                    <a:pt x="8215" y="6234"/>
                  </a:cubicBezTo>
                  <a:cubicBezTo>
                    <a:pt x="7995" y="6251"/>
                    <a:pt x="7966" y="6473"/>
                    <a:pt x="8129" y="6680"/>
                  </a:cubicBezTo>
                  <a:cubicBezTo>
                    <a:pt x="8292" y="6886"/>
                    <a:pt x="8179" y="7262"/>
                    <a:pt x="8043" y="7459"/>
                  </a:cubicBezTo>
                  <a:cubicBezTo>
                    <a:pt x="7907" y="7657"/>
                    <a:pt x="8062" y="8227"/>
                    <a:pt x="8387" y="8350"/>
                  </a:cubicBezTo>
                  <a:cubicBezTo>
                    <a:pt x="8712" y="8473"/>
                    <a:pt x="9396" y="8875"/>
                    <a:pt x="8817" y="9241"/>
                  </a:cubicBezTo>
                  <a:cubicBezTo>
                    <a:pt x="8236" y="9607"/>
                    <a:pt x="8007" y="9682"/>
                    <a:pt x="8043" y="10131"/>
                  </a:cubicBezTo>
                  <a:cubicBezTo>
                    <a:pt x="8079" y="10581"/>
                    <a:pt x="7827" y="10746"/>
                    <a:pt x="7700" y="10800"/>
                  </a:cubicBezTo>
                  <a:cubicBezTo>
                    <a:pt x="7572" y="10854"/>
                    <a:pt x="7497" y="11106"/>
                    <a:pt x="7613" y="11469"/>
                  </a:cubicBezTo>
                  <a:cubicBezTo>
                    <a:pt x="7729" y="11829"/>
                    <a:pt x="7518" y="11859"/>
                    <a:pt x="7528" y="12024"/>
                  </a:cubicBezTo>
                  <a:cubicBezTo>
                    <a:pt x="7537" y="12192"/>
                    <a:pt x="8005" y="12337"/>
                    <a:pt x="7613" y="12581"/>
                  </a:cubicBezTo>
                  <a:cubicBezTo>
                    <a:pt x="7223" y="12825"/>
                    <a:pt x="7785" y="12956"/>
                    <a:pt x="7442" y="13583"/>
                  </a:cubicBezTo>
                  <a:cubicBezTo>
                    <a:pt x="7694" y="13463"/>
                    <a:pt x="7832" y="13283"/>
                    <a:pt x="7785" y="13025"/>
                  </a:cubicBezTo>
                  <a:cubicBezTo>
                    <a:pt x="7739" y="12770"/>
                    <a:pt x="8032" y="12698"/>
                    <a:pt x="8043" y="12581"/>
                  </a:cubicBezTo>
                  <a:cubicBezTo>
                    <a:pt x="8087" y="12135"/>
                    <a:pt x="7748" y="11961"/>
                    <a:pt x="7957" y="11691"/>
                  </a:cubicBezTo>
                  <a:cubicBezTo>
                    <a:pt x="8167" y="11418"/>
                    <a:pt x="7813" y="11261"/>
                    <a:pt x="8129" y="11022"/>
                  </a:cubicBezTo>
                  <a:cubicBezTo>
                    <a:pt x="8444" y="10784"/>
                    <a:pt x="8416" y="10632"/>
                    <a:pt x="8387" y="10242"/>
                  </a:cubicBezTo>
                  <a:cubicBezTo>
                    <a:pt x="8357" y="9855"/>
                    <a:pt x="8656" y="9904"/>
                    <a:pt x="8988" y="9686"/>
                  </a:cubicBezTo>
                  <a:cubicBezTo>
                    <a:pt x="9320" y="9469"/>
                    <a:pt x="9757" y="8644"/>
                    <a:pt x="9923" y="8500"/>
                  </a:cubicBezTo>
                  <a:cubicBezTo>
                    <a:pt x="10089" y="8356"/>
                    <a:pt x="10325" y="8255"/>
                    <a:pt x="10508" y="8677"/>
                  </a:cubicBezTo>
                  <a:cubicBezTo>
                    <a:pt x="10691" y="9097"/>
                    <a:pt x="10981" y="9464"/>
                    <a:pt x="11204" y="9229"/>
                  </a:cubicBezTo>
                  <a:cubicBezTo>
                    <a:pt x="11427" y="8993"/>
                    <a:pt x="11644" y="9231"/>
                    <a:pt x="11815" y="9754"/>
                  </a:cubicBezTo>
                  <a:cubicBezTo>
                    <a:pt x="11987" y="10278"/>
                    <a:pt x="12949" y="10224"/>
                    <a:pt x="13102" y="9457"/>
                  </a:cubicBezTo>
                  <a:cubicBezTo>
                    <a:pt x="13219" y="8872"/>
                    <a:pt x="13631" y="9211"/>
                    <a:pt x="13624" y="9499"/>
                  </a:cubicBezTo>
                  <a:cubicBezTo>
                    <a:pt x="13618" y="9787"/>
                    <a:pt x="13839" y="10497"/>
                    <a:pt x="14197" y="10242"/>
                  </a:cubicBezTo>
                  <a:cubicBezTo>
                    <a:pt x="14554" y="9988"/>
                    <a:pt x="14671" y="9694"/>
                    <a:pt x="14841" y="10092"/>
                  </a:cubicBezTo>
                  <a:cubicBezTo>
                    <a:pt x="14904" y="10169"/>
                    <a:pt x="15035" y="10426"/>
                    <a:pt x="15162" y="10659"/>
                  </a:cubicBezTo>
                  <a:cubicBezTo>
                    <a:pt x="15288" y="10892"/>
                    <a:pt x="15411" y="11100"/>
                    <a:pt x="15458" y="11079"/>
                  </a:cubicBezTo>
                  <a:cubicBezTo>
                    <a:pt x="15235" y="11181"/>
                    <a:pt x="15210" y="9787"/>
                    <a:pt x="15041" y="9467"/>
                  </a:cubicBezTo>
                  <a:cubicBezTo>
                    <a:pt x="14872" y="9148"/>
                    <a:pt x="14514" y="9519"/>
                    <a:pt x="14294" y="9700"/>
                  </a:cubicBezTo>
                  <a:cubicBezTo>
                    <a:pt x="14073" y="9881"/>
                    <a:pt x="13939" y="9807"/>
                    <a:pt x="13850" y="9223"/>
                  </a:cubicBezTo>
                  <a:cubicBezTo>
                    <a:pt x="13761" y="8641"/>
                    <a:pt x="12942" y="8545"/>
                    <a:pt x="12910" y="9055"/>
                  </a:cubicBezTo>
                  <a:cubicBezTo>
                    <a:pt x="12877" y="9565"/>
                    <a:pt x="12267" y="9887"/>
                    <a:pt x="12041" y="9479"/>
                  </a:cubicBezTo>
                  <a:cubicBezTo>
                    <a:pt x="11815" y="9073"/>
                    <a:pt x="11668" y="8650"/>
                    <a:pt x="11384" y="8710"/>
                  </a:cubicBezTo>
                  <a:cubicBezTo>
                    <a:pt x="11100" y="8770"/>
                    <a:pt x="11107" y="9032"/>
                    <a:pt x="10734" y="8401"/>
                  </a:cubicBezTo>
                  <a:cubicBezTo>
                    <a:pt x="10361" y="7770"/>
                    <a:pt x="10137" y="7811"/>
                    <a:pt x="9814" y="8125"/>
                  </a:cubicBezTo>
                  <a:cubicBezTo>
                    <a:pt x="9491" y="8438"/>
                    <a:pt x="9332" y="8795"/>
                    <a:pt x="9332" y="8795"/>
                  </a:cubicBezTo>
                  <a:cubicBezTo>
                    <a:pt x="9332" y="8795"/>
                    <a:pt x="9362" y="8488"/>
                    <a:pt x="8988" y="8239"/>
                  </a:cubicBezTo>
                  <a:cubicBezTo>
                    <a:pt x="8614" y="7989"/>
                    <a:pt x="8357" y="7905"/>
                    <a:pt x="8559" y="7459"/>
                  </a:cubicBezTo>
                  <a:cubicBezTo>
                    <a:pt x="8761" y="7013"/>
                    <a:pt x="8707" y="6755"/>
                    <a:pt x="8645" y="6569"/>
                  </a:cubicBezTo>
                  <a:cubicBezTo>
                    <a:pt x="8582" y="6380"/>
                    <a:pt x="8677" y="6383"/>
                    <a:pt x="8817" y="6234"/>
                  </a:cubicBezTo>
                  <a:cubicBezTo>
                    <a:pt x="8956" y="6086"/>
                    <a:pt x="8883" y="5905"/>
                    <a:pt x="8730" y="5567"/>
                  </a:cubicBezTo>
                  <a:cubicBezTo>
                    <a:pt x="8577" y="5228"/>
                    <a:pt x="8563" y="4993"/>
                    <a:pt x="8817" y="4675"/>
                  </a:cubicBezTo>
                  <a:cubicBezTo>
                    <a:pt x="9069" y="4358"/>
                    <a:pt x="9497" y="3882"/>
                    <a:pt x="9246" y="3450"/>
                  </a:cubicBezTo>
                  <a:cubicBezTo>
                    <a:pt x="8995" y="3018"/>
                    <a:pt x="7971" y="2421"/>
                    <a:pt x="8215" y="2003"/>
                  </a:cubicBezTo>
                  <a:cubicBezTo>
                    <a:pt x="8429" y="1636"/>
                    <a:pt x="8546" y="1138"/>
                    <a:pt x="8501" y="798"/>
                  </a:cubicBezTo>
                  <a:cubicBezTo>
                    <a:pt x="8551" y="760"/>
                    <a:pt x="8598" y="727"/>
                    <a:pt x="8635" y="709"/>
                  </a:cubicBezTo>
                  <a:cubicBezTo>
                    <a:pt x="8725" y="666"/>
                    <a:pt x="8911" y="618"/>
                    <a:pt x="9003" y="588"/>
                  </a:cubicBezTo>
                  <a:cubicBezTo>
                    <a:pt x="9163" y="534"/>
                    <a:pt x="9137" y="532"/>
                    <a:pt x="9298" y="487"/>
                  </a:cubicBezTo>
                  <a:cubicBezTo>
                    <a:pt x="9442" y="448"/>
                    <a:pt x="9733" y="395"/>
                    <a:pt x="9878" y="364"/>
                  </a:cubicBezTo>
                  <a:cubicBezTo>
                    <a:pt x="10026" y="333"/>
                    <a:pt x="10322" y="259"/>
                    <a:pt x="10472" y="237"/>
                  </a:cubicBezTo>
                  <a:cubicBezTo>
                    <a:pt x="10533" y="228"/>
                    <a:pt x="10625" y="218"/>
                    <a:pt x="10716" y="210"/>
                  </a:cubicBezTo>
                  <a:cubicBezTo>
                    <a:pt x="10808" y="201"/>
                    <a:pt x="10900" y="195"/>
                    <a:pt x="10962" y="193"/>
                  </a:cubicBezTo>
                  <a:cubicBezTo>
                    <a:pt x="11110" y="187"/>
                    <a:pt x="11411" y="180"/>
                    <a:pt x="11560" y="199"/>
                  </a:cubicBezTo>
                  <a:cubicBezTo>
                    <a:pt x="11696" y="216"/>
                    <a:pt x="11962" y="346"/>
                    <a:pt x="12098" y="325"/>
                  </a:cubicBezTo>
                  <a:cubicBezTo>
                    <a:pt x="12160" y="315"/>
                    <a:pt x="12269" y="215"/>
                    <a:pt x="12328" y="190"/>
                  </a:cubicBezTo>
                  <a:cubicBezTo>
                    <a:pt x="12501" y="119"/>
                    <a:pt x="12859" y="23"/>
                    <a:pt x="13039" y="4"/>
                  </a:cubicBezTo>
                  <a:cubicBezTo>
                    <a:pt x="13155" y="-8"/>
                    <a:pt x="13389" y="9"/>
                    <a:pt x="13504" y="25"/>
                  </a:cubicBezTo>
                  <a:cubicBezTo>
                    <a:pt x="13688" y="55"/>
                    <a:pt x="14056" y="131"/>
                    <a:pt x="14229" y="217"/>
                  </a:cubicBezTo>
                  <a:cubicBezTo>
                    <a:pt x="14430" y="318"/>
                    <a:pt x="14781" y="663"/>
                    <a:pt x="14979" y="769"/>
                  </a:cubicBezTo>
                  <a:cubicBezTo>
                    <a:pt x="15063" y="811"/>
                    <a:pt x="15242" y="853"/>
                    <a:pt x="15328" y="886"/>
                  </a:cubicBezTo>
                  <a:cubicBezTo>
                    <a:pt x="15493" y="949"/>
                    <a:pt x="15818" y="1094"/>
                    <a:pt x="15976" y="1180"/>
                  </a:cubicBezTo>
                  <a:cubicBezTo>
                    <a:pt x="16090" y="1242"/>
                    <a:pt x="16311" y="1384"/>
                    <a:pt x="16417" y="1465"/>
                  </a:cubicBezTo>
                  <a:cubicBezTo>
                    <a:pt x="16655" y="1645"/>
                    <a:pt x="17091" y="2088"/>
                    <a:pt x="17326" y="2274"/>
                  </a:cubicBezTo>
                  <a:cubicBezTo>
                    <a:pt x="17449" y="2373"/>
                    <a:pt x="17708" y="2541"/>
                    <a:pt x="17834" y="2634"/>
                  </a:cubicBezTo>
                  <a:cubicBezTo>
                    <a:pt x="17985" y="2746"/>
                    <a:pt x="18303" y="2948"/>
                    <a:pt x="18432" y="3099"/>
                  </a:cubicBezTo>
                  <a:cubicBezTo>
                    <a:pt x="18570" y="3260"/>
                    <a:pt x="18460" y="3078"/>
                    <a:pt x="18609" y="3339"/>
                  </a:cubicBezTo>
                  <a:cubicBezTo>
                    <a:pt x="18522" y="3495"/>
                    <a:pt x="18478" y="4242"/>
                    <a:pt x="18438" y="4564"/>
                  </a:cubicBezTo>
                  <a:cubicBezTo>
                    <a:pt x="18375" y="5066"/>
                    <a:pt x="18452" y="5364"/>
                    <a:pt x="18266" y="5567"/>
                  </a:cubicBezTo>
                  <a:cubicBezTo>
                    <a:pt x="18081" y="5769"/>
                    <a:pt x="17876" y="5979"/>
                    <a:pt x="17922" y="6680"/>
                  </a:cubicBezTo>
                  <a:cubicBezTo>
                    <a:pt x="17969" y="7378"/>
                    <a:pt x="17792" y="7822"/>
                    <a:pt x="17579" y="8016"/>
                  </a:cubicBezTo>
                  <a:cubicBezTo>
                    <a:pt x="17365" y="8209"/>
                    <a:pt x="17167" y="8740"/>
                    <a:pt x="17235" y="9241"/>
                  </a:cubicBezTo>
                  <a:cubicBezTo>
                    <a:pt x="17303" y="9742"/>
                    <a:pt x="17352" y="9945"/>
                    <a:pt x="17235" y="10242"/>
                  </a:cubicBezTo>
                  <a:cubicBezTo>
                    <a:pt x="17118" y="10539"/>
                    <a:pt x="17436" y="11469"/>
                    <a:pt x="17407" y="11022"/>
                  </a:cubicBezTo>
                  <a:cubicBezTo>
                    <a:pt x="17378" y="10578"/>
                    <a:pt x="17811" y="9499"/>
                    <a:pt x="17579" y="10131"/>
                  </a:cubicBezTo>
                  <a:cubicBezTo>
                    <a:pt x="17709" y="9775"/>
                    <a:pt x="17645" y="9506"/>
                    <a:pt x="17579" y="9130"/>
                  </a:cubicBezTo>
                  <a:cubicBezTo>
                    <a:pt x="17513" y="8752"/>
                    <a:pt x="17717" y="8713"/>
                    <a:pt x="17922" y="8350"/>
                  </a:cubicBezTo>
                  <a:cubicBezTo>
                    <a:pt x="18128" y="7986"/>
                    <a:pt x="18489" y="7795"/>
                    <a:pt x="18438" y="7236"/>
                  </a:cubicBezTo>
                  <a:cubicBezTo>
                    <a:pt x="18386" y="6677"/>
                    <a:pt x="18487" y="6414"/>
                    <a:pt x="18781" y="6234"/>
                  </a:cubicBezTo>
                  <a:cubicBezTo>
                    <a:pt x="19076" y="6054"/>
                    <a:pt x="18880" y="6005"/>
                    <a:pt x="18867" y="5455"/>
                  </a:cubicBezTo>
                  <a:cubicBezTo>
                    <a:pt x="18857" y="4988"/>
                    <a:pt x="18891" y="4206"/>
                    <a:pt x="19037" y="3846"/>
                  </a:cubicBezTo>
                  <a:cubicBezTo>
                    <a:pt x="19138" y="3885"/>
                    <a:pt x="19350" y="4245"/>
                    <a:pt x="19416" y="4287"/>
                  </a:cubicBezTo>
                  <a:cubicBezTo>
                    <a:pt x="19521" y="4353"/>
                    <a:pt x="19723" y="4519"/>
                    <a:pt x="19807" y="4626"/>
                  </a:cubicBezTo>
                  <a:cubicBezTo>
                    <a:pt x="19879" y="4718"/>
                    <a:pt x="19988" y="4943"/>
                    <a:pt x="20036" y="5057"/>
                  </a:cubicBezTo>
                  <a:cubicBezTo>
                    <a:pt x="20095" y="5194"/>
                    <a:pt x="20189" y="5480"/>
                    <a:pt x="20225" y="5629"/>
                  </a:cubicBezTo>
                  <a:cubicBezTo>
                    <a:pt x="20274" y="5828"/>
                    <a:pt x="20255" y="6290"/>
                    <a:pt x="20357" y="6452"/>
                  </a:cubicBezTo>
                  <a:cubicBezTo>
                    <a:pt x="20401" y="6521"/>
                    <a:pt x="20553" y="6539"/>
                    <a:pt x="20605" y="6596"/>
                  </a:cubicBezTo>
                  <a:cubicBezTo>
                    <a:pt x="20695" y="6695"/>
                    <a:pt x="20808" y="6971"/>
                    <a:pt x="20864" y="7106"/>
                  </a:cubicBezTo>
                  <a:cubicBezTo>
                    <a:pt x="20887" y="7157"/>
                    <a:pt x="20916" y="7239"/>
                    <a:pt x="20944" y="7321"/>
                  </a:cubicBezTo>
                  <a:cubicBezTo>
                    <a:pt x="20971" y="7404"/>
                    <a:pt x="20997" y="7487"/>
                    <a:pt x="21012" y="7543"/>
                  </a:cubicBezTo>
                  <a:cubicBezTo>
                    <a:pt x="21043" y="7660"/>
                    <a:pt x="21092" y="7900"/>
                    <a:pt x="21106" y="8022"/>
                  </a:cubicBezTo>
                  <a:cubicBezTo>
                    <a:pt x="21130" y="8220"/>
                    <a:pt x="21071" y="8638"/>
                    <a:pt x="21136" y="8818"/>
                  </a:cubicBezTo>
                  <a:cubicBezTo>
                    <a:pt x="21161" y="8887"/>
                    <a:pt x="21276" y="8962"/>
                    <a:pt x="21305" y="9025"/>
                  </a:cubicBezTo>
                  <a:cubicBezTo>
                    <a:pt x="21326" y="9073"/>
                    <a:pt x="21342" y="9152"/>
                    <a:pt x="21355" y="9232"/>
                  </a:cubicBezTo>
                  <a:cubicBezTo>
                    <a:pt x="21368" y="9313"/>
                    <a:pt x="21379" y="9394"/>
                    <a:pt x="21389" y="9448"/>
                  </a:cubicBezTo>
                  <a:cubicBezTo>
                    <a:pt x="21405" y="9532"/>
                    <a:pt x="21432" y="9658"/>
                    <a:pt x="21458" y="9785"/>
                  </a:cubicBezTo>
                  <a:cubicBezTo>
                    <a:pt x="21484" y="9912"/>
                    <a:pt x="21509" y="10039"/>
                    <a:pt x="21522" y="10125"/>
                  </a:cubicBezTo>
                  <a:cubicBezTo>
                    <a:pt x="21543" y="10254"/>
                    <a:pt x="21594" y="10518"/>
                    <a:pt x="21582" y="1065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50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36" b="99109" l="8635" r="93315">
                        <a14:foregroundMark x1="60446" y1="8397" x2="60446" y2="3690"/>
                        <a14:foregroundMark x1="59889" y1="3435" x2="56546" y2="2163"/>
                        <a14:foregroundMark x1="55153" y1="2163" x2="33983" y2="3435"/>
                        <a14:foregroundMark x1="33426" y1="3562" x2="32033" y2="4707"/>
                        <a14:foregroundMark x1="32033" y1="4962" x2="32033" y2="9160"/>
                        <a14:foregroundMark x1="60167" y1="3562" x2="60167" y2="2926"/>
                        <a14:backgroundMark x1="61281" y1="2926" x2="61003" y2="8779"/>
                        <a14:backgroundMark x1="60446" y1="1654" x2="61281" y2="4326"/>
                        <a14:backgroundMark x1="60724" y1="2417" x2="61003" y2="6234"/>
                        <a14:backgroundMark x1="59053" y1="2290" x2="61281" y2="330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10243184" y="4680804"/>
            <a:ext cx="1221960" cy="26756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96" b="95463" l="16276" r="48333">
                        <a14:foregroundMark x1="28099" y1="24167" x2="32682" y2="70833"/>
                        <a14:foregroundMark x1="33177" y1="21296" x2="27135" y2="72037"/>
                        <a14:foregroundMark x1="19141" y1="92963" x2="23724" y2="86944"/>
                        <a14:foregroundMark x1="17917" y1="94074" x2="20339" y2="86389"/>
                        <a14:foregroundMark x1="46563" y1="94074" x2="43490" y2="90093"/>
                        <a14:foregroundMark x1="27526" y1="54259" x2="28333" y2="45093"/>
                        <a14:foregroundMark x1="33724" y1="32130" x2="33906" y2="54259"/>
                        <a14:foregroundMark x1="19375" y1="86019" x2="18021" y2="92407"/>
                        <a14:foregroundMark x1="19219" y1="84074" x2="17292" y2="94907"/>
                        <a14:foregroundMark x1="35521" y1="41574" x2="34063" y2="42778"/>
                        <a14:foregroundMark x1="35599" y1="52778" x2="32682" y2="50463"/>
                        <a14:foregroundMark x1="35260" y1="62222" x2="32031" y2="62500"/>
                        <a14:foregroundMark x1="32344" y1="15741" x2="30286" y2="15833"/>
                        <a14:foregroundMark x1="26693" y1="15926" x2="28542" y2="15741"/>
                        <a14:backgroundMark x1="28021" y1="94074" x2="30026" y2="90648"/>
                        <a14:backgroundMark x1="30990" y1="81481" x2="27292" y2="95278"/>
                        <a14:backgroundMark x1="37135" y1="36759" x2="36719" y2="83148"/>
                      </a14:backgroundRemoval>
                    </a14:imgEffect>
                  </a14:imgLayer>
                </a14:imgProps>
              </a:ext>
            </a:extLst>
          </a:blip>
          <a:srcRect l="16236" t="13800" r="50377" b="3906"/>
          <a:stretch>
            <a:fillRect/>
          </a:stretch>
        </p:blipFill>
        <p:spPr>
          <a:xfrm>
            <a:off x="6336591" y="5244860"/>
            <a:ext cx="1997528" cy="1384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61786" y="2235638"/>
            <a:ext cx="918284" cy="1782373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3372928" y="1867441"/>
            <a:ext cx="1777042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260007" y="1560547"/>
            <a:ext cx="5661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Myskin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 Selfie app for patients to send pictures for clinician review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2671671" y="1867441"/>
            <a:ext cx="701257" cy="53632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4254" y="2254250"/>
            <a:ext cx="10247556" cy="158798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Thank You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further information please contact Ellspeth Marshall -  </a:t>
            </a:r>
            <a:endParaRPr lang="en-GB" dirty="0"/>
          </a:p>
          <a:p>
            <a:r>
              <a:rPr lang="en-GB" dirty="0"/>
              <a:t>ellspeth.marshall@nhs.net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871810" y="4921121"/>
            <a:ext cx="1044502" cy="1180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9805" y="1111703"/>
            <a:ext cx="7413171" cy="238760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COVID and beyond:</a:t>
            </a:r>
            <a:br>
              <a:rPr lang="en-GB" dirty="0"/>
            </a:br>
            <a:r>
              <a:rPr lang="en-GB" sz="4000" dirty="0"/>
              <a:t>Primary Care Response &amp; Recovery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860" y="3429000"/>
            <a:ext cx="6311240" cy="1655762"/>
          </a:xfrm>
        </p:spPr>
        <p:txBody>
          <a:bodyPr/>
          <a:lstStyle/>
          <a:p>
            <a:pPr algn="l"/>
            <a:r>
              <a:rPr lang="en-GB" dirty="0"/>
              <a:t>Dr Jonathan Harness </a:t>
            </a:r>
            <a:r>
              <a:rPr lang="en-GB" sz="1400" dirty="0"/>
              <a:t>MBBS MRCGP MFCI</a:t>
            </a:r>
            <a:endParaRPr lang="en-GB" sz="1400" dirty="0"/>
          </a:p>
          <a:p>
            <a:pPr algn="l"/>
            <a:r>
              <a:rPr lang="en-GB" sz="1400" dirty="0"/>
              <a:t>CCIO, Newcastle Gateshead CCG</a:t>
            </a:r>
            <a:endParaRPr lang="en-GB" sz="1400" dirty="0"/>
          </a:p>
          <a:p>
            <a:pPr algn="l"/>
            <a:r>
              <a:rPr lang="en-GB" sz="1400" dirty="0"/>
              <a:t>jharness@nhs.net</a:t>
            </a:r>
            <a:endParaRPr lang="en-GB" sz="1400" dirty="0"/>
          </a:p>
        </p:txBody>
      </p:sp>
      <p:pic>
        <p:nvPicPr>
          <p:cNvPr id="5" name="Picture 4" descr="A person standing posing for the camera&#10;&#10;Description automatically generated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716659" y="1610650"/>
            <a:ext cx="2048743" cy="316780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"/>
          <a:stretch>
            <a:fillRect/>
          </a:stretch>
        </p:blipFill>
        <p:spPr bwMode="auto">
          <a:xfrm>
            <a:off x="293233" y="5920755"/>
            <a:ext cx="11858625" cy="93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643"/>
            <a:ext cx="8860971" cy="580118"/>
          </a:xfrm>
        </p:spPr>
        <p:txBody>
          <a:bodyPr/>
          <a:lstStyle/>
          <a:p>
            <a:r>
              <a:rPr lang="en-GB" dirty="0"/>
              <a:t>North East North Cumbria GP IT Response Group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40973" y="1917749"/>
            <a:ext cx="3581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Northumberland CCG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Tyneside CCG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Newcastle Gateshead CCG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Cumbria CCG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Tyneside CCG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Sunderland CCG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County Durham CCG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Tees Valley CCG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NECSU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Medical Committee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NHSE / 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AHSN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9236" y="1917749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 set: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CCIOs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CCG Digital Leads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managers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liaison &amp; support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Administrative support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standing next to a body of water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743" y="1917749"/>
            <a:ext cx="2701657" cy="1799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79743" y="3944350"/>
            <a:ext cx="3148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Success: a blended cross-org team that mucked in together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Challenge: Governance &amp; distraction over Command/Control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"/>
          <a:stretch>
            <a:fillRect/>
          </a:stretch>
        </p:blipFill>
        <p:spPr bwMode="auto">
          <a:xfrm>
            <a:off x="293233" y="5920755"/>
            <a:ext cx="11858625" cy="93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660" y="1463038"/>
            <a:ext cx="5711190" cy="971551"/>
          </a:xfrm>
        </p:spPr>
        <p:txBody>
          <a:bodyPr>
            <a:normAutofit/>
          </a:bodyPr>
          <a:lstStyle/>
          <a:p>
            <a:r>
              <a:rPr lang="en-GB" dirty="0"/>
              <a:t>Agree common vision &amp; priorities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737360" y="3796131"/>
            <a:ext cx="6572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Success: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sense of purpose within the group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Developed links with secondary care CIO group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Co-ordination with Incident Control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457950" y="720089"/>
            <a:ext cx="45027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5" name="acff20f6-bb88-4b77-92f2-0d38a5b48647" descr="Image"/>
          <p:cNvPicPr>
            <a:picLocks noChangeAspect="1" noChangeArrowheads="1"/>
          </p:cNvPicPr>
          <p:nvPr/>
        </p:nvPicPr>
        <p:blipFill>
          <a:blip r:embed="rId1" r:link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03" y="1463038"/>
            <a:ext cx="2701657" cy="36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26062" y="2143245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mobile working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remote consultations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resilience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cross system working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"/>
          <a:stretch>
            <a:fillRect/>
          </a:stretch>
        </p:blipFill>
        <p:spPr bwMode="auto">
          <a:xfrm>
            <a:off x="293233" y="5920755"/>
            <a:ext cx="11858625" cy="93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232" y="0"/>
            <a:ext cx="9021932" cy="97234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Context</a:t>
            </a:r>
            <a:endParaRPr lang="en-GB" sz="3200" b="1" dirty="0">
              <a:solidFill>
                <a:srgbClr val="7030A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47611" y="382435"/>
            <a:ext cx="3452758" cy="1507325"/>
            <a:chOff x="4553527" y="4620874"/>
            <a:chExt cx="3789004" cy="18607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553527" y="4620874"/>
              <a:ext cx="3789004" cy="14914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08917" y="6112291"/>
              <a:ext cx="1478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7030A0"/>
                  </a:solidFill>
                </a:rPr>
                <a:t>Our evolution</a:t>
              </a:r>
              <a:endParaRPr lang="en-GB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1" y="1490675"/>
            <a:ext cx="8513104" cy="4141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3235" y="2180485"/>
            <a:ext cx="36415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Largest ICS in England</a:t>
            </a:r>
            <a:endParaRPr lang="en-GB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Population of 3.2M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4 X ICP’s</a:t>
            </a:r>
            <a:endParaRPr lang="en-GB" dirty="0"/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Legacy of collaborative working</a:t>
            </a:r>
            <a:endParaRPr lang="en-GB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Remember SHA’s?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b="1" dirty="0"/>
              <a:t>Digital is one of 6 ICS priorities</a:t>
            </a:r>
            <a:endParaRPr lang="en-GB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Digital Care Programme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Digital strategy and roadmap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CIO Network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Flagship Programmes</a:t>
            </a:r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660" y="1463038"/>
            <a:ext cx="5711190" cy="971551"/>
          </a:xfrm>
        </p:spPr>
        <p:txBody>
          <a:bodyPr>
            <a:normAutofit/>
          </a:bodyPr>
          <a:lstStyle/>
          <a:p>
            <a:r>
              <a:rPr lang="en-GB" dirty="0"/>
              <a:t>Rapid testing and deployment</a:t>
            </a:r>
            <a:endParaRPr lang="en-GB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457950" y="720089"/>
            <a:ext cx="45027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6061" y="2143245"/>
            <a:ext cx="60903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mobile working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laptops, VPN, VDI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remote consultations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online consultation, video consultation, total triage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resilience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support practice business function, PCN cross org. connectivity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cross system working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Great North Care Record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63421" y="305155"/>
            <a:ext cx="58898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a1cd25cf-a249-4951-a2e8-4cffed3558d1" descr="Image"/>
          <p:cNvPicPr>
            <a:picLocks noChangeAspect="1" noChangeArrowheads="1"/>
          </p:cNvPicPr>
          <p:nvPr/>
        </p:nvPicPr>
        <p:blipFill>
          <a:blip r:embed="rId1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555" y="222883"/>
            <a:ext cx="1741941" cy="376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"/>
          <a:stretch>
            <a:fillRect/>
          </a:stretch>
        </p:blipFill>
        <p:spPr bwMode="auto">
          <a:xfrm>
            <a:off x="293233" y="5920755"/>
            <a:ext cx="11858625" cy="93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69549" y="4082814"/>
            <a:ext cx="4918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Success: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Compression of multiple workstreams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VDI solution stood up within 2 weeks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Challenges: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failures of VPN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overload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Recovery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660" y="1463038"/>
            <a:ext cx="5711190" cy="971551"/>
          </a:xfrm>
        </p:spPr>
        <p:txBody>
          <a:bodyPr>
            <a:normAutofit/>
          </a:bodyPr>
          <a:lstStyle/>
          <a:p>
            <a:r>
              <a:rPr lang="en-GB" dirty="0"/>
              <a:t>4 workstreams</a:t>
            </a:r>
            <a:endParaRPr lang="en-GB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457950" y="720089"/>
            <a:ext cx="45027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6061" y="2143245"/>
            <a:ext cx="6090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the new surgery look like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patients interact with the surgery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we work within the whole system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 finance &amp; digital workforce implications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63421" y="305155"/>
            <a:ext cx="58898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6061" y="3552588"/>
            <a:ext cx="4918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Success: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Desire to discover the “new normal”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Challenges: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Day Job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" r="1598" b="2926"/>
          <a:stretch>
            <a:fillRect/>
          </a:stretch>
        </p:blipFill>
        <p:spPr bwMode="auto">
          <a:xfrm>
            <a:off x="8252817" y="1027906"/>
            <a:ext cx="3161134" cy="269084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252817" y="36570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252817" y="3657037"/>
          <a:ext cx="33147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Slide" r:id="rId2" imgW="3962400" imgH="2971800" progId="PowerPoint.Slide.12">
                  <p:embed/>
                </p:oleObj>
              </mc:Choice>
              <mc:Fallback>
                <p:oleObj name="Slide" r:id="rId2" imgW="3962400" imgH="2971800" progId="PowerPoint.Slide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2817" y="3657037"/>
                        <a:ext cx="3314700" cy="2486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"/>
          <a:stretch>
            <a:fillRect/>
          </a:stretch>
        </p:blipFill>
        <p:spPr bwMode="auto">
          <a:xfrm>
            <a:off x="293233" y="5920755"/>
            <a:ext cx="11858625" cy="93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69921" y="3801835"/>
            <a:ext cx="9292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Darren McKenna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Director of Informatics (CIO)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Cumbria, Northumberland, Tyne &amp; Wear NHS Trust</a:t>
            </a:r>
            <a:endParaRPr lang="en-GB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endParaRPr lang="en-GB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Chair - North East CIO Network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Chair - NHS Provider Digital Leads Network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0" y="1307877"/>
            <a:ext cx="12192000" cy="104692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3007" t="6764" r="82299" b="67621"/>
          <a:stretch>
            <a:fillRect/>
          </a:stretch>
        </p:blipFill>
        <p:spPr>
          <a:xfrm>
            <a:off x="1108949" y="1567546"/>
            <a:ext cx="1537171" cy="1537171"/>
          </a:xfrm>
          <a:prstGeom prst="ellipse">
            <a:avLst/>
          </a:prstGeom>
          <a:ln w="25400">
            <a:solidFill>
              <a:srgbClr val="00B0F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52" y="1586214"/>
            <a:ext cx="1623363" cy="1537171"/>
          </a:xfrm>
          <a:prstGeom prst="ellipse">
            <a:avLst/>
          </a:prstGeom>
          <a:ln w="25400" cap="rnd">
            <a:solidFill>
              <a:srgbClr val="3DC0C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3" y="437643"/>
            <a:ext cx="7364066" cy="51130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for the camera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85" y="4018411"/>
            <a:ext cx="1411498" cy="184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9921" y="2700451"/>
            <a:ext cx="6032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Mental Health and COVID19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0281" y="5925493"/>
            <a:ext cx="1872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DMcKennaTweets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49840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4400" dirty="0">
                <a:solidFill>
                  <a:srgbClr val="0070C0"/>
                </a:solidFill>
              </a:rPr>
              <a:t>CNTW Geography</a:t>
            </a:r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4939" y="974450"/>
            <a:ext cx="5444972" cy="53855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721580" y="2430955"/>
            <a:ext cx="3223869" cy="1382400"/>
            <a:chOff x="6755988" y="2120894"/>
            <a:chExt cx="4134827" cy="1957720"/>
          </a:xfrm>
        </p:grpSpPr>
        <p:pic>
          <p:nvPicPr>
            <p:cNvPr id="14" name="Picture 13" descr="An old stone building&#10;&#10;Description generated with high confidence"/>
            <p:cNvPicPr preferRelativeResize="0"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" r="36187" b="17643"/>
            <a:stretch>
              <a:fillRect/>
            </a:stretch>
          </p:blipFill>
          <p:spPr>
            <a:xfrm>
              <a:off x="9117795" y="2120894"/>
              <a:ext cx="1773020" cy="1957720"/>
            </a:xfrm>
            <a:prstGeom prst="ellipse">
              <a:avLst/>
            </a:prstGeom>
            <a:ln w="25400">
              <a:solidFill>
                <a:srgbClr val="00B0F0"/>
              </a:solidFill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755988" y="3022562"/>
              <a:ext cx="2361806" cy="0"/>
            </a:xfrm>
            <a:prstGeom prst="line">
              <a:avLst/>
            </a:prstGeom>
            <a:ln w="25400" cap="flat">
              <a:solidFill>
                <a:srgbClr val="00B0F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721581" y="3906433"/>
            <a:ext cx="3145426" cy="1742730"/>
            <a:chOff x="7287027" y="4435237"/>
            <a:chExt cx="3834169" cy="2184665"/>
          </a:xfrm>
        </p:grpSpPr>
        <p:pic>
          <p:nvPicPr>
            <p:cNvPr id="11" name="Picture 10" descr="http://c428065.r65.cf2.rackcdn.com/25493/135.jpg"/>
            <p:cNvPicPr preferRelativeResize="0">
              <a:picLocks noChangeArrowheads="1"/>
            </p:cNvPicPr>
            <p:nvPr/>
          </p:nvPicPr>
          <p:blipFill rotWithShape="1">
            <a:blip r:embed="rId3"/>
            <a:srcRect l="-1" t="1375" r="26019" b="1375"/>
            <a:stretch>
              <a:fillRect/>
            </a:stretch>
          </p:blipFill>
          <p:spPr bwMode="auto">
            <a:xfrm>
              <a:off x="9436097" y="4886942"/>
              <a:ext cx="1685099" cy="173296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7287027" y="4435237"/>
              <a:ext cx="2151249" cy="1131283"/>
            </a:xfrm>
            <a:prstGeom prst="line">
              <a:avLst/>
            </a:prstGeom>
            <a:ln w="25400" cap="flat">
              <a:solidFill>
                <a:srgbClr val="00B0F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4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48" y="1974261"/>
            <a:ext cx="1382400" cy="1382400"/>
          </a:xfrm>
          <a:prstGeom prst="ellipse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2403851" y="2891854"/>
            <a:ext cx="1463833" cy="765488"/>
          </a:xfrm>
          <a:prstGeom prst="line">
            <a:avLst/>
          </a:prstGeom>
          <a:ln w="25400" cap="flat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30459" y="3429000"/>
            <a:ext cx="3302186" cy="1382400"/>
            <a:chOff x="8841640" y="3992854"/>
            <a:chExt cx="4025255" cy="1732960"/>
          </a:xfrm>
        </p:grpSpPr>
        <p:pic>
          <p:nvPicPr>
            <p:cNvPr id="30" name="Picture 29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640" y="3992854"/>
              <a:ext cx="1685100" cy="173296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>
            <a:xfrm flipH="1" flipV="1">
              <a:off x="10493474" y="4844745"/>
              <a:ext cx="2373421" cy="12149"/>
            </a:xfrm>
            <a:prstGeom prst="line">
              <a:avLst/>
            </a:prstGeom>
            <a:ln w="25400" cap="flat">
              <a:solidFill>
                <a:srgbClr val="00B0F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145330" y="4773381"/>
            <a:ext cx="2567166" cy="1695650"/>
            <a:chOff x="9009023" y="3704837"/>
            <a:chExt cx="3129289" cy="2125647"/>
          </a:xfrm>
        </p:grpSpPr>
        <p:pic>
          <p:nvPicPr>
            <p:cNvPr id="36" name="Picture 35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9023" y="4097524"/>
              <a:ext cx="1685099" cy="173296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10387971" y="3704837"/>
              <a:ext cx="1750341" cy="783354"/>
            </a:xfrm>
            <a:prstGeom prst="line">
              <a:avLst/>
            </a:prstGeom>
            <a:ln w="25400" cap="flat">
              <a:solidFill>
                <a:srgbClr val="00B0F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315201" y="993233"/>
            <a:ext cx="2617084" cy="1437722"/>
            <a:chOff x="-72133" y="1950753"/>
            <a:chExt cx="2617084" cy="1437722"/>
          </a:xfrm>
        </p:grpSpPr>
        <p:pic>
          <p:nvPicPr>
            <p:cNvPr id="10" name="Picture 4" descr="Alnwick Castle, Alnwick Northumberland"/>
            <p:cNvPicPr>
              <a:picLocks noChangeAspect="1" noChangeArrowheads="1"/>
            </p:cNvPicPr>
            <p:nvPr/>
          </p:nvPicPr>
          <p:blipFill rotWithShape="1">
            <a:blip r:embed="rId8"/>
            <a:srcRect l="34573" t="1795" r="34146" b="1741"/>
            <a:stretch>
              <a:fillRect/>
            </a:stretch>
          </p:blipFill>
          <p:spPr bwMode="auto">
            <a:xfrm>
              <a:off x="1164229" y="1950753"/>
              <a:ext cx="1380722" cy="1380722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 flipH="1">
              <a:off x="-72133" y="2903878"/>
              <a:ext cx="1236362" cy="484597"/>
            </a:xfrm>
            <a:prstGeom prst="line">
              <a:avLst/>
            </a:prstGeom>
            <a:ln w="25400" cap="flat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8664914" y="3718473"/>
            <a:ext cx="4701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1200" dirty="0">
                <a:solidFill>
                  <a:srgbClr val="3DC0C3"/>
                </a:solidFill>
              </a:rPr>
              <a:t>2</a:t>
            </a:r>
            <a:endParaRPr lang="en-GB" sz="1200" dirty="0">
              <a:solidFill>
                <a:srgbClr val="3DC0C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07877"/>
            <a:ext cx="12192000" cy="104692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9251924" y="1589382"/>
            <a:ext cx="28287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2800" dirty="0">
                <a:solidFill>
                  <a:schemeClr val="bg1"/>
                </a:solidFill>
              </a:rPr>
              <a:t>About the Trust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3" y="437643"/>
            <a:ext cx="7364066" cy="511307"/>
          </a:xfrm>
          <a:prstGeom prst="rect">
            <a:avLst/>
          </a:prstGeom>
        </p:spPr>
      </p:pic>
      <p:grpSp>
        <p:nvGrpSpPr>
          <p:cNvPr id="111" name="Group 110"/>
          <p:cNvGrpSpPr/>
          <p:nvPr/>
        </p:nvGrpSpPr>
        <p:grpSpPr>
          <a:xfrm>
            <a:off x="463149" y="1480333"/>
            <a:ext cx="8290204" cy="4878420"/>
            <a:chOff x="-86988" y="755111"/>
            <a:chExt cx="6951096" cy="4788506"/>
          </a:xfrm>
        </p:grpSpPr>
        <p:sp>
          <p:nvSpPr>
            <p:cNvPr id="112" name="Rectangle 111"/>
            <p:cNvSpPr/>
            <p:nvPr/>
          </p:nvSpPr>
          <p:spPr>
            <a:xfrm>
              <a:off x="4662630" y="1646836"/>
              <a:ext cx="2201478" cy="1902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-4630" y="1536483"/>
              <a:ext cx="2159468" cy="201251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228902" y="755111"/>
              <a:ext cx="1420220" cy="134345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159467" y="3549001"/>
              <a:ext cx="1297895" cy="19946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We also have a number of </a:t>
              </a:r>
              <a:r>
                <a:rPr lang="en-GB" sz="15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regional</a:t>
              </a:r>
              <a:r>
                <a:rPr lang="en-GB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and </a:t>
              </a:r>
              <a:r>
                <a:rPr lang="en-GB" sz="15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national specialist </a:t>
              </a:r>
              <a:r>
                <a:rPr lang="en-GB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services to England, Ireland, Scotland &amp; Wales</a:t>
              </a:r>
              <a:endParaRPr lang="en-GB" sz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-86988" y="3646013"/>
              <a:ext cx="197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3DC0C3"/>
                  </a:solidFill>
                  <a:latin typeface="Calibri" panose="020F0502020204030204"/>
                </a:rPr>
                <a:t>We work from over </a:t>
              </a:r>
              <a:r>
                <a:rPr lang="en-GB" sz="2000" b="1" dirty="0">
                  <a:solidFill>
                    <a:srgbClr val="3DC0C3"/>
                  </a:solidFill>
                  <a:latin typeface="Calibri" panose="020F0502020204030204"/>
                </a:rPr>
                <a:t>70 </a:t>
              </a:r>
              <a:r>
                <a:rPr lang="en-GB" sz="1600" dirty="0">
                  <a:solidFill>
                    <a:srgbClr val="3DC0C3"/>
                  </a:solidFill>
                  <a:latin typeface="Calibri" panose="020F0502020204030204"/>
                </a:rPr>
                <a:t>sites across</a:t>
              </a:r>
              <a:endParaRPr lang="en-GB" sz="1600" dirty="0">
                <a:solidFill>
                  <a:srgbClr val="3DC0C3"/>
                </a:solidFill>
                <a:latin typeface="Calibri" panose="020F0502020204030204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0217" y="2144423"/>
              <a:ext cx="899548" cy="1003094"/>
            </a:xfrm>
            <a:prstGeom prst="rect">
              <a:avLst/>
            </a:prstGeom>
          </p:spPr>
        </p:pic>
        <p:sp>
          <p:nvSpPr>
            <p:cNvPr id="118" name="Wave 117"/>
            <p:cNvSpPr/>
            <p:nvPr/>
          </p:nvSpPr>
          <p:spPr>
            <a:xfrm>
              <a:off x="2757267" y="1105535"/>
              <a:ext cx="3810727" cy="1046759"/>
            </a:xfrm>
            <a:prstGeom prst="wave">
              <a:avLst/>
            </a:prstGeom>
            <a:solidFill>
              <a:srgbClr val="3DC0C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575" dirty="0">
                  <a:solidFill>
                    <a:prstClr val="white"/>
                  </a:solidFill>
                  <a:latin typeface="Calibri" panose="020F0502020204030204"/>
                </a:rPr>
                <a:t>A provider of mental health and disability services</a:t>
              </a:r>
              <a:endParaRPr lang="en-GB" sz="1575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26" y="4328777"/>
              <a:ext cx="823728" cy="898094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3457361" y="2074660"/>
              <a:ext cx="97621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A500"/>
                  </a:solidFill>
                  <a:latin typeface="Calibri" panose="020F0502020204030204"/>
                </a:rPr>
                <a:t>Employ over </a:t>
              </a:r>
              <a:r>
                <a:rPr lang="en-GB" sz="2000" b="1" dirty="0">
                  <a:solidFill>
                    <a:srgbClr val="FFA500"/>
                  </a:solidFill>
                  <a:latin typeface="Calibri" panose="020F0502020204030204"/>
                </a:rPr>
                <a:t>7,000 </a:t>
              </a:r>
              <a:r>
                <a:rPr lang="en-GB" sz="1600" dirty="0">
                  <a:solidFill>
                    <a:srgbClr val="FFA500"/>
                  </a:solidFill>
                  <a:latin typeface="Calibri" panose="020F0502020204030204"/>
                </a:rPr>
                <a:t>staff</a:t>
              </a:r>
              <a:endParaRPr lang="en-GB" sz="1600" dirty="0">
                <a:solidFill>
                  <a:srgbClr val="FFA500"/>
                </a:solidFill>
                <a:latin typeface="Calibri" panose="020F0502020204030204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19790" y="4378562"/>
              <a:ext cx="125545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 dirty="0">
                  <a:solidFill>
                    <a:srgbClr val="3DC0C3"/>
                  </a:solidFill>
                  <a:latin typeface="Calibri" panose="020F0502020204030204"/>
                </a:rPr>
                <a:t>Northumberland, Newcastle, North Tyneside, Gateshead, South Tyneside &amp; Sunderland</a:t>
              </a:r>
              <a:endParaRPr lang="en-GB" sz="1050" dirty="0">
                <a:solidFill>
                  <a:srgbClr val="3DC0C3"/>
                </a:solidFill>
                <a:latin typeface="Calibri" panose="020F0502020204030204"/>
              </a:endParaRPr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83" y="2248320"/>
              <a:ext cx="1015845" cy="760185"/>
            </a:xfrm>
            <a:prstGeom prst="rect">
              <a:avLst/>
            </a:prstGeom>
          </p:spPr>
        </p:pic>
        <p:sp>
          <p:nvSpPr>
            <p:cNvPr id="123" name="TextBox 122"/>
            <p:cNvSpPr txBox="1"/>
            <p:nvPr/>
          </p:nvSpPr>
          <p:spPr>
            <a:xfrm>
              <a:off x="901555" y="2178557"/>
              <a:ext cx="128143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Local population of 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1.7 </a:t>
              </a:r>
              <a:r>
                <a:rPr lang="en-GB" sz="16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million</a:t>
              </a:r>
              <a:endParaRPr lang="en-GB" sz="16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8965" y="2229200"/>
              <a:ext cx="814502" cy="798425"/>
            </a:xfrm>
            <a:prstGeom prst="rect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5402945" y="2178290"/>
              <a:ext cx="140486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3DC0C3"/>
                  </a:solidFill>
                  <a:latin typeface="Calibri" panose="020F0502020204030204"/>
                </a:rPr>
                <a:t>Local catchment area of</a:t>
              </a:r>
              <a:endParaRPr lang="en-GB" sz="2000" b="1" dirty="0">
                <a:solidFill>
                  <a:srgbClr val="3DC0C3"/>
                </a:solidFill>
                <a:latin typeface="Calibri" panose="020F0502020204030204"/>
              </a:endParaRPr>
            </a:p>
            <a:p>
              <a:pPr algn="ctr"/>
              <a:r>
                <a:rPr lang="en-GB" sz="2000" b="1" dirty="0">
                  <a:solidFill>
                    <a:srgbClr val="3DC0C3"/>
                  </a:solidFill>
                  <a:latin typeface="Calibri" panose="020F0502020204030204"/>
                </a:rPr>
                <a:t>3,350</a:t>
              </a:r>
              <a:r>
                <a:rPr lang="en-GB" sz="1600" b="1" dirty="0">
                  <a:solidFill>
                    <a:srgbClr val="3DC0C3"/>
                  </a:solidFill>
                  <a:latin typeface="Calibri" panose="020F0502020204030204"/>
                </a:rPr>
                <a:t> </a:t>
              </a:r>
              <a:r>
                <a:rPr lang="en-GB" sz="1600" dirty="0">
                  <a:solidFill>
                    <a:srgbClr val="3DC0C3"/>
                  </a:solidFill>
                  <a:latin typeface="Calibri" panose="020F0502020204030204"/>
                </a:rPr>
                <a:t>mi²</a:t>
              </a:r>
              <a:endParaRPr lang="en-GB" sz="1600" dirty="0">
                <a:solidFill>
                  <a:srgbClr val="3DC0C3"/>
                </a:solidFill>
                <a:latin typeface="Calibri" panose="020F0502020204030204"/>
              </a:endParaRPr>
            </a:p>
          </p:txBody>
        </p:sp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5266" y="4121508"/>
              <a:ext cx="896270" cy="897792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5706180" y="4023445"/>
              <a:ext cx="110163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A500"/>
                  </a:solidFill>
                  <a:latin typeface="Calibri" panose="020F0502020204030204"/>
                </a:rPr>
                <a:t>Turnover of around </a:t>
              </a:r>
              <a:r>
                <a:rPr lang="en-GB" sz="2000" b="1" dirty="0">
                  <a:solidFill>
                    <a:srgbClr val="FFA500"/>
                  </a:solidFill>
                  <a:latin typeface="Calibri" panose="020F0502020204030204"/>
                </a:rPr>
                <a:t>£380m </a:t>
              </a:r>
              <a:r>
                <a:rPr lang="en-GB" sz="1600" dirty="0">
                  <a:solidFill>
                    <a:srgbClr val="FFA500"/>
                  </a:solidFill>
                  <a:latin typeface="Calibri" panose="020F0502020204030204"/>
                </a:rPr>
                <a:t>million </a:t>
              </a:r>
              <a:endParaRPr lang="en-GB" sz="1600" dirty="0">
                <a:solidFill>
                  <a:srgbClr val="FFA500"/>
                </a:solidFill>
                <a:latin typeface="Calibri" panose="020F0502020204030204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576830" y="3549001"/>
              <a:ext cx="1298435" cy="19946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Six </a:t>
              </a:r>
              <a:r>
                <a:rPr lang="en-GB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local Clinical Commissioning Groups and </a:t>
              </a:r>
              <a:r>
                <a:rPr lang="en-GB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seven</a:t>
              </a:r>
              <a:r>
                <a:rPr lang="en-GB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Local Authorities</a:t>
              </a:r>
              <a:endParaRPr lang="en-GB" sz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139" y="1021703"/>
              <a:ext cx="1193663" cy="736829"/>
            </a:xfrm>
            <a:prstGeom prst="rect">
              <a:avLst/>
            </a:prstGeom>
          </p:spPr>
        </p:pic>
      </p:grpSp>
      <p:sp>
        <p:nvSpPr>
          <p:cNvPr id="131" name="Rectangle 130"/>
          <p:cNvSpPr/>
          <p:nvPr/>
        </p:nvSpPr>
        <p:spPr>
          <a:xfrm>
            <a:off x="8753353" y="2378356"/>
            <a:ext cx="2940077" cy="3943824"/>
          </a:xfrm>
          <a:prstGeom prst="rect">
            <a:avLst/>
          </a:prstGeom>
          <a:solidFill>
            <a:srgbClr val="F5F3F5"/>
          </a:solidFill>
          <a:ln>
            <a:solidFill>
              <a:srgbClr val="F5F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53" y="2386105"/>
            <a:ext cx="2949979" cy="1134169"/>
          </a:xfrm>
          <a:prstGeom prst="rect">
            <a:avLst/>
          </a:prstGeom>
        </p:spPr>
      </p:pic>
      <p:grpSp>
        <p:nvGrpSpPr>
          <p:cNvPr id="133" name="Group 132"/>
          <p:cNvGrpSpPr/>
          <p:nvPr/>
        </p:nvGrpSpPr>
        <p:grpSpPr>
          <a:xfrm>
            <a:off x="9491560" y="4494505"/>
            <a:ext cx="1821492" cy="817106"/>
            <a:chOff x="9793432" y="4617259"/>
            <a:chExt cx="1821492" cy="81710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9"/>
            <a:srcRect l="78934" t="62922" r="195" b="30594"/>
            <a:stretch>
              <a:fillRect/>
            </a:stretch>
          </p:blipFill>
          <p:spPr>
            <a:xfrm>
              <a:off x="9793432" y="4617259"/>
              <a:ext cx="1821492" cy="324663"/>
            </a:xfrm>
            <a:prstGeom prst="rect">
              <a:avLst/>
            </a:prstGeom>
          </p:spPr>
        </p:pic>
        <p:sp>
          <p:nvSpPr>
            <p:cNvPr id="135" name="TextBox 2"/>
            <p:cNvSpPr txBox="1">
              <a:spLocks noChangeArrowheads="1"/>
            </p:cNvSpPr>
            <p:nvPr/>
          </p:nvSpPr>
          <p:spPr bwMode="auto">
            <a:xfrm>
              <a:off x="9793432" y="4941922"/>
              <a:ext cx="182149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200"/>
                </a:spcAft>
              </a:pPr>
              <a:r>
                <a:rPr lang="en-GB" sz="1300" dirty="0"/>
                <a:t>Provider Trust of the Year 2017</a:t>
              </a:r>
              <a:endParaRPr lang="en-GB" sz="1300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506870" y="5443316"/>
            <a:ext cx="1821492" cy="926192"/>
            <a:chOff x="9808742" y="5566070"/>
            <a:chExt cx="1821492" cy="926192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 rotWithShape="1">
            <a:blip r:embed="rId9"/>
            <a:srcRect l="82166" t="80404" r="5177" b="8016"/>
            <a:stretch>
              <a:fillRect/>
            </a:stretch>
          </p:blipFill>
          <p:spPr>
            <a:xfrm>
              <a:off x="10136332" y="5566070"/>
              <a:ext cx="1013502" cy="531985"/>
            </a:xfrm>
            <a:prstGeom prst="rect">
              <a:avLst/>
            </a:prstGeom>
          </p:spPr>
        </p:pic>
        <p:sp>
          <p:nvSpPr>
            <p:cNvPr id="138" name="TextBox 2"/>
            <p:cNvSpPr txBox="1">
              <a:spLocks noChangeArrowheads="1"/>
            </p:cNvSpPr>
            <p:nvPr/>
          </p:nvSpPr>
          <p:spPr bwMode="auto">
            <a:xfrm>
              <a:off x="9808742" y="6035727"/>
              <a:ext cx="1821492" cy="45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200"/>
                </a:spcAft>
              </a:pPr>
              <a:r>
                <a:rPr lang="en-GB" sz="1100" dirty="0"/>
                <a:t>Mental Health</a:t>
              </a:r>
              <a:endParaRPr lang="en-GB" sz="1100" dirty="0"/>
            </a:p>
            <a:p>
              <a:pPr algn="ctr" eaLnBrk="1" hangingPunct="1">
                <a:spcAft>
                  <a:spcPts val="200"/>
                </a:spcAft>
              </a:pPr>
              <a:r>
                <a:rPr lang="en-GB" sz="1100" dirty="0"/>
                <a:t>Global Digital Exemplar</a:t>
              </a:r>
              <a:endParaRPr lang="en-GB" sz="1100" dirty="0"/>
            </a:p>
          </p:txBody>
        </p:sp>
      </p:grpSp>
      <p:sp>
        <p:nvSpPr>
          <p:cNvPr id="139" name="TextBox 2"/>
          <p:cNvSpPr txBox="1">
            <a:spLocks noChangeArrowheads="1"/>
          </p:cNvSpPr>
          <p:nvPr/>
        </p:nvSpPr>
        <p:spPr bwMode="auto">
          <a:xfrm>
            <a:off x="9026532" y="3587263"/>
            <a:ext cx="2451861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GB" sz="1200" dirty="0"/>
              <a:t>Rated Outstanding by CQC</a:t>
            </a:r>
            <a:endParaRPr lang="en-GB" sz="1200" dirty="0"/>
          </a:p>
          <a:p>
            <a:pPr algn="ctr" eaLnBrk="1" hangingPunct="1">
              <a:spcAft>
                <a:spcPts val="200"/>
              </a:spcAft>
            </a:pPr>
            <a:r>
              <a:rPr lang="en-GB" sz="1200" dirty="0"/>
              <a:t>following 2016 and 2018</a:t>
            </a:r>
            <a:endParaRPr lang="en-GB" sz="1200" dirty="0"/>
          </a:p>
          <a:p>
            <a:pPr algn="ctr" eaLnBrk="1" hangingPunct="1">
              <a:spcAft>
                <a:spcPts val="200"/>
              </a:spcAft>
            </a:pPr>
            <a:r>
              <a:rPr lang="en-GB" sz="1200" dirty="0"/>
              <a:t>comprehensive inspection</a:t>
            </a:r>
            <a:endParaRPr lang="en-GB" sz="1200" dirty="0"/>
          </a:p>
        </p:txBody>
      </p:sp>
      <p:pic>
        <p:nvPicPr>
          <p:cNvPr id="14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1" grpId="0" animBg="1"/>
      <p:bldP spid="1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6032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3600" dirty="0">
                <a:solidFill>
                  <a:srgbClr val="0070C0"/>
                </a:solidFill>
              </a:rPr>
              <a:t>COVID19 and Mental Health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9510" y="1215996"/>
            <a:ext cx="11652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Short-term and long-term impacts of the pandemic on Mental Health on the public and our staff:</a:t>
            </a:r>
            <a:endParaRPr lang="en-GB" sz="1400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" t="10307" r="1170"/>
          <a:stretch>
            <a:fillRect/>
          </a:stretch>
        </p:blipFill>
        <p:spPr>
          <a:xfrm>
            <a:off x="407905" y="3022038"/>
            <a:ext cx="4828363" cy="29024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5517" y="5761015"/>
            <a:ext cx="586491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dirty="0">
                <a:hlinkClick r:id="rId3"/>
              </a:rPr>
              <a:t>http://www.disastermh.nebraska.edu/files/recovery/2014/Stages%20of%20Disaster%20NE%20Strong%20Flyer_English.pdf</a:t>
            </a:r>
            <a:endParaRPr lang="en-GB" sz="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753" y="2880768"/>
            <a:ext cx="5405892" cy="2326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753" y="5497182"/>
            <a:ext cx="4806808" cy="2623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12584" y="3833310"/>
            <a:ext cx="309491" cy="2977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154043" y="380670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68.5%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7400" y="2196339"/>
            <a:ext cx="53693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323132"/>
                </a:solidFill>
                <a:latin typeface="Open Sans"/>
              </a:rPr>
              <a:t>Coronavirus and the social impacts on Great Britain</a:t>
            </a:r>
            <a:endParaRPr lang="en-GB" dirty="0">
              <a:solidFill>
                <a:srgbClr val="323132"/>
              </a:solidFill>
              <a:latin typeface="Open Sans"/>
            </a:endParaRPr>
          </a:p>
          <a:p>
            <a:r>
              <a:rPr lang="en-GB" sz="1200" b="0" i="0" dirty="0">
                <a:solidFill>
                  <a:srgbClr val="323132"/>
                </a:solidFill>
                <a:effectLst/>
                <a:latin typeface="Open Sans"/>
              </a:rPr>
              <a:t>Office of National Statistics 28-31 May</a:t>
            </a:r>
            <a:endParaRPr lang="en-GB" sz="1200" b="0" i="0" dirty="0">
              <a:solidFill>
                <a:srgbClr val="323132"/>
              </a:solidFill>
              <a:effectLst/>
              <a:latin typeface="Open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7400" y="57902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900" dirty="0">
                <a:hlinkClick r:id="rId6"/>
              </a:rPr>
              <a:t>https://www.ons.gov.uk/peoplepopulationandcommunity/healthandsocialcare/healthandwellbeing/datasets/coronavirusandthesocialimpactsongreatbritaindata</a:t>
            </a:r>
            <a:endParaRPr lang="en-GB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385517" y="2267443"/>
            <a:ext cx="4845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Zunin</a:t>
            </a:r>
            <a:r>
              <a:rPr lang="en-GB" dirty="0"/>
              <a:t>/</a:t>
            </a:r>
            <a:r>
              <a:rPr lang="en-GB" dirty="0" err="1"/>
              <a:t>Mayers</a:t>
            </a:r>
            <a:r>
              <a:rPr lang="en-GB" dirty="0"/>
              <a:t> – individual and collective</a:t>
            </a:r>
            <a:endParaRPr lang="en-GB" dirty="0"/>
          </a:p>
          <a:p>
            <a:r>
              <a:rPr lang="en-GB" dirty="0"/>
              <a:t>Emotional response to disaster in the community </a:t>
            </a:r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79303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3600" dirty="0">
                <a:solidFill>
                  <a:srgbClr val="0070C0"/>
                </a:solidFill>
              </a:rPr>
              <a:t>COVID19 and Mental Health Services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548" y="1527015"/>
            <a:ext cx="107907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Our peaks may not necessarily be the same as physical health services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Mental Health and Learning Disability services are typically mix of in-patient, crisis and community services – each with different challenges.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Mental Health and Learning Disability services look after some of the most vulnerable people in society – don’t always have access to technology.</a:t>
            </a:r>
            <a:endParaRPr lang="en-GB" sz="2400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Need to maintain significant levels of partnership working with local Acute Trusts, Ambulance/111, Local Authorities, Police, Third Sector …</a:t>
            </a:r>
            <a:endParaRPr lang="en-GB" sz="2400" dirty="0"/>
          </a:p>
          <a:p>
            <a:endParaRPr lang="en-GB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7839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4400" dirty="0">
                <a:solidFill>
                  <a:srgbClr val="0070C0"/>
                </a:solidFill>
              </a:rPr>
              <a:t>The work from Anywhere Trust</a:t>
            </a:r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967" y="1281893"/>
            <a:ext cx="1116406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In Mental Health we can do a lot digitally.  However, the “Digital Basics” need to be in place to support remote working securely and at scale:</a:t>
            </a:r>
            <a:endParaRPr lang="en-GB" sz="2100" dirty="0"/>
          </a:p>
          <a:p>
            <a:endParaRPr lang="en-GB" sz="2100" dirty="0"/>
          </a:p>
          <a:p>
            <a:r>
              <a:rPr lang="en-GB" sz="2100" dirty="0"/>
              <a:t>CNTW’s Cumbria Story.   Northumberland, Tyne and Wear Trust took on running of North Cumbria Mental Health services 1</a:t>
            </a:r>
            <a:r>
              <a:rPr lang="en-GB" sz="2100" baseline="30000" dirty="0"/>
              <a:t>st</a:t>
            </a:r>
            <a:r>
              <a:rPr lang="en-GB" sz="2100" dirty="0"/>
              <a:t> October 2020</a:t>
            </a:r>
            <a:endParaRPr lang="en-GB" sz="2100" dirty="0"/>
          </a:p>
          <a:p>
            <a:endParaRPr lang="en-GB" sz="2100" dirty="0"/>
          </a:p>
          <a:p>
            <a:r>
              <a:rPr lang="en-GB" sz="2100" dirty="0"/>
              <a:t>“Big-bang migration” in November using GDE/FF blueprints to put in place the “Digital Basics”:</a:t>
            </a:r>
            <a:endParaRPr lang="en-GB" sz="21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100" dirty="0"/>
              <a:t>Migrated 1,000 staff and thousands of clinical records to a single EPR </a:t>
            </a:r>
            <a:endParaRPr lang="en-GB" sz="21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100" dirty="0"/>
              <a:t>Migrated staff to single Hybrid AAD network and deployed full Office 365 (including Teams)</a:t>
            </a:r>
            <a:endParaRPr lang="en-GB" sz="21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100" dirty="0"/>
              <a:t>Rolled out 800 new laptops/desktops all with remote access using Windows 10 AOVPN</a:t>
            </a:r>
            <a:endParaRPr lang="en-GB" sz="21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100" dirty="0"/>
              <a:t>Mobile phones and 4G laptops enablement for staff that working in the community</a:t>
            </a:r>
            <a:endParaRPr lang="en-GB" sz="2100" dirty="0"/>
          </a:p>
          <a:p>
            <a:endParaRPr lang="en-GB" sz="2100" dirty="0"/>
          </a:p>
          <a:p>
            <a:r>
              <a:rPr lang="en-GB" sz="2100" dirty="0"/>
              <a:t>Had the team not delivered this work, patients and staff would have received different service levels during COVID19.</a:t>
            </a:r>
            <a:endParaRPr lang="en-GB" sz="21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63001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4400" dirty="0">
                <a:solidFill>
                  <a:srgbClr val="0070C0"/>
                </a:solidFill>
              </a:rPr>
              <a:t>CNTW Digital Response</a:t>
            </a:r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1336" y="1397594"/>
            <a:ext cx="905513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Digital was an integral part of Gold Command from the outset.  Having the CIO on Gold Command is the COVID19 equivalent of the CIO being on the Board.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Able to anticipate changes and demands from other services, prioritise and react quickly.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Knowledge of pressures, demands and issues in the wider system.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Key developments were real-time systems to record and report sickness absence - agile to respond the evolving guidance.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Also developed EPR real-time COVID 19 recording and reporting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Gold Command Real-time dashboards to support Sit Rep reporting and manage the organisation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 descr="Blank Calendar Page Icon - Blank Calendar One Day , 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" y="1268875"/>
            <a:ext cx="1515138" cy="18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6198" y="2103980"/>
            <a:ext cx="798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Early</a:t>
            </a:r>
            <a:endParaRPr lang="en-GB" b="1" dirty="0"/>
          </a:p>
          <a:p>
            <a:pPr algn="ctr"/>
            <a:r>
              <a:rPr lang="en-GB" b="1" dirty="0"/>
              <a:t>March</a:t>
            </a:r>
            <a:endParaRPr lang="en-GB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63001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4400" dirty="0">
                <a:solidFill>
                  <a:srgbClr val="0070C0"/>
                </a:solidFill>
              </a:rPr>
              <a:t>CNTW Digital Response</a:t>
            </a:r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1336" y="1439520"/>
            <a:ext cx="953961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By full lockdown on 23</a:t>
            </a:r>
            <a:r>
              <a:rPr lang="en-GB" sz="2400" baseline="30000" dirty="0"/>
              <a:t>rd</a:t>
            </a:r>
            <a:r>
              <a:rPr lang="en-GB" sz="2400" dirty="0"/>
              <a:t> March 2020 CNTW had mobilised over 3,000 staff who were able to access all systems from home including Microsoft Teams and Remote Consultation.</a:t>
            </a:r>
            <a:endParaRPr lang="en-GB" sz="2400" dirty="0"/>
          </a:p>
          <a:p>
            <a:endParaRPr lang="en-GB" sz="2000" b="1" dirty="0"/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Halted a lot of project work and diverted resource to remote working support and projects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Due to prior investment we were able to move fast.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Enabled over 3,000 staff to reliably work from home within days – maintained similar contact activity levels with patients.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OneConsultation</a:t>
            </a:r>
            <a:r>
              <a:rPr lang="en-GB" sz="2000" dirty="0"/>
              <a:t> delivered to 133 services – 2761 staff for remote consultations.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Microsoft Teams deployed across the organisation – supporting business and clinical meetings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 descr="Blank Calendar Page Icon - Blank Calendar One Day , 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" y="1268875"/>
            <a:ext cx="1515138" cy="18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6198" y="2125246"/>
            <a:ext cx="798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Late</a:t>
            </a:r>
            <a:endParaRPr lang="en-GB" b="1" dirty="0"/>
          </a:p>
          <a:p>
            <a:pPr algn="ctr"/>
            <a:r>
              <a:rPr lang="en-GB" b="1" dirty="0"/>
              <a:t>March</a:t>
            </a:r>
            <a:endParaRPr lang="en-GB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67" y="1983085"/>
            <a:ext cx="5479655" cy="372487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6996" y="0"/>
            <a:ext cx="9021932" cy="97234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Approach</a:t>
            </a:r>
            <a:endParaRPr lang="en-GB" sz="3200" b="1" dirty="0">
              <a:solidFill>
                <a:srgbClr val="7030A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80095" y="100873"/>
            <a:ext cx="8044325" cy="3862659"/>
            <a:chOff x="2780095" y="100873"/>
            <a:chExt cx="8044325" cy="3862659"/>
          </a:xfrm>
        </p:grpSpPr>
        <p:grpSp>
          <p:nvGrpSpPr>
            <p:cNvPr id="9" name="Group 8"/>
            <p:cNvGrpSpPr/>
            <p:nvPr/>
          </p:nvGrpSpPr>
          <p:grpSpPr>
            <a:xfrm>
              <a:off x="5415414" y="100873"/>
              <a:ext cx="5409006" cy="3862659"/>
              <a:chOff x="6343769" y="153124"/>
              <a:chExt cx="5409006" cy="386265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43769" y="153124"/>
                <a:ext cx="5409006" cy="3524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872557" y="3677229"/>
                <a:ext cx="31222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7030A0"/>
                    </a:solidFill>
                  </a:rPr>
                  <a:t>Strategic Roadmap and milestones</a:t>
                </a:r>
                <a:endParaRPr lang="en-GB" sz="1600" b="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12" name="Elbow Connector 11"/>
            <p:cNvCxnSpPr>
              <a:stCxn id="2" idx="0"/>
            </p:cNvCxnSpPr>
            <p:nvPr/>
          </p:nvCxnSpPr>
          <p:spPr>
            <a:xfrm rot="5400000" flipH="1" flipV="1">
              <a:off x="3677282" y="400390"/>
              <a:ext cx="685508" cy="2479882"/>
            </a:xfrm>
            <a:prstGeom prst="bentConnector2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944202" y="3794254"/>
            <a:ext cx="5063905" cy="2980714"/>
            <a:chOff x="6944202" y="3794254"/>
            <a:chExt cx="5063905" cy="2980714"/>
          </a:xfrm>
        </p:grpSpPr>
        <p:grpSp>
          <p:nvGrpSpPr>
            <p:cNvPr id="10" name="Group 9"/>
            <p:cNvGrpSpPr/>
            <p:nvPr/>
          </p:nvGrpSpPr>
          <p:grpSpPr>
            <a:xfrm>
              <a:off x="8099712" y="4100859"/>
              <a:ext cx="3908395" cy="2674109"/>
              <a:chOff x="5500706" y="4191875"/>
              <a:chExt cx="3908395" cy="267410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0706" y="4191875"/>
                <a:ext cx="3908395" cy="2422962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009475" y="6527430"/>
                <a:ext cx="26343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7030A0"/>
                    </a:solidFill>
                  </a:rPr>
                  <a:t>NENC ICS Digital Governance</a:t>
                </a:r>
                <a:endParaRPr lang="en-GB" sz="1600" b="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17" name="Elbow Connector 16"/>
            <p:cNvCxnSpPr>
              <a:stCxn id="7" idx="1"/>
              <a:endCxn id="5" idx="1"/>
            </p:cNvCxnSpPr>
            <p:nvPr/>
          </p:nvCxnSpPr>
          <p:spPr>
            <a:xfrm rot="10800000" flipH="1" flipV="1">
              <a:off x="6944202" y="3794254"/>
              <a:ext cx="1155510" cy="1518085"/>
            </a:xfrm>
            <a:prstGeom prst="bentConnector3">
              <a:avLst>
                <a:gd name="adj1" fmla="val -19783"/>
              </a:avLst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099555" y="5592299"/>
            <a:ext cx="2720195" cy="1219810"/>
            <a:chOff x="5099555" y="5592299"/>
            <a:chExt cx="2720195" cy="1219810"/>
          </a:xfrm>
        </p:grpSpPr>
        <p:sp>
          <p:nvSpPr>
            <p:cNvPr id="19" name="Rectangle 18"/>
            <p:cNvSpPr/>
            <p:nvPr/>
          </p:nvSpPr>
          <p:spPr>
            <a:xfrm>
              <a:off x="5805198" y="5592299"/>
              <a:ext cx="1334540" cy="54974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COVID</a:t>
              </a:r>
              <a:endParaRPr lang="en-GB" sz="1200" dirty="0"/>
            </a:p>
            <a:p>
              <a:pPr algn="ctr"/>
              <a:r>
                <a:rPr lang="en-GB" sz="1200" dirty="0"/>
                <a:t>Digital Response Cell</a:t>
              </a:r>
              <a:endParaRPr lang="en-GB" sz="12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20498" y="6205724"/>
              <a:ext cx="1099252" cy="60638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COVID</a:t>
              </a:r>
              <a:endParaRPr lang="en-GB" sz="1200" dirty="0"/>
            </a:p>
            <a:p>
              <a:pPr algn="ctr"/>
              <a:r>
                <a:rPr lang="en-GB" sz="1200" dirty="0"/>
                <a:t>GP Informatics Cell</a:t>
              </a:r>
              <a:endParaRPr lang="en-GB" sz="1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99555" y="6205724"/>
              <a:ext cx="1080351" cy="60638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NEY</a:t>
              </a:r>
              <a:endParaRPr lang="en-GB" sz="1200" dirty="0"/>
            </a:p>
            <a:p>
              <a:pPr algn="ctr"/>
              <a:r>
                <a:rPr lang="en-GB" sz="1200" dirty="0"/>
                <a:t>Digital Community</a:t>
              </a:r>
              <a:endParaRPr lang="en-GB" sz="1200" dirty="0"/>
            </a:p>
          </p:txBody>
        </p:sp>
        <p:cxnSp>
          <p:nvCxnSpPr>
            <p:cNvPr id="25" name="Elbow Connector 24"/>
            <p:cNvCxnSpPr>
              <a:stCxn id="20" idx="0"/>
              <a:endCxn id="19" idx="3"/>
            </p:cNvCxnSpPr>
            <p:nvPr/>
          </p:nvCxnSpPr>
          <p:spPr>
            <a:xfrm rot="16200000" flipV="1">
              <a:off x="7035654" y="5971254"/>
              <a:ext cx="338554" cy="130386"/>
            </a:xfrm>
            <a:prstGeom prst="bentConnector2">
              <a:avLst/>
            </a:prstGeom>
            <a:ln>
              <a:solidFill>
                <a:srgbClr val="7030A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1" idx="0"/>
              <a:endCxn id="19" idx="1"/>
            </p:cNvCxnSpPr>
            <p:nvPr/>
          </p:nvCxnSpPr>
          <p:spPr>
            <a:xfrm rot="5400000" flipH="1" flipV="1">
              <a:off x="5553187" y="5953714"/>
              <a:ext cx="338554" cy="165467"/>
            </a:xfrm>
            <a:prstGeom prst="bentConnector2">
              <a:avLst/>
            </a:prstGeom>
            <a:ln>
              <a:solidFill>
                <a:srgbClr val="7030A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63001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4400" dirty="0">
                <a:solidFill>
                  <a:srgbClr val="0070C0"/>
                </a:solidFill>
              </a:rPr>
              <a:t>CNTW Digital Response</a:t>
            </a:r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4480" y="1195575"/>
            <a:ext cx="95396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Enhanced support and training.  Supporting the staff get the best from the technology.  </a:t>
            </a:r>
            <a:endParaRPr lang="en-GB" sz="2400" dirty="0"/>
          </a:p>
          <a:p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Virtual MHA tribunals and hearings, </a:t>
            </a:r>
            <a:r>
              <a:rPr lang="en-GB" sz="2000" dirty="0" err="1"/>
              <a:t>WiFi</a:t>
            </a:r>
            <a:r>
              <a:rPr lang="en-GB" sz="2000" dirty="0"/>
              <a:t> and devices for patients on wards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Microsoft Teams has enabled cross-organisational work to continue both clinical and business.  Over 1,300 meetings each day on Teams.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Microsoft Teams Live Events enabling 2 way communication and training.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Remote consultation and Teams also used to support other organisations e.g. Nightingale/Care Homes.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Maintained Information Governance processes throughout.  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 descr="Blank Calendar Page Icon - Blank Calendar One Day , 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" y="1268875"/>
            <a:ext cx="1515138" cy="18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5020" y="2135878"/>
            <a:ext cx="740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April/</a:t>
            </a:r>
            <a:endParaRPr lang="en-GB" b="1" dirty="0"/>
          </a:p>
          <a:p>
            <a:r>
              <a:rPr lang="en-GB" b="1" dirty="0"/>
              <a:t>May</a:t>
            </a:r>
            <a:endParaRPr lang="en-GB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63001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4400" dirty="0">
                <a:solidFill>
                  <a:srgbClr val="0070C0"/>
                </a:solidFill>
              </a:rPr>
              <a:t>CNTW Digital Response</a:t>
            </a:r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4480" y="1195575"/>
            <a:ext cx="95396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/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1026" name="Picture 2" descr="Blank Calendar Page Icon - Blank Calendar One Day , 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" y="1268875"/>
            <a:ext cx="1515138" cy="18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529" y="2115116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June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44479" y="1168586"/>
            <a:ext cx="95396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Following easing of restrictions we are restoring services, the next phase could potentially be more challenging.</a:t>
            </a:r>
            <a:endParaRPr lang="en-GB" sz="2400" dirty="0"/>
          </a:p>
          <a:p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Next phase will bring more challenges, potential for restrictions to be eased and reintroduced and real potential for increased demand for Mental Health services.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 to keep patients and staff safe – balancing risks.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Remote working, EPR access, remote consultation still playing significant part in service delivery.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Planning for long-term remote working and sustaining this at scale and securely.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Digital Backlog.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focus on self-help and collaborative regional projects.</a:t>
            </a:r>
            <a:endParaRPr lang="en-GB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7905" y="205009"/>
            <a:ext cx="63001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4400" dirty="0">
                <a:solidFill>
                  <a:srgbClr val="0070C0"/>
                </a:solidFill>
              </a:rPr>
              <a:t>CNTW Digital Response</a:t>
            </a:r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4480" y="1195575"/>
            <a:ext cx="95396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/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1026" name="Picture 2" descr="Blank Calendar Page Icon - Blank Calendar One Day , 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" y="1268875"/>
            <a:ext cx="1515138" cy="18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529" y="21151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2020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06272" y="3026701"/>
            <a:ext cx="9539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2020 will continue to be a year like no other, but one thing is certain. </a:t>
            </a:r>
            <a:endParaRPr lang="en-GB" sz="2000" b="1" dirty="0"/>
          </a:p>
          <a:p>
            <a:pPr algn="ctr"/>
            <a:r>
              <a:rPr lang="en-GB" sz="2000" b="1" dirty="0"/>
              <a:t> </a:t>
            </a:r>
            <a:endParaRPr lang="en-GB" sz="2000" b="1" dirty="0"/>
          </a:p>
          <a:p>
            <a:pPr algn="ctr"/>
            <a:r>
              <a:rPr lang="en-GB" sz="2000" b="1" dirty="0"/>
              <a:t>Digital will become even more essential to healthcare delivery.</a:t>
            </a:r>
            <a:endParaRPr lang="en-GB" sz="20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6495013"/>
            <a:ext cx="12192000" cy="36565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69921" y="3801835"/>
            <a:ext cx="9292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Darren McKenna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Director of Informatics (CIO)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Cumbria, Northumberland, Tyne &amp; Wear NHS Trust</a:t>
            </a:r>
            <a:endParaRPr lang="en-GB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endParaRPr lang="en-GB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Chair - North East CIO Network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Chair - NHS Provider Digital Leads Network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0" y="1307877"/>
            <a:ext cx="12192000" cy="104692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3007" t="6764" r="82299" b="67621"/>
          <a:stretch>
            <a:fillRect/>
          </a:stretch>
        </p:blipFill>
        <p:spPr>
          <a:xfrm>
            <a:off x="1108949" y="1567546"/>
            <a:ext cx="1537171" cy="1537171"/>
          </a:xfrm>
          <a:prstGeom prst="ellipse">
            <a:avLst/>
          </a:prstGeom>
          <a:ln w="25400">
            <a:solidFill>
              <a:srgbClr val="00B0F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52" y="1586214"/>
            <a:ext cx="1623363" cy="1537171"/>
          </a:xfrm>
          <a:prstGeom prst="ellipse">
            <a:avLst/>
          </a:prstGeom>
          <a:ln w="25400" cap="rnd">
            <a:solidFill>
              <a:srgbClr val="3DC0C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3" y="437643"/>
            <a:ext cx="7364066" cy="51130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2" y="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for the camera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85" y="4018411"/>
            <a:ext cx="1411498" cy="184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9921" y="2700451"/>
            <a:ext cx="6032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Mental Health and COVID19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0281" y="5925493"/>
            <a:ext cx="1872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DMcKennaTweets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3143673" y="0"/>
            <a:ext cx="5604673" cy="68417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6996" y="0"/>
            <a:ext cx="9021932" cy="97234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NHS Long Term Plan</a:t>
            </a:r>
            <a:endParaRPr lang="en-GB" sz="3200" b="1" dirty="0">
              <a:solidFill>
                <a:srgbClr val="7030A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586" y="1204695"/>
            <a:ext cx="5918281" cy="4786802"/>
            <a:chOff x="33586" y="1204695"/>
            <a:chExt cx="6220172" cy="5129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586" y="1204695"/>
              <a:ext cx="6220172" cy="34002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307" y="4837300"/>
              <a:ext cx="2665365" cy="149721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620970" y="0"/>
            <a:ext cx="5439984" cy="6496594"/>
            <a:chOff x="6620970" y="0"/>
            <a:chExt cx="5439984" cy="64965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0970" y="2889063"/>
              <a:ext cx="5439984" cy="360753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4595" y="0"/>
              <a:ext cx="2068830" cy="2068830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 rot="18606251">
            <a:off x="2941050" y="3159280"/>
            <a:ext cx="6009918" cy="5164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* Examples of rapid adoption to COVID response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7899" y="-6452"/>
            <a:ext cx="8015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“</a:t>
            </a:r>
            <a:r>
              <a:rPr lang="en-GB" sz="3600" i="1" dirty="0">
                <a:solidFill>
                  <a:srgbClr val="7030A0"/>
                </a:solidFill>
              </a:rPr>
              <a:t>The best laid schemes of mice and men</a:t>
            </a:r>
            <a:r>
              <a:rPr lang="en-GB" sz="3600" dirty="0"/>
              <a:t>”</a:t>
            </a:r>
            <a:endParaRPr lang="en-GB" sz="3600" dirty="0"/>
          </a:p>
          <a:p>
            <a:pPr algn="r"/>
            <a:r>
              <a:rPr lang="en-GB" sz="2000" dirty="0"/>
              <a:t>Robert Burns</a:t>
            </a:r>
            <a:endParaRPr lang="en-GB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3444" y="1541577"/>
            <a:ext cx="1428750" cy="1745639"/>
            <a:chOff x="121412" y="125657"/>
            <a:chExt cx="1428750" cy="17456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1412" y="125657"/>
              <a:ext cx="1428750" cy="14287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2553" y="1501964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April 1970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16708" y="1759198"/>
            <a:ext cx="1428750" cy="1513016"/>
            <a:chOff x="1762680" y="358280"/>
            <a:chExt cx="1428750" cy="1513016"/>
          </a:xfrm>
        </p:grpSpPr>
        <p:sp>
          <p:nvSpPr>
            <p:cNvPr id="12" name="TextBox 11"/>
            <p:cNvSpPr txBox="1"/>
            <p:nvPr/>
          </p:nvSpPr>
          <p:spPr>
            <a:xfrm>
              <a:off x="1871723" y="1501964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April 2020</a:t>
              </a:r>
              <a:endParaRPr lang="en-GB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680" y="358280"/>
              <a:ext cx="1428750" cy="9525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049112" y="1292526"/>
            <a:ext cx="3570991" cy="3355602"/>
            <a:chOff x="3774535" y="49338"/>
            <a:chExt cx="3570991" cy="33556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4322" r="13384" b="36070"/>
            <a:stretch>
              <a:fillRect/>
            </a:stretch>
          </p:blipFill>
          <p:spPr>
            <a:xfrm>
              <a:off x="3774535" y="49338"/>
              <a:ext cx="1556238" cy="206430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3839" y="516010"/>
              <a:ext cx="1858607" cy="96697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4665" t="5701" r="11083" b="18473"/>
            <a:stretch>
              <a:fillRect/>
            </a:stretch>
          </p:blipFill>
          <p:spPr>
            <a:xfrm>
              <a:off x="4751795" y="1848702"/>
              <a:ext cx="2593731" cy="1556238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172" y="1789819"/>
            <a:ext cx="1179105" cy="399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229" y="3080551"/>
            <a:ext cx="2614716" cy="156730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507033" y="1766096"/>
            <a:ext cx="2810150" cy="2044454"/>
            <a:chOff x="8834537" y="1785498"/>
            <a:chExt cx="3263677" cy="2392913"/>
          </a:xfrm>
        </p:grpSpPr>
        <p:grpSp>
          <p:nvGrpSpPr>
            <p:cNvPr id="21" name="Group 20"/>
            <p:cNvGrpSpPr/>
            <p:nvPr/>
          </p:nvGrpSpPr>
          <p:grpSpPr>
            <a:xfrm>
              <a:off x="8834537" y="1785498"/>
              <a:ext cx="3263677" cy="941399"/>
              <a:chOff x="8767762" y="1564409"/>
              <a:chExt cx="3724444" cy="102846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67762" y="1579557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34574" y="1564409"/>
                <a:ext cx="815675" cy="102846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48975" y="1579557"/>
                <a:ext cx="1643231" cy="99060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921054" y="3872998"/>
              <a:ext cx="1251287" cy="305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>
                  <a:solidFill>
                    <a:schemeClr val="accent5"/>
                  </a:solidFill>
                </a:rPr>
                <a:t>Our Astronauts</a:t>
              </a:r>
              <a:endParaRPr lang="en-GB" sz="1600" b="1" i="1" dirty="0">
                <a:solidFill>
                  <a:schemeClr val="accent5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46417" y="2759563"/>
              <a:ext cx="1839916" cy="115301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049089" y="4599991"/>
            <a:ext cx="5273910" cy="2075717"/>
            <a:chOff x="6114058" y="4280908"/>
            <a:chExt cx="5273910" cy="2075717"/>
          </a:xfrm>
        </p:grpSpPr>
        <p:grpSp>
          <p:nvGrpSpPr>
            <p:cNvPr id="28" name="Group 27"/>
            <p:cNvGrpSpPr/>
            <p:nvPr/>
          </p:nvGrpSpPr>
          <p:grpSpPr>
            <a:xfrm>
              <a:off x="6114058" y="4280908"/>
              <a:ext cx="2318238" cy="2075717"/>
              <a:chOff x="249901" y="4340500"/>
              <a:chExt cx="2318238" cy="207571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2"/>
              <a:srcRect t="37207" b="37996"/>
              <a:stretch>
                <a:fillRect/>
              </a:stretch>
            </p:blipFill>
            <p:spPr>
              <a:xfrm>
                <a:off x="249901" y="4340500"/>
                <a:ext cx="2318238" cy="694592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1109" y="5070864"/>
                <a:ext cx="1695823" cy="1345353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8507033" y="4578834"/>
              <a:ext cx="2880935" cy="1479864"/>
              <a:chOff x="3530793" y="5901550"/>
              <a:chExt cx="2053866" cy="927966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59573" y="5901550"/>
                <a:ext cx="1343025" cy="600075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530793" y="6500280"/>
                <a:ext cx="2053866" cy="329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7030A0"/>
                    </a:solidFill>
                  </a:rPr>
                  <a:t>Digital Support Services</a:t>
                </a:r>
                <a:endParaRPr lang="en-GB" b="1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38" name="Right Arrow 37"/>
            <p:cNvSpPr/>
            <p:nvPr/>
          </p:nvSpPr>
          <p:spPr>
            <a:xfrm>
              <a:off x="8117161" y="4975500"/>
              <a:ext cx="851047" cy="240934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5229" y="4959259"/>
            <a:ext cx="2614716" cy="871572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5878286" y="1245140"/>
            <a:ext cx="78377" cy="5477877"/>
          </a:xfrm>
          <a:prstGeom prst="line">
            <a:avLst/>
          </a:prstGeom>
          <a:ln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744880" y="3169714"/>
            <a:ext cx="1155310" cy="1184101"/>
            <a:chOff x="7744880" y="3169714"/>
            <a:chExt cx="1155310" cy="11841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44880" y="3169714"/>
              <a:ext cx="1155310" cy="87718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817429" y="4015261"/>
              <a:ext cx="1010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>
                  <a:solidFill>
                    <a:schemeClr val="accent5"/>
                  </a:solidFill>
                </a:rPr>
                <a:t>Save lives</a:t>
              </a:r>
              <a:endParaRPr lang="en-GB" sz="1600" b="1" i="1" dirty="0">
                <a:solidFill>
                  <a:schemeClr val="accent5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3006" y="972342"/>
            <a:ext cx="9065538" cy="583437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6997" y="0"/>
            <a:ext cx="9021932" cy="97234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Joining it up</a:t>
            </a:r>
            <a:endParaRPr lang="en-GB" sz="3200" b="1" dirty="0">
              <a:solidFill>
                <a:srgbClr val="7030A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77500" y="1023746"/>
            <a:ext cx="5409625" cy="5486083"/>
            <a:chOff x="5377500" y="1023746"/>
            <a:chExt cx="5409625" cy="5486083"/>
          </a:xfrm>
        </p:grpSpPr>
        <p:sp>
          <p:nvSpPr>
            <p:cNvPr id="3" name="Rounded Rectangle 2"/>
            <p:cNvSpPr/>
            <p:nvPr/>
          </p:nvSpPr>
          <p:spPr>
            <a:xfrm>
              <a:off x="8351520" y="3161211"/>
              <a:ext cx="888274" cy="27867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720148" y="1045028"/>
              <a:ext cx="936172" cy="38317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175863" y="3500846"/>
              <a:ext cx="1985554" cy="59218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892938" y="3814354"/>
              <a:ext cx="609600" cy="52251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371806" y="1911175"/>
              <a:ext cx="735874" cy="71881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377500" y="1023746"/>
              <a:ext cx="1145219" cy="56992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404755" y="6053966"/>
              <a:ext cx="5321857" cy="45586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87185" y="6128008"/>
              <a:ext cx="5399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Examples of initiatives repurposed for COVID digital response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417963" y="2429643"/>
              <a:ext cx="566311" cy="51959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928930" y="1116056"/>
            <a:ext cx="1109864" cy="3394397"/>
            <a:chOff x="11060723" y="1708240"/>
            <a:chExt cx="921749" cy="30278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60723" y="1708240"/>
              <a:ext cx="921749" cy="9217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b="30152"/>
            <a:stretch>
              <a:fillRect/>
            </a:stretch>
          </p:blipFill>
          <p:spPr>
            <a:xfrm>
              <a:off x="11060723" y="2696381"/>
              <a:ext cx="921749" cy="9963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60723" y="3814354"/>
              <a:ext cx="921749" cy="9217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1" y="1681684"/>
            <a:ext cx="11957538" cy="1881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Those organisations that were more digitally mature have coped better with implementation of alternatives in phase.</a:t>
            </a:r>
            <a:endParaRPr lang="en-GB" sz="1400" b="1" dirty="0">
              <a:solidFill>
                <a:prstClr val="black"/>
              </a:solidFill>
              <a:latin typeface="Arial" panose="020B0604020202020204"/>
              <a:cs typeface="Arial" panose="020B0604020202020204"/>
            </a:endParaRPr>
          </a:p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srgbClr val="7030A0"/>
                </a:solidFill>
                <a:latin typeface="Arial" panose="020B0604020202020204"/>
                <a:cs typeface="Arial" panose="020B0604020202020204"/>
              </a:rPr>
              <a:t>Rapid implementation and adoption of virtual based collaboration  services, including virtual consultation platforms in </a:t>
            </a:r>
            <a:r>
              <a:rPr lang="en-GB" sz="1400" b="1" dirty="0">
                <a:solidFill>
                  <a:srgbClr val="7030A0"/>
                </a:solidFill>
                <a:latin typeface="Arial" panose="020B0604020202020204"/>
                <a:ea typeface="+mn-lt"/>
                <a:cs typeface="Calibri" panose="020F0502020204030204"/>
              </a:rPr>
              <a:t>secondary</a:t>
            </a:r>
            <a:r>
              <a:rPr lang="en-GB" sz="1400" b="1" dirty="0">
                <a:solidFill>
                  <a:srgbClr val="7030A0"/>
                </a:solidFill>
                <a:latin typeface="Arial" panose="020B0604020202020204"/>
                <a:cs typeface="Calibri" panose="020F0502020204030204"/>
              </a:rPr>
              <a:t> </a:t>
            </a:r>
            <a:r>
              <a:rPr lang="en-GB" sz="1400" b="1" dirty="0">
                <a:solidFill>
                  <a:srgbClr val="7030A0"/>
                </a:solidFill>
                <a:latin typeface="Arial" panose="020B0604020202020204"/>
                <a:cs typeface="Arial" panose="020B0604020202020204"/>
              </a:rPr>
              <a:t>and  primary care.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 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Must have a planned alternative when technology fails e.g. use of phone when a video consultation solution platform failed to function.</a:t>
            </a:r>
            <a:endParaRPr lang="en-GB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srgbClr val="7030A0"/>
                </a:solidFill>
                <a:latin typeface="Arial" panose="020B0604020202020204"/>
                <a:cs typeface="Arial" panose="020B0604020202020204"/>
              </a:rPr>
              <a:t>Digital solutions are not the panacea to all situations e.g. video consultation does not meet everyone's needs.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 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C19 has given impetus to working in a different way and removal of organisational barriers. </a:t>
            </a:r>
            <a:endParaRPr lang="en-GB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srgbClr val="7030A0"/>
                </a:solidFill>
                <a:latin typeface="Arial" panose="020B0604020202020204"/>
                <a:cs typeface="Arial" panose="020B0604020202020204"/>
              </a:rPr>
              <a:t>C19 has enabled a pragmatic approach to progressing some longstanding initiatives e.g. GNCR; now on the verge of being able to share health information with local authorities to help decision making.   </a:t>
            </a:r>
            <a:endParaRPr lang="en-GB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Technology depends on having appropriate capacity and capacity in the workforce. 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 </a:t>
            </a:r>
            <a:endParaRPr lang="en-GB" sz="1400" dirty="0">
              <a:solidFill>
                <a:prstClr val="black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1" y="4134321"/>
            <a:ext cx="11957538" cy="7190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The NENC Digital Strategy and Roadmap are being reviewed in context of LTP and rapid progress made during the response to C19; to identify where areas need to be maintained and built upon.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 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1" y="5350231"/>
            <a:ext cx="11957537" cy="11410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prstClr val="black"/>
                </a:solidFill>
                <a:latin typeface="Arial" panose="020B0604020202020204"/>
                <a:cs typeface="Arial" panose="020B0604020202020204"/>
              </a:rPr>
              <a:t>There is an opportunity to use ICPs to share and spread good practice to speed innovation.  Potential benefits to having a single platform across an ICP footprint.  </a:t>
            </a:r>
            <a:endParaRPr lang="en-GB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457200">
              <a:buFont typeface="Arial" panose="020B0604020202020204"/>
              <a:buChar char="•"/>
            </a:pPr>
            <a:r>
              <a:rPr lang="en-GB" sz="1400" b="1" dirty="0">
                <a:solidFill>
                  <a:srgbClr val="7030A0"/>
                </a:solidFill>
                <a:latin typeface="Arial" panose="020B0604020202020204"/>
                <a:cs typeface="Arial" panose="020B0604020202020204"/>
              </a:rPr>
              <a:t>From a digital perspective a system is only as good as its least developed part so important to bring less digitally mature systems up to a greater level of maturity.</a:t>
            </a:r>
            <a:endParaRPr lang="en-GB" sz="1400" b="1" dirty="0">
              <a:solidFill>
                <a:srgbClr val="7030A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12352"/>
            <a:ext cx="1195753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en-GB" b="1" dirty="0">
                <a:solidFill>
                  <a:srgbClr val="7030A0"/>
                </a:solidFill>
                <a:latin typeface="Calibri" panose="020F0502020204030204"/>
              </a:rPr>
              <a:t>Learning so far from phase </a:t>
            </a:r>
            <a:r>
              <a:rPr lang="en-GB" b="1" dirty="0">
                <a:solidFill>
                  <a:srgbClr val="7030A0"/>
                </a:solidFill>
              </a:rPr>
              <a:t>1 of the COVID-19 response </a:t>
            </a:r>
            <a:r>
              <a:rPr lang="en-GB" sz="1600" b="1" dirty="0">
                <a:solidFill>
                  <a:srgbClr val="7030A0"/>
                </a:solidFill>
                <a:latin typeface="Calibri" panose="020F0502020204030204"/>
              </a:rPr>
              <a:t> </a:t>
            </a:r>
            <a:endParaRPr lang="en-GB" sz="1600" b="1" dirty="0">
              <a:solidFill>
                <a:srgbClr val="7030A0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5011677"/>
            <a:ext cx="1195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600" b="1" dirty="0">
                <a:solidFill>
                  <a:srgbClr val="7030A0"/>
                </a:solidFill>
                <a:latin typeface="Calibri" panose="020F0502020204030204"/>
              </a:rPr>
              <a:t>Impact on planning </a:t>
            </a:r>
            <a:endParaRPr lang="en-GB" sz="16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780541"/>
            <a:ext cx="1195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b="1" dirty="0">
                <a:solidFill>
                  <a:srgbClr val="7030A0"/>
                </a:solidFill>
                <a:latin typeface="Calibri" panose="020F0502020204030204"/>
              </a:rPr>
              <a:t>Progress/issues in phase 2 of the COVID-19 response </a:t>
            </a:r>
            <a:endParaRPr lang="en-GB" sz="16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09838" y="0"/>
            <a:ext cx="9021932" cy="97234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Early learning</a:t>
            </a:r>
            <a:endParaRPr lang="en-GB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3475" y="2254250"/>
            <a:ext cx="9619518" cy="1253881"/>
          </a:xfrm>
        </p:spPr>
        <p:txBody>
          <a:bodyPr>
            <a:normAutofit fontScale="40000" lnSpcReduction="20000"/>
          </a:bodyPr>
          <a:lstStyle/>
          <a:p>
            <a:r>
              <a:rPr lang="en-GB" sz="5900" dirty="0"/>
              <a:t>Newcastle upon Tyne Hospitals - Accelerating Digital Adoption</a:t>
            </a:r>
            <a:endParaRPr lang="en-GB" sz="5900" dirty="0"/>
          </a:p>
          <a:p>
            <a:endParaRPr lang="en-GB" dirty="0"/>
          </a:p>
          <a:p>
            <a:r>
              <a:rPr lang="en-GB" sz="4500" dirty="0"/>
              <a:t>Graham King – Chief Information Officer</a:t>
            </a:r>
            <a:endParaRPr lang="en-GB" sz="4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871810" y="4921121"/>
            <a:ext cx="1044502" cy="1180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54" y="3756238"/>
            <a:ext cx="1519604" cy="1519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8284" y="607341"/>
            <a:ext cx="7228416" cy="477838"/>
          </a:xfrm>
        </p:spPr>
        <p:txBody>
          <a:bodyPr>
            <a:normAutofit/>
          </a:bodyPr>
          <a:lstStyle/>
          <a:p>
            <a:r>
              <a:rPr lang="en-US" dirty="0"/>
              <a:t>Regional Collaboration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456550" y="3250857"/>
            <a:ext cx="6735450" cy="314001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28136" y="1473691"/>
            <a:ext cx="51908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Contract awarded to Cerner Ltd in March 19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100% of GP’s in the region connected and sharing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Newcastle Hospitals data being shared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4 Acute Community services sharing data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All Trusts and GPs in the region can view data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Two more acute Trusts connecting in July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Ambition to connect majority sites by March 21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7791914" y="2208621"/>
            <a:ext cx="2064721" cy="653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CS North East  North Cumbri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11599</Words>
  <Application>WPS Presentation</Application>
  <PresentationFormat>Widescreen</PresentationFormat>
  <Paragraphs>451</Paragraphs>
  <Slides>33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8" baseType="lpstr">
      <vt:lpstr>Arial</vt:lpstr>
      <vt:lpstr>SimSun</vt:lpstr>
      <vt:lpstr>Wingdings</vt:lpstr>
      <vt:lpstr>Arial</vt:lpstr>
      <vt:lpstr>Calibri</vt:lpstr>
      <vt:lpstr>Lato Light</vt:lpstr>
      <vt:lpstr>Calibri</vt:lpstr>
      <vt:lpstr>Calibri Light</vt:lpstr>
      <vt:lpstr>Microsoft YaHei</vt:lpstr>
      <vt:lpstr>Arial Unicode MS</vt:lpstr>
      <vt:lpstr>Lato Light</vt:lpstr>
      <vt:lpstr>Gill Sans</vt:lpstr>
      <vt:lpstr>Poppins</vt:lpstr>
      <vt:lpstr>Segoe Print</vt:lpstr>
      <vt:lpstr>League Spartan</vt:lpstr>
      <vt:lpstr>Open Sans</vt:lpstr>
      <vt:lpstr>Gill Sans MT</vt:lpstr>
      <vt:lpstr>Gill Sans</vt:lpstr>
      <vt:lpstr>Open Sans</vt:lpstr>
      <vt:lpstr>Poppins</vt:lpstr>
      <vt:lpstr>ICS North East  North Cumbria</vt:lpstr>
      <vt:lpstr>57_Office Theme</vt:lpstr>
      <vt:lpstr>45_Office Theme</vt:lpstr>
      <vt:lpstr>Office Theme</vt:lpstr>
      <vt:lpstr>PowerPoint.Slide.12</vt:lpstr>
      <vt:lpstr>Best Practice Webinar North East and North Cumbria Integrated Care System  “A regional perspective”</vt:lpstr>
      <vt:lpstr>Context</vt:lpstr>
      <vt:lpstr>Approach</vt:lpstr>
      <vt:lpstr>NHS Long Term Plan</vt:lpstr>
      <vt:lpstr>PowerPoint 演示文稿</vt:lpstr>
      <vt:lpstr>Joining it up</vt:lpstr>
      <vt:lpstr>Early learning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COVID and beyond: Primary Care Response &amp; Recovery</vt:lpstr>
      <vt:lpstr>Initial Response</vt:lpstr>
      <vt:lpstr>Initial Response</vt:lpstr>
      <vt:lpstr>Initial Response</vt:lpstr>
      <vt:lpstr>Recovery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 Maria (NHS North of England Commissioning Support Unit)</dc:creator>
  <cp:lastModifiedBy>Kat</cp:lastModifiedBy>
  <cp:revision>36</cp:revision>
  <dcterms:created xsi:type="dcterms:W3CDTF">2020-06-02T09:25:00Z</dcterms:created>
  <dcterms:modified xsi:type="dcterms:W3CDTF">2020-06-10T13:43:31Z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0x010100D6551F8A4986534495551F8D1D5AA648</vt:lpwstr>
  </property>
  <property fmtid="{D5CDD505-2E9C-101B-9397-08002B2CF9AE}" pid="3" name="KSOProductBuildVer">
    <vt:lpwstr>1033-11.2.0.9396</vt:lpwstr>
  </property>
</Properties>
</file>